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5" autoAdjust="0"/>
    <p:restoredTop sz="91940" autoAdjust="0"/>
  </p:normalViewPr>
  <p:slideViewPr>
    <p:cSldViewPr snapToGrid="0">
      <p:cViewPr varScale="1">
        <p:scale>
          <a:sx n="79" d="100"/>
          <a:sy n="79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876B8-64A8-47CF-B414-B22E647C58B4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80772-DD33-429B-B885-D113FAF85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98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949dce28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949dce28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949dce282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949dce282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949dce282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949dce282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949dce282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949dce282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949dce282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949dce282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49dce282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949dce282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949dce282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949dce282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949dce282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949dce282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949dce282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949dce282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949dce282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949dce282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949dce282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949dce282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949dce28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949dce28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949dce28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949dce28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949dce282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0949dce282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949dce282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0949dce282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949dce282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0949dce282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03184541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103184541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949dce282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949dce282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949dce28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949dce28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949dce28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949dce282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949dce282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949dce28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949dce28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949dce28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949dce282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949dce282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949dce282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949dce282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D294F-45B8-A28C-FD59-0F366DB36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B1BED5-603A-7275-9442-A605202B9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D4326-D730-C9B3-3986-3D72FE1173FB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59767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C7D84-2F5E-3BD5-E277-B0F23BAE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2178F-ADE5-0356-4F5B-0FCE13495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416D49-85DA-E10B-427A-852C1B67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49348-694B-4DF5-BDF4-6041BF9B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F2242-92B8-64CA-9ECC-9D85DF7A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4FDECF6-E02F-46BE-8DC5-F8E5DB0D946A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43CF41-1939-7BB1-5409-2E0F6F76A5D7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2319A60-EAE8-5DBE-164A-3B5E8921C9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FEB13-9F4D-2227-D837-DD58695D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CC98E2-5084-22A0-9303-BC5F67492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6977E-42BB-BECB-587C-F3F53723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AD4B2C-BB0B-B5C6-9C53-7BE09DAE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D18FEB-5545-7C47-4CF1-680C9526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77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1903D-918A-F848-DBF8-BA2825C1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C244E-18CD-3F3E-AEA8-7EABF863F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A3F05E-786C-222B-7683-B160A82A1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F5F985-E917-F324-6845-C618362B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571960-A739-6A8C-62C2-9E9674E9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8D74FA-D4A4-2229-9FA4-93D7C76D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9A13AB2-E1AF-A25E-6F8C-97155D0CCD86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2E79CFD-A961-377D-16C7-B1E4D283BC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9C9E23-26AC-8A5E-F15C-5077E7A33FB6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55518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D9DD3-0B52-75B4-3552-9AC7B00A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69B985-F7A4-301D-5546-FDEA766E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FB97A9-FD54-15CA-BC1C-D566F876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C7B022-FDC1-6E2F-BBFE-C3E4EC9A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03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662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9A6FB4-58C1-30A5-5187-2DDBEA904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4A4B60-60F0-F278-9A86-A57E11304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8E298-64F0-B367-1F96-2F024CC56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85A93-34FE-475C-9D69-CFDF799BE9EE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5A1AD-45C8-92BD-D497-BD0D7A17B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6D282-6DDF-66FB-B47E-3F5755069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75A5C4D-B52C-EE3F-982E-505F11EA2415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3653CE9-2CAA-C811-B10A-4BB97CB9483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224539-CF1C-AAB7-DB6C-25931C1A6DF8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10048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D-edu/aiot-pi/OpenCV%EA%B0%95%EC%A2%8C%EC%BD%94%EB%93%9C.zi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opencv-python.readthedocs.io/en/latest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4E162-A56B-69E8-BA34-124E71E38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en-US" altLang="ko-KR" b="1" dirty="0"/>
              <a:t>OpenCV</a:t>
            </a:r>
            <a:r>
              <a:rPr lang="ko-KR" altLang="en-US" b="1" dirty="0"/>
              <a:t> 기초 강좌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96423E-9C14-DADA-48A6-4E3253A84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3731"/>
            <a:ext cx="9144000" cy="1655762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2022. 7. 19.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C3EE03-1A6B-8F14-DDD7-C1B2AA08F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910" y="4688868"/>
            <a:ext cx="2646180" cy="10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89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1"/>
              <a:t>화면에 사각형그리기</a:t>
            </a:r>
            <a:endParaRPr b="1"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1835700" y="1536660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/>
              <a:t>OpenCV를 이용해서 디스플레이에  사각형 그리기   </a:t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2202650" y="2166950"/>
            <a:ext cx="2869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700" b="1">
                <a:solidFill>
                  <a:srgbClr val="0000FF"/>
                </a:solidFill>
              </a:rPr>
              <a:t>cv2.rectangle()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np.zeros()</a:t>
            </a:r>
            <a:endParaRPr sz="1700" b="1">
              <a:solidFill>
                <a:srgbClr val="0000FF"/>
              </a:solidFill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276" y="3429001"/>
            <a:ext cx="7500949" cy="313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b="1"/>
              <a:t>화면에 원 그리기 </a:t>
            </a:r>
            <a:endParaRPr b="1"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4926" y="3128517"/>
            <a:ext cx="7191375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1835700" y="1536660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/>
              <a:t>OpenCV를 이용해서 디스플레이에  원그리기   </a:t>
            </a: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2202650" y="2166950"/>
            <a:ext cx="2869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700" b="1">
                <a:solidFill>
                  <a:srgbClr val="0000FF"/>
                </a:solidFill>
              </a:rPr>
              <a:t>cv2.circle()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np.zeros()</a:t>
            </a:r>
            <a:endParaRPr sz="17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b="1"/>
              <a:t>화면에 글자 넣기 </a:t>
            </a:r>
            <a:endParaRPr b="1"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1835700" y="1536660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/>
              <a:t>OpenCV를 이용해서 디스플레이에  굴자 넣기    </a:t>
            </a:r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2202650" y="2166950"/>
            <a:ext cx="2869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700" b="1">
                <a:solidFill>
                  <a:srgbClr val="0000FF"/>
                </a:solidFill>
              </a:rPr>
              <a:t>cv2.puText()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np.zeros()</a:t>
            </a:r>
            <a:endParaRPr sz="1700" b="1">
              <a:solidFill>
                <a:srgbClr val="0000FF"/>
              </a:solidFill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1" y="3027351"/>
            <a:ext cx="9143999" cy="259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b="1"/>
              <a:t>이미지 픽셀값 얻어오기 </a:t>
            </a:r>
            <a:endParaRPr b="1"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0901" y="2571650"/>
            <a:ext cx="6812125" cy="40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1835700" y="1536660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/>
              <a:t>OpenCV를 이용해서 이미지의 픽셀값을 읽어오기     </a:t>
            </a:r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2202650" y="2166950"/>
            <a:ext cx="4298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700" b="1">
                <a:solidFill>
                  <a:srgbClr val="0000FF"/>
                </a:solidFill>
              </a:rPr>
              <a:t>Blue, green, red = img[100, 100]</a:t>
            </a:r>
            <a:endParaRPr sz="17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b="1"/>
              <a:t>이미지 픽셀값 바꾸기 </a:t>
            </a:r>
            <a:endParaRPr b="1"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1835700" y="1536660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/>
              <a:t>OpenCV를 이용해서 이미지의 픽셀값을 바꾸기      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1351" y="2750235"/>
            <a:ext cx="6962775" cy="38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/>
        </p:nvSpPr>
        <p:spPr>
          <a:xfrm>
            <a:off x="2202650" y="2166950"/>
            <a:ext cx="4298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700" b="1">
                <a:solidFill>
                  <a:srgbClr val="0000FF"/>
                </a:solidFill>
              </a:rPr>
              <a:t>Img[10, 10] = [ 255, 255, 255]</a:t>
            </a:r>
            <a:endParaRPr sz="17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b="1"/>
              <a:t>이미지 크기 정보 얻기 </a:t>
            </a:r>
            <a:endParaRPr b="1"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950" y="2176017"/>
            <a:ext cx="6477000" cy="45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>
            <a:spLocks noGrp="1"/>
          </p:cNvSpPr>
          <p:nvPr>
            <p:ph type="body" idx="1"/>
          </p:nvPr>
        </p:nvSpPr>
        <p:spPr>
          <a:xfrm>
            <a:off x="1835700" y="1536660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/>
              <a:t>이미지의 크기, 높이, 넓비, 색상채널 정보 얻기    </a:t>
            </a:r>
            <a:endParaRPr/>
          </a:p>
        </p:txBody>
      </p:sp>
      <p:sp>
        <p:nvSpPr>
          <p:cNvPr id="169" name="Google Shape;169;p27"/>
          <p:cNvSpPr txBox="1"/>
          <p:nvPr/>
        </p:nvSpPr>
        <p:spPr>
          <a:xfrm>
            <a:off x="2202650" y="2166950"/>
            <a:ext cx="2869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700" b="1">
                <a:solidFill>
                  <a:srgbClr val="0000FF"/>
                </a:solidFill>
              </a:rPr>
              <a:t>img.size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img.shape</a:t>
            </a:r>
            <a:endParaRPr sz="17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b="1"/>
              <a:t>이미지에서 특정 지역을 가져오기 </a:t>
            </a:r>
            <a:endParaRPr b="1"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726" y="3164217"/>
            <a:ext cx="6734175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>
          <a:xfrm>
            <a:off x="1835700" y="1536660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/>
              <a:t>이미지의 일부 영역을 별도의 이미지로 가져와서 디스플레이 하기    </a:t>
            </a:r>
            <a:endParaRPr/>
          </a:p>
        </p:txBody>
      </p:sp>
      <p:sp>
        <p:nvSpPr>
          <p:cNvPr id="177" name="Google Shape;177;p28"/>
          <p:cNvSpPr txBox="1"/>
          <p:nvPr/>
        </p:nvSpPr>
        <p:spPr>
          <a:xfrm>
            <a:off x="2202650" y="2166950"/>
            <a:ext cx="666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700" b="1">
                <a:solidFill>
                  <a:srgbClr val="0000FF"/>
                </a:solidFill>
              </a:rPr>
              <a:t>array_ROI = img[100:200, 300:400]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Img[0:100,  0:100] = array_ROI</a:t>
            </a:r>
            <a:endParaRPr sz="17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b="1"/>
              <a:t>두개의 이미지를 더하기 </a:t>
            </a:r>
            <a:endParaRPr b="1"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1835700" y="1536660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/>
              <a:t>OpenCV를 이용해서 두개의 이미지를 더하기    </a:t>
            </a:r>
            <a:endParaRPr/>
          </a:p>
        </p:txBody>
      </p:sp>
      <p:sp>
        <p:nvSpPr>
          <p:cNvPr id="184" name="Google Shape;184;p29"/>
          <p:cNvSpPr txBox="1"/>
          <p:nvPr/>
        </p:nvSpPr>
        <p:spPr>
          <a:xfrm>
            <a:off x="2202650" y="2166950"/>
            <a:ext cx="2869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700" b="1">
                <a:solidFill>
                  <a:srgbClr val="0000FF"/>
                </a:solidFill>
              </a:rPr>
              <a:t>cv2.add()</a:t>
            </a:r>
            <a:endParaRPr sz="1700" b="1">
              <a:solidFill>
                <a:srgbClr val="0000FF"/>
              </a:solidFill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600" y="3015450"/>
            <a:ext cx="8171724" cy="362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b="1"/>
              <a:t>두개의 이미지로 여러가지 bit operation 해보기 </a:t>
            </a:r>
            <a:endParaRPr b="1"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325" y="2408775"/>
            <a:ext cx="6850850" cy="432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 txBox="1">
            <a:spLocks noGrp="1"/>
          </p:cNvSpPr>
          <p:nvPr>
            <p:ph type="body" idx="1"/>
          </p:nvPr>
        </p:nvSpPr>
        <p:spPr>
          <a:xfrm>
            <a:off x="1835700" y="1536660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/>
              <a:t>OpenCV를 이용해서 두개의 이미지의 bit operation을 수행하기    </a:t>
            </a:r>
            <a:endParaRPr/>
          </a:p>
        </p:txBody>
      </p:sp>
      <p:sp>
        <p:nvSpPr>
          <p:cNvPr id="193" name="Google Shape;193;p30"/>
          <p:cNvSpPr txBox="1"/>
          <p:nvPr/>
        </p:nvSpPr>
        <p:spPr>
          <a:xfrm>
            <a:off x="1669250" y="2166950"/>
            <a:ext cx="28695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700" b="1">
                <a:solidFill>
                  <a:srgbClr val="0000FF"/>
                </a:solidFill>
              </a:rPr>
              <a:t>cv2.bitwise_not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cv2.bitwise_and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cv2.bitwise_or</a:t>
            </a:r>
            <a:endParaRPr sz="17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b="1"/>
              <a:t>컬러이미지를 그레이 이미지로 바꾸기 </a:t>
            </a:r>
            <a:endParaRPr b="1"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825" y="2587776"/>
            <a:ext cx="6453176" cy="427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1835700" y="1536660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/>
              <a:t>OpenCV를 이용해서 컬러이미지를 그레이 이미지로 바꾸기     </a:t>
            </a:r>
            <a:endParaRPr/>
          </a:p>
        </p:txBody>
      </p:sp>
      <p:sp>
        <p:nvSpPr>
          <p:cNvPr id="201" name="Google Shape;201;p31"/>
          <p:cNvSpPr txBox="1"/>
          <p:nvPr/>
        </p:nvSpPr>
        <p:spPr>
          <a:xfrm>
            <a:off x="1440650" y="2166950"/>
            <a:ext cx="28695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700" b="1">
                <a:solidFill>
                  <a:srgbClr val="0000FF"/>
                </a:solidFill>
              </a:rPr>
              <a:t>cap.read()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cv2.VideoCapture()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cv2.cvtColor()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cv2.COLOR_BGR2GRAY</a:t>
            </a:r>
            <a:endParaRPr sz="17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BF8442CC-FC5B-B300-ECF9-667C48627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OpenCV</a:t>
            </a:r>
            <a:r>
              <a:rPr lang="ko-KR" altLang="en-US" dirty="0"/>
              <a:t> 파이썬 라이브러리 설치 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3F000F1-BD32-FA6A-C0C9-C06A27AD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ko-KR" dirty="0"/>
              <a:t>PC</a:t>
            </a:r>
            <a:r>
              <a:rPr lang="ko-KR" altLang="en-US" dirty="0"/>
              <a:t>에 </a:t>
            </a:r>
            <a:r>
              <a:rPr lang="ko-KR" altLang="en-US" dirty="0" err="1"/>
              <a:t>파이썬이</a:t>
            </a:r>
            <a:r>
              <a:rPr lang="ko-KR" altLang="en-US" dirty="0"/>
              <a:t> 설치되어 있는지 확인 </a:t>
            </a: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ko-KR" altLang="en-US" dirty="0"/>
              <a:t>설치되지 않았으면</a:t>
            </a:r>
            <a:r>
              <a:rPr lang="en-US" altLang="ko-KR" dirty="0"/>
              <a:t>, </a:t>
            </a:r>
            <a:r>
              <a:rPr lang="ko-KR" altLang="en-US" dirty="0"/>
              <a:t>앱스토어에서 설치하기 </a:t>
            </a:r>
            <a:r>
              <a:rPr lang="en-US" altLang="ko-KR" dirty="0"/>
              <a:t>(python 3.x.x </a:t>
            </a:r>
            <a:r>
              <a:rPr lang="ko-KR" altLang="en-US" dirty="0"/>
              <a:t>버전</a:t>
            </a:r>
            <a:r>
              <a:rPr lang="en-US" altLang="ko-KR" dirty="0"/>
              <a:t>)</a:t>
            </a:r>
            <a:endParaRPr lang="ko-KR" altLang="en-US" dirty="0"/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ko-KR" dirty="0"/>
              <a:t>OpenCV </a:t>
            </a:r>
            <a:r>
              <a:rPr lang="ko-KR" altLang="en-US" dirty="0"/>
              <a:t>파이썬 버전 설치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0000FF"/>
                </a:solidFill>
              </a:rPr>
              <a:t>&gt;pip install </a:t>
            </a:r>
            <a:r>
              <a:rPr lang="en-US" altLang="ko-KR" dirty="0" err="1">
                <a:solidFill>
                  <a:srgbClr val="0000FF"/>
                </a:solidFill>
              </a:rPr>
              <a:t>opencv</a:t>
            </a:r>
            <a:r>
              <a:rPr lang="en-US" altLang="ko-KR" dirty="0">
                <a:solidFill>
                  <a:srgbClr val="0000FF"/>
                </a:solidFill>
              </a:rPr>
              <a:t>-python</a:t>
            </a:r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pic>
        <p:nvPicPr>
          <p:cNvPr id="9" name="Google Shape;61;p14">
            <a:extLst>
              <a:ext uri="{FF2B5EF4-FFF2-40B4-BE49-F238E27FC236}">
                <a16:creationId xmlns:a16="http://schemas.microsoft.com/office/drawing/2014/main" id="{9F7F2993-1118-6383-2E82-691F6DA18CD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41254" y="3389255"/>
            <a:ext cx="9143999" cy="1198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2;p14">
            <a:extLst>
              <a:ext uri="{FF2B5EF4-FFF2-40B4-BE49-F238E27FC236}">
                <a16:creationId xmlns:a16="http://schemas.microsoft.com/office/drawing/2014/main" id="{1FC8A535-92D6-DA88-4694-89AACBEB20C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254" y="4661643"/>
            <a:ext cx="9144001" cy="1787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7485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b="1"/>
              <a:t>컬러 스페이스 (RGB -&gt; HSV)</a:t>
            </a:r>
            <a:endParaRPr b="1"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875" y="2187917"/>
            <a:ext cx="809625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b="1"/>
              <a:t>OpenCV 컬러 스페이스 변환 </a:t>
            </a:r>
            <a:endParaRPr b="1"/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176" y="2295076"/>
            <a:ext cx="6695825" cy="451432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3"/>
          <p:cNvSpPr txBox="1">
            <a:spLocks noGrp="1"/>
          </p:cNvSpPr>
          <p:nvPr>
            <p:ph type="body" idx="1"/>
          </p:nvPr>
        </p:nvSpPr>
        <p:spPr>
          <a:xfrm>
            <a:off x="1835700" y="1536660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/>
              <a:t>OpenCV를 이용해서 RGB 컬러 스페이스를 HSV 컬러스페이스로 변경    </a:t>
            </a:r>
            <a:endParaRPr/>
          </a:p>
        </p:txBody>
      </p:sp>
      <p:sp>
        <p:nvSpPr>
          <p:cNvPr id="215" name="Google Shape;215;p33"/>
          <p:cNvSpPr txBox="1"/>
          <p:nvPr/>
        </p:nvSpPr>
        <p:spPr>
          <a:xfrm>
            <a:off x="1440650" y="2166950"/>
            <a:ext cx="28695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700" b="1">
                <a:solidFill>
                  <a:srgbClr val="0000FF"/>
                </a:solidFill>
              </a:rPr>
              <a:t>cap.read()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cv2.VideoCapture()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cv2.cvtColor()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cv2.COLOR_BGR2HSV</a:t>
            </a:r>
            <a:endParaRPr sz="17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b="1"/>
              <a:t>컬러 스페이스 변환 결과 </a:t>
            </a:r>
            <a:endParaRPr b="1"/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890267"/>
            <a:ext cx="8839202" cy="3518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b="1"/>
              <a:t>HSV 이미지에서 hue 값 얻기 </a:t>
            </a:r>
            <a:endParaRPr b="1"/>
          </a:p>
        </p:txBody>
      </p:sp>
      <p:pic>
        <p:nvPicPr>
          <p:cNvPr id="227" name="Google Shape;2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926" y="2817424"/>
            <a:ext cx="6265075" cy="404057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5"/>
          <p:cNvSpPr txBox="1">
            <a:spLocks noGrp="1"/>
          </p:cNvSpPr>
          <p:nvPr>
            <p:ph type="body" idx="1"/>
          </p:nvPr>
        </p:nvSpPr>
        <p:spPr>
          <a:xfrm>
            <a:off x="1835700" y="1536660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/>
              <a:t>HSV 이미지 특정 픽셀의 hue값 얻기      </a:t>
            </a:r>
            <a:endParaRPr/>
          </a:p>
        </p:txBody>
      </p:sp>
      <p:sp>
        <p:nvSpPr>
          <p:cNvPr id="229" name="Google Shape;229;p35"/>
          <p:cNvSpPr txBox="1"/>
          <p:nvPr/>
        </p:nvSpPr>
        <p:spPr>
          <a:xfrm>
            <a:off x="1440650" y="2166950"/>
            <a:ext cx="46554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700" b="1">
                <a:solidFill>
                  <a:srgbClr val="0000FF"/>
                </a:solidFill>
              </a:rPr>
              <a:t>color = np.uint8([[[85, 109, 25]]]) 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cv2.cvtColor()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cv2.COLOR_BGR2HSV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hue = hsv_color[0][0][0] </a:t>
            </a:r>
            <a:endParaRPr sz="17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b="1"/>
              <a:t>특정 색상 트랙킹 </a:t>
            </a:r>
            <a:endParaRPr b="1"/>
          </a:p>
        </p:txBody>
      </p:sp>
      <p:sp>
        <p:nvSpPr>
          <p:cNvPr id="235" name="Google Shape;235;p36"/>
          <p:cNvSpPr txBox="1">
            <a:spLocks noGrp="1"/>
          </p:cNvSpPr>
          <p:nvPr>
            <p:ph type="body" idx="1"/>
          </p:nvPr>
        </p:nvSpPr>
        <p:spPr>
          <a:xfrm>
            <a:off x="1835700" y="1155660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/>
              <a:t>OpenCV \를 이용해서 특정 색상을 추적하기      </a:t>
            </a:r>
            <a:endParaRPr/>
          </a:p>
        </p:txBody>
      </p:sp>
      <p:sp>
        <p:nvSpPr>
          <p:cNvPr id="236" name="Google Shape;236;p36"/>
          <p:cNvSpPr txBox="1"/>
          <p:nvPr/>
        </p:nvSpPr>
        <p:spPr>
          <a:xfrm>
            <a:off x="2059775" y="1488300"/>
            <a:ext cx="46554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700" b="1">
                <a:solidFill>
                  <a:srgbClr val="0000FF"/>
                </a:solidFill>
              </a:rPr>
              <a:t>cv2.cvtColor()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cv2.COLOR_BGR2HSV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cv2.inRange() </a:t>
            </a:r>
            <a:endParaRPr sz="1700" b="1">
              <a:solidFill>
                <a:srgbClr val="0000FF"/>
              </a:solidFill>
            </a:endParaRPr>
          </a:p>
        </p:txBody>
      </p:sp>
      <p:pic>
        <p:nvPicPr>
          <p:cNvPr id="237" name="Google Shape;2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076" y="2475995"/>
            <a:ext cx="9144001" cy="4414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b="1"/>
              <a:t>이미지에 threshold값 적용해보기 </a:t>
            </a:r>
            <a:endParaRPr b="1"/>
          </a:p>
        </p:txBody>
      </p:sp>
      <p:pic>
        <p:nvPicPr>
          <p:cNvPr id="243" name="Google Shape;2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201" y="2463375"/>
            <a:ext cx="7824799" cy="439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7"/>
          <p:cNvSpPr txBox="1">
            <a:spLocks noGrp="1"/>
          </p:cNvSpPr>
          <p:nvPr>
            <p:ph type="body" idx="1"/>
          </p:nvPr>
        </p:nvSpPr>
        <p:spPr>
          <a:xfrm>
            <a:off x="1835700" y="1536660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/>
              <a:t>이미지에 threshold값을 적용해 보기      </a:t>
            </a:r>
            <a:endParaRPr/>
          </a:p>
        </p:txBody>
      </p:sp>
      <p:sp>
        <p:nvSpPr>
          <p:cNvPr id="245" name="Google Shape;245;p37"/>
          <p:cNvSpPr txBox="1"/>
          <p:nvPr/>
        </p:nvSpPr>
        <p:spPr>
          <a:xfrm>
            <a:off x="2133600" y="1928825"/>
            <a:ext cx="8520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700" b="1">
                <a:solidFill>
                  <a:srgbClr val="0000FF"/>
                </a:solidFill>
              </a:rPr>
              <a:t>cv2.threshold(), cv2.THRSH_BINARY, cv2.THRESH_BINARY_INV … </a:t>
            </a:r>
            <a:endParaRPr sz="17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b="1"/>
              <a:t>이미지를 상하좌우 뒤집기 </a:t>
            </a:r>
            <a:endParaRPr b="1"/>
          </a:p>
        </p:txBody>
      </p:sp>
      <p:pic>
        <p:nvPicPr>
          <p:cNvPr id="251" name="Google Shape;2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551" y="2187942"/>
            <a:ext cx="5476875" cy="44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8"/>
          <p:cNvSpPr txBox="1">
            <a:spLocks noGrp="1"/>
          </p:cNvSpPr>
          <p:nvPr>
            <p:ph type="body" idx="1"/>
          </p:nvPr>
        </p:nvSpPr>
        <p:spPr>
          <a:xfrm>
            <a:off x="1835700" y="1536660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/>
              <a:t>이미지에 좌우 혹은 상하로 뒤집기       </a:t>
            </a:r>
            <a:endParaRPr/>
          </a:p>
        </p:txBody>
      </p:sp>
      <p:sp>
        <p:nvSpPr>
          <p:cNvPr id="253" name="Google Shape;253;p38"/>
          <p:cNvSpPr txBox="1"/>
          <p:nvPr/>
        </p:nvSpPr>
        <p:spPr>
          <a:xfrm>
            <a:off x="2133600" y="1928825"/>
            <a:ext cx="8520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700" b="1">
                <a:solidFill>
                  <a:srgbClr val="0000FF"/>
                </a:solidFill>
              </a:rPr>
              <a:t>cv2.flip(  , 1) 좌우반전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cv2.flip(  , 0) 상하반전</a:t>
            </a:r>
            <a:endParaRPr sz="17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b="1"/>
              <a:t>이미지 사이즈를 확대/축소하기 </a:t>
            </a:r>
            <a:endParaRPr b="1"/>
          </a:p>
        </p:txBody>
      </p:sp>
      <p:pic>
        <p:nvPicPr>
          <p:cNvPr id="259" name="Google Shape;25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3092801"/>
            <a:ext cx="9088076" cy="361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9"/>
          <p:cNvSpPr txBox="1">
            <a:spLocks noGrp="1"/>
          </p:cNvSpPr>
          <p:nvPr>
            <p:ph type="body" idx="1"/>
          </p:nvPr>
        </p:nvSpPr>
        <p:spPr>
          <a:xfrm>
            <a:off x="1835700" y="1536660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/>
              <a:t>이미지를 확대 혹은 축소하기        </a:t>
            </a:r>
            <a:endParaRPr/>
          </a:p>
        </p:txBody>
      </p:sp>
      <p:sp>
        <p:nvSpPr>
          <p:cNvPr id="261" name="Google Shape;261;p39"/>
          <p:cNvSpPr txBox="1"/>
          <p:nvPr/>
        </p:nvSpPr>
        <p:spPr>
          <a:xfrm>
            <a:off x="2133600" y="1928825"/>
            <a:ext cx="85206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700" b="1">
                <a:solidFill>
                  <a:srgbClr val="0000FF"/>
                </a:solidFill>
              </a:rPr>
              <a:t>cv2.resize(이미지, 매뉴얼사이즈, x factor, y factor, 인터폴레이션) 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cv2.INTER_AREA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cv2.INTER_CUBIC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cv2.INTER_LINEAR</a:t>
            </a:r>
            <a:endParaRPr sz="17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b="1"/>
              <a:t>이미지 평행 이동하기 </a:t>
            </a:r>
            <a:endParaRPr b="1"/>
          </a:p>
        </p:txBody>
      </p:sp>
      <p:pic>
        <p:nvPicPr>
          <p:cNvPr id="267" name="Google Shape;26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675" y="2410450"/>
            <a:ext cx="5598326" cy="44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0"/>
          <p:cNvSpPr txBox="1">
            <a:spLocks noGrp="1"/>
          </p:cNvSpPr>
          <p:nvPr>
            <p:ph type="body" idx="1"/>
          </p:nvPr>
        </p:nvSpPr>
        <p:spPr>
          <a:xfrm>
            <a:off x="1835700" y="1536660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/>
              <a:t>이미지를 상하좌우로 평행이동하기         </a:t>
            </a:r>
            <a:endParaRPr/>
          </a:p>
        </p:txBody>
      </p:sp>
      <p:sp>
        <p:nvSpPr>
          <p:cNvPr id="269" name="Google Shape;269;p40"/>
          <p:cNvSpPr txBox="1"/>
          <p:nvPr/>
        </p:nvSpPr>
        <p:spPr>
          <a:xfrm>
            <a:off x="2133600" y="1928825"/>
            <a:ext cx="8520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700" b="1">
                <a:solidFill>
                  <a:srgbClr val="0000FF"/>
                </a:solidFill>
              </a:rPr>
              <a:t>cv2.warpAffine()</a:t>
            </a:r>
            <a:endParaRPr sz="17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b="1"/>
              <a:t>이미지 좌우로 회전하기 </a:t>
            </a:r>
            <a:endParaRPr b="1"/>
          </a:p>
        </p:txBody>
      </p:sp>
      <p:pic>
        <p:nvPicPr>
          <p:cNvPr id="275" name="Google Shape;2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224" y="2240675"/>
            <a:ext cx="6250776" cy="461732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1"/>
          <p:cNvSpPr txBox="1">
            <a:spLocks noGrp="1"/>
          </p:cNvSpPr>
          <p:nvPr>
            <p:ph type="body" idx="1"/>
          </p:nvPr>
        </p:nvSpPr>
        <p:spPr>
          <a:xfrm>
            <a:off x="1835700" y="1384260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/>
              <a:t>이미지를 좌우로 회전하기         </a:t>
            </a:r>
            <a:endParaRPr/>
          </a:p>
        </p:txBody>
      </p:sp>
      <p:sp>
        <p:nvSpPr>
          <p:cNvPr id="277" name="Google Shape;277;p41"/>
          <p:cNvSpPr txBox="1"/>
          <p:nvPr/>
        </p:nvSpPr>
        <p:spPr>
          <a:xfrm>
            <a:off x="2133600" y="1776425"/>
            <a:ext cx="8520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700" b="1">
                <a:solidFill>
                  <a:srgbClr val="0000FF"/>
                </a:solidFill>
              </a:rPr>
              <a:t>cv2.getRotationMatrix2D()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cv2.warpAffine()</a:t>
            </a:r>
            <a:endParaRPr sz="17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A6F07-5D65-8BD5-7D1F-B58DDEF3E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읽기 및 디스플레이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5F7D7-0E72-3E77-6FAA-565C1283E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OpenCV</a:t>
            </a:r>
            <a:r>
              <a:rPr lang="ko-KR" altLang="en-US" dirty="0"/>
              <a:t>를 이용해서 </a:t>
            </a:r>
            <a:r>
              <a:rPr lang="en-US" altLang="ko-KR" dirty="0"/>
              <a:t>PC </a:t>
            </a:r>
            <a:r>
              <a:rPr lang="ko-KR" altLang="en-US" dirty="0"/>
              <a:t>디스크에서 이미지 읽기 및 디스플레이 하기  </a:t>
            </a:r>
          </a:p>
          <a:p>
            <a:endParaRPr lang="ko-KR" altLang="en-US" dirty="0"/>
          </a:p>
        </p:txBody>
      </p:sp>
      <p:sp>
        <p:nvSpPr>
          <p:cNvPr id="4" name="Google Shape;70;p15">
            <a:extLst>
              <a:ext uri="{FF2B5EF4-FFF2-40B4-BE49-F238E27FC236}">
                <a16:creationId xmlns:a16="http://schemas.microsoft.com/office/drawing/2014/main" id="{16194C35-CA62-C5FF-B52A-B95A9D6CBBC7}"/>
              </a:ext>
            </a:extLst>
          </p:cNvPr>
          <p:cNvSpPr txBox="1"/>
          <p:nvPr/>
        </p:nvSpPr>
        <p:spPr>
          <a:xfrm>
            <a:off x="1077484" y="2293410"/>
            <a:ext cx="28695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00FF"/>
                </a:solidFill>
              </a:rPr>
              <a:t>cv2.imread()</a:t>
            </a:r>
            <a:endParaRPr sz="24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00FF"/>
                </a:solidFill>
              </a:rPr>
              <a:t>cv2.imshow()</a:t>
            </a:r>
            <a:endParaRPr sz="24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00FF"/>
                </a:solidFill>
              </a:rPr>
              <a:t>cv2.waitKey()</a:t>
            </a:r>
            <a:endParaRPr sz="2400" b="1" dirty="0">
              <a:solidFill>
                <a:srgbClr val="0000FF"/>
              </a:solidFill>
            </a:endParaRPr>
          </a:p>
        </p:txBody>
      </p:sp>
      <p:pic>
        <p:nvPicPr>
          <p:cNvPr id="5" name="Google Shape;71;p15">
            <a:extLst>
              <a:ext uri="{FF2B5EF4-FFF2-40B4-BE49-F238E27FC236}">
                <a16:creationId xmlns:a16="http://schemas.microsoft.com/office/drawing/2014/main" id="{BB384312-81AF-C4C4-F3E0-223BD591471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196" y="2778210"/>
            <a:ext cx="7686675" cy="3209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453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b="1"/>
              <a:t>소스코드 및 OpenCV 파이썬 튜토리얼 사이트 </a:t>
            </a:r>
            <a:endParaRPr b="1"/>
          </a:p>
        </p:txBody>
      </p:sp>
      <p:sp>
        <p:nvSpPr>
          <p:cNvPr id="283" name="Google Shape;283;p42"/>
          <p:cNvSpPr txBox="1">
            <a:spLocks noGrp="1"/>
          </p:cNvSpPr>
          <p:nvPr>
            <p:ph type="body" idx="1"/>
          </p:nvPr>
        </p:nvSpPr>
        <p:spPr>
          <a:xfrm>
            <a:off x="1835700" y="1536633"/>
            <a:ext cx="8520600" cy="4555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marL="0" indent="0"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https://github.com/JD-edu/aiot-pi</a:t>
            </a:r>
            <a:endParaRPr/>
          </a:p>
          <a:p>
            <a:pPr marL="0" indent="0">
              <a:spcBef>
                <a:spcPts val="1200"/>
              </a:spcBef>
              <a:buNone/>
            </a:pPr>
            <a:r>
              <a:rPr lang="en"/>
              <a:t>위 사이트에서 OpenCV강좌코드.zip 다운로드 </a:t>
            </a:r>
            <a:endParaRPr/>
          </a:p>
          <a:p>
            <a:pPr marL="0" indent="0">
              <a:spcBef>
                <a:spcPts val="1200"/>
              </a:spcBef>
              <a:buNone/>
            </a:pPr>
            <a:endParaRPr/>
          </a:p>
          <a:p>
            <a:pPr marL="0" indent="0">
              <a:spcBef>
                <a:spcPts val="1200"/>
              </a:spcBef>
              <a:buNone/>
            </a:pPr>
            <a:r>
              <a:rPr lang="en"/>
              <a:t>OpenCV 파이썬 튜토리얼 사이트 </a:t>
            </a:r>
            <a:endParaRPr/>
          </a:p>
          <a:p>
            <a:pPr marL="0" indent="0">
              <a:spcBef>
                <a:spcPts val="120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https://opencv-python.readthedocs.io/en/latest/</a:t>
            </a:r>
            <a:endParaRPr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D55A2CD-0186-BB9E-97D3-3D9A60D3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컬러</a:t>
            </a:r>
            <a:r>
              <a:rPr lang="en-US" altLang="ko-KR" dirty="0"/>
              <a:t>/</a:t>
            </a:r>
            <a:r>
              <a:rPr lang="ko-KR" altLang="en-US" dirty="0"/>
              <a:t>흑백 읽기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CE85ED2-DBE7-008B-AF54-F2F59418F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디스크의 이미지를 컬러로 읽어서 디스플레이 하기</a:t>
            </a:r>
            <a:endParaRPr lang="en-US" altLang="ko-KR" dirty="0"/>
          </a:p>
          <a:p>
            <a:r>
              <a:rPr lang="ko-KR" altLang="en-US" dirty="0"/>
              <a:t>흑백</a:t>
            </a:r>
            <a:r>
              <a:rPr lang="en-US" altLang="ko-KR" dirty="0"/>
              <a:t>(</a:t>
            </a:r>
            <a:r>
              <a:rPr lang="ko-KR" altLang="en-US" dirty="0"/>
              <a:t>그레이 스케일</a:t>
            </a:r>
            <a:r>
              <a:rPr lang="en-US" altLang="ko-KR" dirty="0"/>
              <a:t>)</a:t>
            </a:r>
            <a:r>
              <a:rPr lang="ko-KR" altLang="en-US" dirty="0"/>
              <a:t>로 읽어서 디스플레이 하기 </a:t>
            </a:r>
          </a:p>
          <a:p>
            <a:endParaRPr lang="ko-KR" altLang="en-US" dirty="0"/>
          </a:p>
        </p:txBody>
      </p:sp>
      <p:sp>
        <p:nvSpPr>
          <p:cNvPr id="6" name="Google Shape;78;p16">
            <a:extLst>
              <a:ext uri="{FF2B5EF4-FFF2-40B4-BE49-F238E27FC236}">
                <a16:creationId xmlns:a16="http://schemas.microsoft.com/office/drawing/2014/main" id="{C7D7F34D-C972-5112-DE11-97FE15250186}"/>
              </a:ext>
            </a:extLst>
          </p:cNvPr>
          <p:cNvSpPr txBox="1"/>
          <p:nvPr/>
        </p:nvSpPr>
        <p:spPr>
          <a:xfrm>
            <a:off x="1175020" y="2857613"/>
            <a:ext cx="28695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FF"/>
                </a:solidFill>
              </a:rPr>
              <a:t>cv2.imread()</a:t>
            </a:r>
            <a:endParaRPr sz="20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FF"/>
                </a:solidFill>
              </a:rPr>
              <a:t>cv2.IMREAD_COLOR</a:t>
            </a:r>
            <a:endParaRPr sz="20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FF"/>
                </a:solidFill>
              </a:rPr>
              <a:t>cv2.IMREAD_GRAY</a:t>
            </a:r>
            <a:endParaRPr sz="2000" b="1" dirty="0">
              <a:solidFill>
                <a:srgbClr val="0000FF"/>
              </a:solidFill>
            </a:endParaRPr>
          </a:p>
        </p:txBody>
      </p:sp>
      <p:pic>
        <p:nvPicPr>
          <p:cNvPr id="7" name="Google Shape;79;p16">
            <a:extLst>
              <a:ext uri="{FF2B5EF4-FFF2-40B4-BE49-F238E27FC236}">
                <a16:creationId xmlns:a16="http://schemas.microsoft.com/office/drawing/2014/main" id="{91185728-E2A7-AF2B-792A-28F375F9B27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81340" y="2995961"/>
            <a:ext cx="6431932" cy="3416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080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E1201-1608-1727-64D9-6D7B2ED4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저장하기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A7E03-6C80-802B-79C5-D40A2D626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디스크에서 읽은 이미지를 다른 이름으로 디스크에 다시 저장하기 </a:t>
            </a:r>
          </a:p>
        </p:txBody>
      </p:sp>
      <p:pic>
        <p:nvPicPr>
          <p:cNvPr id="4" name="Google Shape;87;p17">
            <a:extLst>
              <a:ext uri="{FF2B5EF4-FFF2-40B4-BE49-F238E27FC236}">
                <a16:creationId xmlns:a16="http://schemas.microsoft.com/office/drawing/2014/main" id="{E807FAAF-06F7-174F-56F7-B9B71C1E3F0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92476" y="2824163"/>
            <a:ext cx="659130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7">
            <a:extLst>
              <a:ext uri="{FF2B5EF4-FFF2-40B4-BE49-F238E27FC236}">
                <a16:creationId xmlns:a16="http://schemas.microsoft.com/office/drawing/2014/main" id="{394AB38D-819E-3665-F0AF-6199FCD2459D}"/>
              </a:ext>
            </a:extLst>
          </p:cNvPr>
          <p:cNvSpPr txBox="1"/>
          <p:nvPr/>
        </p:nvSpPr>
        <p:spPr>
          <a:xfrm>
            <a:off x="1216980" y="2600963"/>
            <a:ext cx="28695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FF"/>
                </a:solidFill>
              </a:rPr>
              <a:t>cv2.imwrite()</a:t>
            </a:r>
            <a:endParaRPr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77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DEA0E-AF78-94DC-A4CE-CD2DADA8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카메라 동영상 촬영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1B6E86-9791-2C08-FE7F-27244471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카메라로 입력되는 이미지를 동영상으로 재생하기</a:t>
            </a:r>
          </a:p>
        </p:txBody>
      </p:sp>
      <p:pic>
        <p:nvPicPr>
          <p:cNvPr id="4" name="Google Shape;95;p18">
            <a:extLst>
              <a:ext uri="{FF2B5EF4-FFF2-40B4-BE49-F238E27FC236}">
                <a16:creationId xmlns:a16="http://schemas.microsoft.com/office/drawing/2014/main" id="{96A5A102-8CFD-4EC4-87AB-CEC0260EE3F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6113" y="2446298"/>
            <a:ext cx="5291049" cy="37306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6;p18">
            <a:extLst>
              <a:ext uri="{FF2B5EF4-FFF2-40B4-BE49-F238E27FC236}">
                <a16:creationId xmlns:a16="http://schemas.microsoft.com/office/drawing/2014/main" id="{B6A963DE-ED09-8B21-FB6F-155D8CF36FA5}"/>
              </a:ext>
            </a:extLst>
          </p:cNvPr>
          <p:cNvSpPr/>
          <p:nvPr/>
        </p:nvSpPr>
        <p:spPr>
          <a:xfrm>
            <a:off x="5670763" y="3208438"/>
            <a:ext cx="3298200" cy="4404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94;p18">
            <a:extLst>
              <a:ext uri="{FF2B5EF4-FFF2-40B4-BE49-F238E27FC236}">
                <a16:creationId xmlns:a16="http://schemas.microsoft.com/office/drawing/2014/main" id="{51C0D2D9-D57D-625D-A661-330FFC36A195}"/>
              </a:ext>
            </a:extLst>
          </p:cNvPr>
          <p:cNvSpPr txBox="1"/>
          <p:nvPr/>
        </p:nvSpPr>
        <p:spPr>
          <a:xfrm>
            <a:off x="1087211" y="2585239"/>
            <a:ext cx="2869500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FF"/>
                </a:solidFill>
              </a:rPr>
              <a:t>cv2.VideoCapture()</a:t>
            </a:r>
            <a:endParaRPr sz="20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FF"/>
                </a:solidFill>
              </a:rPr>
              <a:t>cap.set()</a:t>
            </a:r>
            <a:endParaRPr sz="20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FF"/>
                </a:solidFill>
              </a:rPr>
              <a:t>cap.read()</a:t>
            </a:r>
            <a:endParaRPr sz="20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FF"/>
                </a:solidFill>
              </a:rPr>
              <a:t>cap.isOpened()</a:t>
            </a:r>
            <a:endParaRPr sz="20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FF"/>
                </a:solidFill>
              </a:rPr>
              <a:t>cap.release</a:t>
            </a:r>
            <a:endParaRPr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373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b="1"/>
              <a:t>동영상 파일 플레이 </a:t>
            </a:r>
            <a:endParaRPr b="1"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1835700" y="1536660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/>
          <a:p>
            <a:r>
              <a:rPr lang="en"/>
              <a:t>OpenCV를 이용해서 동영상 파일을 플레이 하기 </a:t>
            </a:r>
            <a:endParaRPr/>
          </a:p>
          <a:p>
            <a:r>
              <a:rPr lang="en"/>
              <a:t>cv2.cvtColor로 이미지 변환해 보기  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2202650" y="2547950"/>
            <a:ext cx="2869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700" b="1">
                <a:solidFill>
                  <a:srgbClr val="0000FF"/>
                </a:solidFill>
              </a:rPr>
              <a:t>cv2.cvtColor()</a:t>
            </a:r>
            <a:endParaRPr sz="1700" b="1">
              <a:solidFill>
                <a:srgbClr val="0000FF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9076" y="2797850"/>
            <a:ext cx="6288649" cy="38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>
            <a:off x="4860125" y="3786200"/>
            <a:ext cx="3510000" cy="6192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b="1"/>
              <a:t>동영상 레코딩 하기 </a:t>
            </a:r>
            <a:endParaRPr b="1"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1835700" y="1231860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/>
              <a:t>OpenCV를 이용해서 카메라로 촬영한 동영상 저장하기  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2202650" y="1662125"/>
            <a:ext cx="2869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700" b="1">
                <a:solidFill>
                  <a:srgbClr val="0000FF"/>
                </a:solidFill>
              </a:rPr>
              <a:t>cv2.VideoWriter_fourcc()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cv2.VideoWriter()</a:t>
            </a:r>
            <a:endParaRPr sz="1700" b="1">
              <a:solidFill>
                <a:srgbClr val="0000FF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575" y="2300150"/>
            <a:ext cx="7267504" cy="45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b="1"/>
              <a:t>화면에 선그리기 </a:t>
            </a:r>
            <a:endParaRPr b="1"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1835700" y="1536660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/>
              <a:t>OpenCV를 이용해서 디스플레이에 선 그리기   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2202650" y="2166950"/>
            <a:ext cx="2869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700" b="1">
                <a:solidFill>
                  <a:srgbClr val="0000FF"/>
                </a:solidFill>
              </a:rPr>
              <a:t>cv2.line()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np.zeros()</a:t>
            </a:r>
            <a:endParaRPr sz="1700" b="1">
              <a:solidFill>
                <a:srgbClr val="0000FF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300" y="3660051"/>
            <a:ext cx="6817450" cy="30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9441</TotalTime>
  <Words>677</Words>
  <Application>Microsoft Office PowerPoint</Application>
  <PresentationFormat>와이드스크린</PresentationFormat>
  <Paragraphs>126</Paragraphs>
  <Slides>30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OpenCV 기초 강좌</vt:lpstr>
      <vt:lpstr>OpenCV 파이썬 라이브러리 설치 </vt:lpstr>
      <vt:lpstr>이미지 읽기 및 디스플레이</vt:lpstr>
      <vt:lpstr>이미지 컬러/흑백 읽기</vt:lpstr>
      <vt:lpstr>이미지 저장하기 </vt:lpstr>
      <vt:lpstr>카메라 동영상 촬영</vt:lpstr>
      <vt:lpstr>동영상 파일 플레이 </vt:lpstr>
      <vt:lpstr>동영상 레코딩 하기 </vt:lpstr>
      <vt:lpstr>화면에 선그리기 </vt:lpstr>
      <vt:lpstr>화면에 사각형그리기</vt:lpstr>
      <vt:lpstr>화면에 원 그리기 </vt:lpstr>
      <vt:lpstr>화면에 글자 넣기 </vt:lpstr>
      <vt:lpstr>이미지 픽셀값 얻어오기 </vt:lpstr>
      <vt:lpstr>이미지 픽셀값 바꾸기 </vt:lpstr>
      <vt:lpstr>이미지 크기 정보 얻기 </vt:lpstr>
      <vt:lpstr>이미지에서 특정 지역을 가져오기 </vt:lpstr>
      <vt:lpstr>두개의 이미지를 더하기 </vt:lpstr>
      <vt:lpstr>두개의 이미지로 여러가지 bit operation 해보기 </vt:lpstr>
      <vt:lpstr>컬러이미지를 그레이 이미지로 바꾸기 </vt:lpstr>
      <vt:lpstr>컬러 스페이스 (RGB -&gt; HSV)</vt:lpstr>
      <vt:lpstr>OpenCV 컬러 스페이스 변환 </vt:lpstr>
      <vt:lpstr>컬러 스페이스 변환 결과 </vt:lpstr>
      <vt:lpstr>HSV 이미지에서 hue 값 얻기 </vt:lpstr>
      <vt:lpstr>특정 색상 트랙킹 </vt:lpstr>
      <vt:lpstr>이미지에 threshold값 적용해보기 </vt:lpstr>
      <vt:lpstr>이미지를 상하좌우 뒤집기 </vt:lpstr>
      <vt:lpstr>이미지 사이즈를 확대/축소하기 </vt:lpstr>
      <vt:lpstr>이미지 평행 이동하기 </vt:lpstr>
      <vt:lpstr>이미지 좌우로 회전하기 </vt:lpstr>
      <vt:lpstr>소스코드 및 OpenCV 파이썬 튜토리얼 사이트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딥러닝이란 무엇일까요?</dc:title>
  <dc:creator>정 준용</dc:creator>
  <cp:lastModifiedBy>정 준용</cp:lastModifiedBy>
  <cp:revision>13</cp:revision>
  <dcterms:created xsi:type="dcterms:W3CDTF">2022-07-12T14:59:20Z</dcterms:created>
  <dcterms:modified xsi:type="dcterms:W3CDTF">2023-01-05T12:54:40Z</dcterms:modified>
</cp:coreProperties>
</file>