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2" r:id="rId6"/>
    <p:sldId id="268" r:id="rId7"/>
    <p:sldId id="283" r:id="rId8"/>
    <p:sldId id="270" r:id="rId9"/>
    <p:sldId id="269" r:id="rId10"/>
    <p:sldId id="279" r:id="rId11"/>
    <p:sldId id="284" r:id="rId12"/>
    <p:sldId id="292" r:id="rId13"/>
    <p:sldId id="293" r:id="rId14"/>
    <p:sldId id="285" r:id="rId15"/>
    <p:sldId id="286" r:id="rId16"/>
    <p:sldId id="288" r:id="rId17"/>
    <p:sldId id="287" r:id="rId18"/>
    <p:sldId id="29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wFjISWgkaGx+0bF8aJAPVI3j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9F1FA-CB1E-4BE6-BFA5-A13AA195B6F1}">
  <a:tblStyle styleId="{3449F1FA-CB1E-4BE6-BFA5-A13AA195B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9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78dc560a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78dc560ad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178dc560ad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78dc560a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78dc560a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178dc560ad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8dc560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78dc560ad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178dc560ad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24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4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2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humbs.gfycat.com/SmoggyLittleFlickertailsquirrel-mobile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" sz="3200" dirty="0"/>
              <a:t>Convolution Neural Network</a:t>
            </a:r>
            <a:br>
              <a:rPr lang="en" dirty="0"/>
            </a:br>
            <a:r>
              <a:rPr lang="en" dirty="0"/>
              <a:t>1. </a:t>
            </a:r>
            <a:r>
              <a:rPr lang="ko-KR" altLang="en-US" dirty="0"/>
              <a:t>기존 신경망의 문제점 </a:t>
            </a:r>
            <a:endParaRPr b="1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 dirty="0"/>
              <a:t>2023. 5. 1.</a:t>
            </a:r>
            <a:endParaRPr sz="2000" dirty="0"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536-3410-2ACF-0A79-306E1DD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데이터</a:t>
            </a:r>
            <a:r>
              <a:rPr lang="ko-KR" altLang="en-US" dirty="0"/>
              <a:t>를 추론 파일에 넣기 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B5966-4946-18B2-2F32-C04BD6F7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ko-KR" altLang="en-US" dirty="0"/>
              <a:t>준비가 다 되면 커스텀 숫자 데이터를 추론 파일에 넣고 계산을 수행한다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이것이 </a:t>
            </a:r>
            <a:r>
              <a:rPr lang="en-US" altLang="ko-KR" dirty="0"/>
              <a:t>feed-forward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D47A-0931-95BA-2CFA-C83056717197}"/>
              </a:ext>
            </a:extLst>
          </p:cNvPr>
          <p:cNvSpPr txBox="1"/>
          <p:nvPr/>
        </p:nvSpPr>
        <p:spPr>
          <a:xfrm>
            <a:off x="932860" y="3742441"/>
            <a:ext cx="6504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 = </a:t>
            </a:r>
            <a:r>
              <a:rPr lang="en-US" altLang="ko-KR" sz="2800" dirty="0" err="1"/>
              <a:t>np.asarray</a:t>
            </a:r>
            <a:r>
              <a:rPr lang="en-US" altLang="ko-KR" sz="2800" dirty="0"/>
              <a:t>([image])</a:t>
            </a:r>
          </a:p>
          <a:p>
            <a:r>
              <a:rPr lang="en-US" altLang="ko-KR" sz="2800" dirty="0"/>
              <a:t>predictions = model(X, training=False)</a:t>
            </a:r>
          </a:p>
          <a:p>
            <a:r>
              <a:rPr lang="en-US" altLang="ko-KR" sz="2800" dirty="0"/>
              <a:t>print(predictions)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EE9C-1130-5113-F437-804C683E8ABA}"/>
              </a:ext>
            </a:extLst>
          </p:cNvPr>
          <p:cNvSpPr txBox="1"/>
          <p:nvPr/>
        </p:nvSpPr>
        <p:spPr>
          <a:xfrm>
            <a:off x="921346" y="5345966"/>
            <a:ext cx="103493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tf.Tensor(</a:t>
            </a:r>
          </a:p>
          <a:p>
            <a:r>
              <a:rPr lang="en-US" altLang="ko-KR" sz="1600"/>
              <a:t>[[1.2043898e-06 2.3357450e-07 9.3480294e-06 2.0474745e-06 4.5847282e-06</a:t>
            </a:r>
          </a:p>
          <a:p>
            <a:r>
              <a:rPr lang="en-US" altLang="ko-KR" sz="1600"/>
              <a:t>  1.4673181e-04 9.9973506e-01 1.0083469e-04 4.0405821e-12 2.0529332e-10]], shape=(1, 10), dtype=float32)</a:t>
            </a:r>
          </a:p>
          <a:p>
            <a:r>
              <a:rPr lang="en-US" altLang="ko-KR" sz="1600"/>
              <a:t>6</a:t>
            </a:r>
            <a:endParaRPr lang="ko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1C2418-0D4C-A7D0-4F7C-57AFFE1A5B87}"/>
              </a:ext>
            </a:extLst>
          </p:cNvPr>
          <p:cNvSpPr/>
          <p:nvPr/>
        </p:nvSpPr>
        <p:spPr>
          <a:xfrm>
            <a:off x="2270360" y="5768825"/>
            <a:ext cx="1725105" cy="433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A1F9E7-7F0D-6733-51E7-8FF964398A4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32913" y="4312227"/>
            <a:ext cx="5748117" cy="1456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869EFA-910A-4878-67C7-761E6C059053}"/>
              </a:ext>
            </a:extLst>
          </p:cNvPr>
          <p:cNvSpPr txBox="1"/>
          <p:nvPr/>
        </p:nvSpPr>
        <p:spPr>
          <a:xfrm>
            <a:off x="8648308" y="1690688"/>
            <a:ext cx="2884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6</a:t>
            </a:r>
            <a:r>
              <a:rPr lang="ko-KR" altLang="en-US" sz="2800" b="1" dirty="0"/>
              <a:t>번째 숫자가 제일 크다 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= 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입력된 이미지는 개구리 가능성이 제일 높다</a:t>
            </a:r>
            <a:r>
              <a:rPr lang="en-US" altLang="ko-KR" sz="2800" b="1" dirty="0"/>
              <a:t>.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810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2CDC-0992-11A4-61C1-A87BF926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Flattening</a:t>
            </a:r>
            <a:r>
              <a:rPr lang="ko-KR" altLang="en-US" dirty="0"/>
              <a:t>으로 문제가 발생 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8653870D-0E6E-6E63-AD41-303FEB8A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077505" cy="4351338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데이터는 </a:t>
            </a:r>
            <a:r>
              <a:rPr lang="en-US" altLang="ko-KR" dirty="0"/>
              <a:t>flattening</a:t>
            </a:r>
            <a:r>
              <a:rPr lang="ko-KR" altLang="en-US" dirty="0"/>
              <a:t>을 해도 정보가 그리 깨지지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MNIST </a:t>
            </a:r>
            <a:r>
              <a:rPr lang="ko-KR" altLang="en-US" dirty="0"/>
              <a:t>데이터가 흑백 이미지이고</a:t>
            </a:r>
            <a:r>
              <a:rPr lang="en-US" altLang="ko-KR" dirty="0"/>
              <a:t>, </a:t>
            </a:r>
            <a:r>
              <a:rPr lang="ko-KR" altLang="en-US" dirty="0"/>
              <a:t>구조가 단순해서 일반 </a:t>
            </a:r>
            <a:r>
              <a:rPr lang="en-US" altLang="ko-KR" dirty="0"/>
              <a:t>NN(neural</a:t>
            </a:r>
            <a:r>
              <a:rPr lang="ko-KR" altLang="en-US" dirty="0"/>
              <a:t> </a:t>
            </a:r>
            <a:r>
              <a:rPr lang="en-US" altLang="ko-KR" dirty="0"/>
              <a:t>network)</a:t>
            </a:r>
            <a:r>
              <a:rPr lang="ko-KR" altLang="en-US" dirty="0"/>
              <a:t>를 사용해도 충분히 분류를 할 수 있음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551AC-E9EF-EE9C-BE19-2B870E3F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696" y="2933657"/>
            <a:ext cx="967824" cy="990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14F705-EFDB-DADF-91CB-24885A5D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720908" y="1877433"/>
            <a:ext cx="990686" cy="17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42CA84-2FE7-7A2F-F286-A24459C0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56055" y="2945699"/>
            <a:ext cx="967824" cy="198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F58668-C550-41CC-1D6E-BD11845E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785198" y="4017775"/>
            <a:ext cx="952583" cy="175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D75D46-E643-45FC-95E5-6501EB4AF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777577" y="5105304"/>
            <a:ext cx="967824" cy="1981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ABDF0F-E041-A36D-C9A3-A7156A2A4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777577" y="6177379"/>
            <a:ext cx="975445" cy="167655"/>
          </a:xfrm>
          <a:prstGeom prst="rect">
            <a:avLst/>
          </a:prstGeom>
        </p:spPr>
      </p:pic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E1551B56-5596-3FEE-4221-B7BA3DB1C5C8}"/>
              </a:ext>
            </a:extLst>
          </p:cNvPr>
          <p:cNvSpPr/>
          <p:nvPr/>
        </p:nvSpPr>
        <p:spPr>
          <a:xfrm rot="5400000">
            <a:off x="9444937" y="3490710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3159B0-383F-7E4D-466E-D7A98250EAA1}"/>
              </a:ext>
            </a:extLst>
          </p:cNvPr>
          <p:cNvCxnSpPr>
            <a:stCxn id="7" idx="2"/>
          </p:cNvCxnSpPr>
          <p:nvPr/>
        </p:nvCxnSpPr>
        <p:spPr>
          <a:xfrm>
            <a:off x="9303889" y="1965071"/>
            <a:ext cx="772282" cy="12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66DF99-5EEE-212F-9CAE-78652962F099}"/>
              </a:ext>
            </a:extLst>
          </p:cNvPr>
          <p:cNvCxnSpPr>
            <a:stCxn id="9" idx="0"/>
          </p:cNvCxnSpPr>
          <p:nvPr/>
        </p:nvCxnSpPr>
        <p:spPr>
          <a:xfrm>
            <a:off x="9339036" y="3044768"/>
            <a:ext cx="760956" cy="76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31D143-FAFE-5A6D-2126-0DDED5D1017B}"/>
              </a:ext>
            </a:extLst>
          </p:cNvPr>
          <p:cNvCxnSpPr/>
          <p:nvPr/>
        </p:nvCxnSpPr>
        <p:spPr>
          <a:xfrm>
            <a:off x="9436979" y="4105412"/>
            <a:ext cx="63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E19D11-4CD8-2449-BB23-9F083A2F7F1B}"/>
              </a:ext>
            </a:extLst>
          </p:cNvPr>
          <p:cNvCxnSpPr>
            <a:cxnSpLocks/>
          </p:cNvCxnSpPr>
          <p:nvPr/>
        </p:nvCxnSpPr>
        <p:spPr>
          <a:xfrm flipV="1">
            <a:off x="9417227" y="4518734"/>
            <a:ext cx="658944" cy="81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D77AAF-DB85-3333-F5B3-3084121E2D49}"/>
              </a:ext>
            </a:extLst>
          </p:cNvPr>
          <p:cNvCxnSpPr/>
          <p:nvPr/>
        </p:nvCxnSpPr>
        <p:spPr>
          <a:xfrm flipV="1">
            <a:off x="9436979" y="4888217"/>
            <a:ext cx="663013" cy="127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2C1829-B5CC-E09B-A621-4809B4A63F39}"/>
              </a:ext>
            </a:extLst>
          </p:cNvPr>
          <p:cNvCxnSpPr>
            <a:cxnSpLocks/>
          </p:cNvCxnSpPr>
          <p:nvPr/>
        </p:nvCxnSpPr>
        <p:spPr>
          <a:xfrm flipV="1">
            <a:off x="8133520" y="1553592"/>
            <a:ext cx="930597" cy="138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C8F9AD5-22C0-0B39-8DD4-4B66C9D99117}"/>
              </a:ext>
            </a:extLst>
          </p:cNvPr>
          <p:cNvCxnSpPr/>
          <p:nvPr/>
        </p:nvCxnSpPr>
        <p:spPr>
          <a:xfrm>
            <a:off x="8133520" y="3924343"/>
            <a:ext cx="1007378" cy="282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D890D3-616D-881D-2D17-334D44E51F85}"/>
              </a:ext>
            </a:extLst>
          </p:cNvPr>
          <p:cNvCxnSpPr/>
          <p:nvPr/>
        </p:nvCxnSpPr>
        <p:spPr>
          <a:xfrm>
            <a:off x="11203619" y="3932808"/>
            <a:ext cx="292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A04CE8-A061-A488-1171-ED909CE102E3}"/>
              </a:ext>
            </a:extLst>
          </p:cNvPr>
          <p:cNvSpPr txBox="1"/>
          <p:nvPr/>
        </p:nvSpPr>
        <p:spPr>
          <a:xfrm>
            <a:off x="11496583" y="35704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948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B7D90-C100-A4AF-030A-0AD2C38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 </a:t>
            </a:r>
            <a:r>
              <a:rPr lang="ko-KR" altLang="en-US" dirty="0"/>
              <a:t>데이터셋의 문제점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62241-4703-50D9-8861-D9332056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766786" cy="4351338"/>
          </a:xfrm>
        </p:spPr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컬러 이미지로 되어 있는 </a:t>
            </a:r>
            <a:r>
              <a:rPr lang="en-US" altLang="ko-KR" dirty="0"/>
              <a:t>CIFAR10 </a:t>
            </a:r>
            <a:r>
              <a:rPr lang="ko-KR" altLang="en-US" dirty="0"/>
              <a:t>데이터를 </a:t>
            </a:r>
            <a:r>
              <a:rPr lang="en-US" altLang="ko-KR" dirty="0"/>
              <a:t>flattening</a:t>
            </a:r>
            <a:r>
              <a:rPr lang="ko-KR" altLang="en-US" dirty="0"/>
              <a:t>하면 데이터 정보를</a:t>
            </a:r>
            <a:r>
              <a:rPr lang="en-US" altLang="ko-KR" dirty="0"/>
              <a:t> </a:t>
            </a:r>
            <a:r>
              <a:rPr lang="ko-KR" altLang="en-US" dirty="0"/>
              <a:t>상실한다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트레이닝에 사용된 이미지와 색상과 위치가 비슷하지 않으면 분류를 잘 수행하지 못한다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84C40-3D5C-DF95-F290-39E7574E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46" y="3180935"/>
            <a:ext cx="1028789" cy="1028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1A183E-B5C4-C8E2-1D32-3698BB9A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02722" y="819786"/>
            <a:ext cx="1005927" cy="167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A8E176-C5CD-5196-B818-D6705FE95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02722" y="1854608"/>
            <a:ext cx="1005927" cy="167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3D9936-174C-5E98-970C-6C5457817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10343" y="2907764"/>
            <a:ext cx="1013548" cy="1676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B99F4B-C262-DD96-36E8-18CB6EA03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91292" y="3963650"/>
            <a:ext cx="1051651" cy="1676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13BD2A-9497-C73E-E022-2A1A168AF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02722" y="5042504"/>
            <a:ext cx="1028789" cy="1905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7092F2-CA66-3CE1-3606-498298817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483669" y="6140412"/>
            <a:ext cx="1044030" cy="16765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635F08-7D95-1865-0E39-153375F28435}"/>
              </a:ext>
            </a:extLst>
          </p:cNvPr>
          <p:cNvCxnSpPr>
            <a:cxnSpLocks/>
          </p:cNvCxnSpPr>
          <p:nvPr/>
        </p:nvCxnSpPr>
        <p:spPr>
          <a:xfrm flipV="1">
            <a:off x="7773735" y="400650"/>
            <a:ext cx="1148121" cy="280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A4AEED-6287-1494-5553-80E28F7D5FC9}"/>
              </a:ext>
            </a:extLst>
          </p:cNvPr>
          <p:cNvCxnSpPr>
            <a:endCxn id="17" idx="3"/>
          </p:cNvCxnSpPr>
          <p:nvPr/>
        </p:nvCxnSpPr>
        <p:spPr>
          <a:xfrm>
            <a:off x="7773735" y="4209724"/>
            <a:ext cx="1148121" cy="253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잘린 위쪽 모서리 24">
            <a:extLst>
              <a:ext uri="{FF2B5EF4-FFF2-40B4-BE49-F238E27FC236}">
                <a16:creationId xmlns:a16="http://schemas.microsoft.com/office/drawing/2014/main" id="{72EDD3BA-1DF4-4170-CA53-B0816CC8D406}"/>
              </a:ext>
            </a:extLst>
          </p:cNvPr>
          <p:cNvSpPr/>
          <p:nvPr/>
        </p:nvSpPr>
        <p:spPr>
          <a:xfrm rot="5400000">
            <a:off x="9225372" y="3205614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9C6906-A831-05C0-45F0-B1848ED03BBE}"/>
              </a:ext>
            </a:extLst>
          </p:cNvPr>
          <p:cNvCxnSpPr/>
          <p:nvPr/>
        </p:nvCxnSpPr>
        <p:spPr>
          <a:xfrm>
            <a:off x="10977373" y="3763122"/>
            <a:ext cx="292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6F08F1-1CA3-FC44-D70D-BBB2D5439D07}"/>
              </a:ext>
            </a:extLst>
          </p:cNvPr>
          <p:cNvSpPr txBox="1"/>
          <p:nvPr/>
        </p:nvSpPr>
        <p:spPr>
          <a:xfrm>
            <a:off x="11270337" y="3400714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flog</a:t>
            </a:r>
            <a:endParaRPr lang="ko-KR" altLang="en-US" sz="4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371641-45DA-9DB2-9803-4FEDF63CE861}"/>
              </a:ext>
            </a:extLst>
          </p:cNvPr>
          <p:cNvCxnSpPr>
            <a:stCxn id="7" idx="0"/>
          </p:cNvCxnSpPr>
          <p:nvPr/>
        </p:nvCxnSpPr>
        <p:spPr>
          <a:xfrm>
            <a:off x="9089513" y="903614"/>
            <a:ext cx="780351" cy="192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566E80F-6523-D80C-156F-989E3C1FD32B}"/>
              </a:ext>
            </a:extLst>
          </p:cNvPr>
          <p:cNvCxnSpPr>
            <a:stCxn id="9" idx="0"/>
          </p:cNvCxnSpPr>
          <p:nvPr/>
        </p:nvCxnSpPr>
        <p:spPr>
          <a:xfrm>
            <a:off x="9089513" y="1938436"/>
            <a:ext cx="742644" cy="116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A6E6A78-C095-16B8-EAB5-99316C6DA9BE}"/>
              </a:ext>
            </a:extLst>
          </p:cNvPr>
          <p:cNvCxnSpPr>
            <a:stCxn id="11" idx="0"/>
          </p:cNvCxnSpPr>
          <p:nvPr/>
        </p:nvCxnSpPr>
        <p:spPr>
          <a:xfrm>
            <a:off x="9100945" y="2991592"/>
            <a:ext cx="768919" cy="4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CD920-A9C0-4868-A102-052B54C6DC32}"/>
              </a:ext>
            </a:extLst>
          </p:cNvPr>
          <p:cNvCxnSpPr>
            <a:stCxn id="13" idx="0"/>
          </p:cNvCxnSpPr>
          <p:nvPr/>
        </p:nvCxnSpPr>
        <p:spPr>
          <a:xfrm flipV="1">
            <a:off x="9100945" y="3763122"/>
            <a:ext cx="768919" cy="2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5DFEA9-D853-3DE1-D2F5-98F2572032FF}"/>
              </a:ext>
            </a:extLst>
          </p:cNvPr>
          <p:cNvCxnSpPr>
            <a:stCxn id="15" idx="0"/>
          </p:cNvCxnSpPr>
          <p:nvPr/>
        </p:nvCxnSpPr>
        <p:spPr>
          <a:xfrm flipV="1">
            <a:off x="9112375" y="4108600"/>
            <a:ext cx="719782" cy="102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9ED624-8CD6-B8AD-D32E-B2A0FB149198}"/>
              </a:ext>
            </a:extLst>
          </p:cNvPr>
          <p:cNvCxnSpPr>
            <a:stCxn id="17" idx="0"/>
          </p:cNvCxnSpPr>
          <p:nvPr/>
        </p:nvCxnSpPr>
        <p:spPr>
          <a:xfrm flipV="1">
            <a:off x="9089512" y="4336330"/>
            <a:ext cx="780352" cy="188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09F1-559B-0B45-7DAB-56977023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 </a:t>
            </a:r>
            <a:r>
              <a:rPr lang="ko-KR" altLang="en-US" dirty="0"/>
              <a:t>데이터셋의 문제점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64793-6F65-03E0-42B3-66D93007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83491" cy="4351338"/>
          </a:xfrm>
        </p:spPr>
        <p:txBody>
          <a:bodyPr/>
          <a:lstStyle/>
          <a:p>
            <a:r>
              <a:rPr lang="en-US" altLang="ko-KR" dirty="0"/>
              <a:t>CIFAR10 </a:t>
            </a:r>
            <a:r>
              <a:rPr lang="ko-KR" altLang="en-US" dirty="0"/>
              <a:t>데이터셋은 비슷한 색상과 비슷한 위치로 구성되어 있지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라벨</a:t>
            </a:r>
            <a:r>
              <a:rPr lang="en-US" altLang="ko-KR" dirty="0"/>
              <a:t>(ex: </a:t>
            </a:r>
            <a:r>
              <a:rPr lang="ko-KR" altLang="en-US" dirty="0"/>
              <a:t>개구리</a:t>
            </a:r>
            <a:r>
              <a:rPr lang="en-US" altLang="ko-KR" dirty="0"/>
              <a:t>)</a:t>
            </a:r>
            <a:r>
              <a:rPr lang="ko-KR" altLang="en-US" dirty="0"/>
              <a:t>이라도</a:t>
            </a:r>
            <a:r>
              <a:rPr lang="en-US" altLang="ko-KR" dirty="0"/>
              <a:t> </a:t>
            </a:r>
            <a:r>
              <a:rPr lang="ko-KR" altLang="en-US" dirty="0"/>
              <a:t>색상과 이미지의 배치가 엄청나게 다름 </a:t>
            </a:r>
            <a:endParaRPr lang="en-US" altLang="ko-KR" dirty="0"/>
          </a:p>
          <a:p>
            <a:r>
              <a:rPr lang="ko-KR" altLang="en-US" dirty="0"/>
              <a:t>이럴 경우 </a:t>
            </a:r>
            <a:r>
              <a:rPr lang="en-US" altLang="ko-KR" dirty="0"/>
              <a:t>flattening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하면 정보를 거의 유실된다고 볼 수 있음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D00D5C-E738-4DF3-4161-F4D2C3B9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21" y="2234315"/>
            <a:ext cx="6171679" cy="30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43BD4-9F2C-0848-D711-7E6B7C05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컨볼루션의</a:t>
            </a:r>
            <a:r>
              <a:rPr lang="ko-KR" altLang="en-US" dirty="0"/>
              <a:t> 도입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D742B-64DB-AE45-1E22-B577EA6E4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신경망을 이용한 이미지 분류를 하려면 기존 </a:t>
            </a:r>
            <a:r>
              <a:rPr lang="en-US" altLang="ko-KR" dirty="0"/>
              <a:t>NN</a:t>
            </a:r>
            <a:r>
              <a:rPr lang="ko-KR" altLang="en-US" dirty="0"/>
              <a:t>에 무엇인가 전처리를 </a:t>
            </a:r>
            <a:r>
              <a:rPr lang="ko-KR" altLang="en-US" dirty="0" err="1"/>
              <a:t>해야할</a:t>
            </a:r>
            <a:r>
              <a:rPr lang="ko-KR" altLang="en-US" dirty="0"/>
              <a:t> 필요가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전처리를 통해서 다음 두가지 사항을 만족시켜야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Flatterning</a:t>
            </a:r>
            <a:r>
              <a:rPr lang="ko-KR" altLang="en-US" dirty="0"/>
              <a:t>을 해도 정보가 상실되지 않도록 하기 </a:t>
            </a:r>
            <a:endParaRPr lang="en-US" altLang="ko-KR" dirty="0"/>
          </a:p>
          <a:p>
            <a:pPr lvl="1"/>
            <a:r>
              <a:rPr lang="ko-KR" altLang="en-US" dirty="0"/>
              <a:t>같은 라벨의 이미지들은 모두 같은 특성을 가지도록 처리하기 </a:t>
            </a:r>
            <a:endParaRPr lang="en-US" altLang="ko-KR" dirty="0"/>
          </a:p>
          <a:p>
            <a:r>
              <a:rPr lang="ko-KR" altLang="en-US" dirty="0"/>
              <a:t>위 두가지 사항을 만족시키기 위해서 </a:t>
            </a:r>
            <a:r>
              <a:rPr lang="ko-KR" altLang="en-US" dirty="0" err="1"/>
              <a:t>컨볼루션</a:t>
            </a:r>
            <a:r>
              <a:rPr lang="en-US" altLang="ko-KR" dirty="0"/>
              <a:t>(convolution) </a:t>
            </a:r>
            <a:r>
              <a:rPr lang="ko-KR" altLang="en-US" dirty="0"/>
              <a:t>기법을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7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CBA1-923C-97FD-69C0-8A20F277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컨벌루션이란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Google Shape;81;p5">
            <a:extLst>
              <a:ext uri="{FF2B5EF4-FFF2-40B4-BE49-F238E27FC236}">
                <a16:creationId xmlns:a16="http://schemas.microsoft.com/office/drawing/2014/main" id="{EEB4F25A-F5F1-8FDB-07D9-6947A82FE8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1075" y="2441775"/>
            <a:ext cx="71247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;p5">
            <a:extLst>
              <a:ext uri="{FF2B5EF4-FFF2-40B4-BE49-F238E27FC236}">
                <a16:creationId xmlns:a16="http://schemas.microsoft.com/office/drawing/2014/main" id="{48354168-0835-C219-BA21-E319C727B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/>
              <a:t>가장 흔한 예: 이미지 blurring, 이미지 smoothing, edge detection, 이미지 sharpening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51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99CA-40B0-A2E8-6CC8-D0E9C4A0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</a:t>
            </a:r>
            <a:r>
              <a:rPr lang="ko-KR" altLang="en-US" dirty="0" err="1"/>
              <a:t>컨볼루션을</a:t>
            </a:r>
            <a:r>
              <a:rPr lang="ko-KR" altLang="en-US" dirty="0"/>
              <a:t> 하는 방법 </a:t>
            </a:r>
            <a:r>
              <a:rPr lang="en-US" altLang="ko-KR" dirty="0"/>
              <a:t>(blur</a:t>
            </a:r>
            <a:r>
              <a:rPr lang="ko-KR" altLang="en-US" dirty="0"/>
              <a:t>의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48F7A-5750-83A9-4F12-E6F8B306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241330" cy="4351338"/>
          </a:xfrm>
        </p:spPr>
        <p:txBody>
          <a:bodyPr/>
          <a:lstStyle/>
          <a:p>
            <a:r>
              <a:rPr lang="en-US" altLang="ko-KR" dirty="0"/>
              <a:t>Blur</a:t>
            </a:r>
            <a:r>
              <a:rPr lang="ko-KR" altLang="en-US" dirty="0"/>
              <a:t> 처리를 하려는 이미지는</a:t>
            </a:r>
            <a:r>
              <a:rPr lang="en-US" altLang="ko-KR" dirty="0"/>
              <a:t> </a:t>
            </a:r>
            <a:r>
              <a:rPr lang="ko-KR" altLang="en-US" dirty="0"/>
              <a:t>당연히 숫자 </a:t>
            </a:r>
            <a:r>
              <a:rPr lang="en-US" altLang="ko-KR" dirty="0"/>
              <a:t>(0 ~ 255) </a:t>
            </a:r>
            <a:r>
              <a:rPr lang="ko-KR" altLang="en-US" dirty="0"/>
              <a:t>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이미지 전체를 일정하게 작은 사이즈로 분할한다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분할 된 작은 영역의 이미지에 같은 사이즈의 특정한 숫자배열을 곱한다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가운데 이미지 숫자를 이 곱셈의 결과로 대체한다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특정한 숫자 배열을 커널이라고 부른다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 descr="Blurring an image | Apple Developer Documentation">
            <a:extLst>
              <a:ext uri="{FF2B5EF4-FFF2-40B4-BE49-F238E27FC236}">
                <a16:creationId xmlns:a16="http://schemas.microsoft.com/office/drawing/2014/main" id="{11D447E3-9D46-85ED-587C-70F08089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64" y="2218296"/>
            <a:ext cx="4335136" cy="31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5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92276-F981-BE87-F986-7B65B488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컨볼루션을</a:t>
            </a:r>
            <a:r>
              <a:rPr lang="ko-KR" altLang="en-US" dirty="0"/>
              <a:t> 사용해서 신경망의 성능 높이기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86A88-6109-D00A-5E75-D449476A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60016"/>
            <a:ext cx="10515600" cy="3216947"/>
          </a:xfrm>
        </p:spPr>
        <p:txBody>
          <a:bodyPr/>
          <a:lstStyle/>
          <a:p>
            <a:r>
              <a:rPr lang="ko-KR" altLang="en-US" dirty="0"/>
              <a:t>위 조건을 만족하기 위해서 주로</a:t>
            </a:r>
            <a:r>
              <a:rPr lang="en-US" altLang="ko-KR" dirty="0"/>
              <a:t>, </a:t>
            </a:r>
            <a:r>
              <a:rPr lang="ko-KR" altLang="en-US" dirty="0"/>
              <a:t>이미지의 특성을 유지하면서</a:t>
            </a:r>
            <a:r>
              <a:rPr lang="en-US" altLang="ko-KR" dirty="0"/>
              <a:t>, </a:t>
            </a:r>
            <a:r>
              <a:rPr lang="ko-KR" altLang="en-US" dirty="0"/>
              <a:t>이미지를 단순화하는 방법을 사용한다</a:t>
            </a:r>
            <a:r>
              <a:rPr lang="en-US" altLang="ko-KR" dirty="0"/>
              <a:t>. </a:t>
            </a:r>
          </a:p>
          <a:p>
            <a:pPr marL="76200" indent="0">
              <a:buNone/>
            </a:pPr>
            <a:r>
              <a:rPr lang="en-US" altLang="ko-KR" sz="2400" u="sng" dirty="0">
                <a:solidFill>
                  <a:schemeClr val="hlink"/>
                </a:solidFill>
                <a:hlinkClick r:id="rId2"/>
              </a:rPr>
              <a:t>https://thumbs.gfycat.com/SmoggyLittleFlickertailsquirrel-mobile.mp4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marL="7620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13EE0-D705-B899-D975-0B1FC076F916}"/>
              </a:ext>
            </a:extLst>
          </p:cNvPr>
          <p:cNvSpPr txBox="1"/>
          <p:nvPr/>
        </p:nvSpPr>
        <p:spPr>
          <a:xfrm>
            <a:off x="838200" y="1866507"/>
            <a:ext cx="7378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Flatterning</a:t>
            </a:r>
            <a:r>
              <a:rPr lang="ko-KR" altLang="en-US" sz="2000" b="1" dirty="0"/>
              <a:t>을 해도 정보가 상실되지 않도록 하기 </a:t>
            </a:r>
            <a:endParaRPr lang="en-US" altLang="ko-KR" sz="20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같은 라벨의 이미지들은 모두 같은 특성을 가지도록 처리하기</a:t>
            </a:r>
          </a:p>
        </p:txBody>
      </p:sp>
    </p:spTree>
    <p:extLst>
      <p:ext uri="{BB962C8B-B14F-4D97-AF65-F5344CB8AC3E}">
        <p14:creationId xmlns:p14="http://schemas.microsoft.com/office/powerpoint/2010/main" val="41875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86BC4-75AA-6467-5642-7A32D5FC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컨볼루션을</a:t>
            </a:r>
            <a:r>
              <a:rPr lang="ko-KR" altLang="en-US" dirty="0"/>
              <a:t> 사용해서 신경망의 성능 높이기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F8465-4DB0-2EE8-37BE-0EA55D86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72406" cy="4351338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 </a:t>
            </a:r>
            <a:r>
              <a:rPr lang="en-US" altLang="ko-KR" dirty="0"/>
              <a:t>‘9’</a:t>
            </a:r>
            <a:r>
              <a:rPr lang="ko-KR" altLang="en-US" dirty="0"/>
              <a:t>이미지를 분류하기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처리를 </a:t>
            </a:r>
            <a:r>
              <a:rPr lang="en-US" altLang="ko-KR" dirty="0"/>
              <a:t>3</a:t>
            </a:r>
            <a:r>
              <a:rPr lang="ko-KR" altLang="en-US" dirty="0"/>
              <a:t>번 적용함 </a:t>
            </a:r>
            <a:endParaRPr lang="en-US" altLang="ko-KR" dirty="0"/>
          </a:p>
          <a:p>
            <a:r>
              <a:rPr lang="ko-KR" altLang="en-US" dirty="0" err="1"/>
              <a:t>컨볼루션이</a:t>
            </a:r>
            <a:r>
              <a:rPr lang="ko-KR" altLang="en-US" dirty="0"/>
              <a:t> 적용될 수록 이미지가 단순화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이미지의 특성은 상실되지 않는다고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 </a:t>
            </a:r>
            <a:r>
              <a:rPr lang="en-US" altLang="ko-KR" dirty="0"/>
              <a:t>Dense </a:t>
            </a:r>
            <a:r>
              <a:rPr lang="ko-KR" altLang="en-US" dirty="0"/>
              <a:t>레이어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NN)</a:t>
            </a:r>
            <a:r>
              <a:rPr lang="ko-KR" altLang="en-US" dirty="0"/>
              <a:t>에 입력되기 직전에는 극단적으로 단순화 되어 </a:t>
            </a:r>
            <a:r>
              <a:rPr lang="en-US" altLang="ko-KR" dirty="0"/>
              <a:t>NN</a:t>
            </a:r>
            <a:r>
              <a:rPr lang="ko-KR" altLang="en-US" dirty="0"/>
              <a:t>에 입력할 수 있을 정도가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50F77-4A7B-1F3D-8611-4CFCC3D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06" y="2323412"/>
            <a:ext cx="5847755" cy="35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4EF80-AC96-648F-F664-7ABECF93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신경망</a:t>
            </a:r>
            <a:r>
              <a:rPr lang="en-US" altLang="ko-KR" dirty="0"/>
              <a:t>(NN,</a:t>
            </a:r>
            <a:r>
              <a:rPr lang="ko-KR" altLang="en-US" dirty="0"/>
              <a:t> </a:t>
            </a:r>
            <a:r>
              <a:rPr lang="en-US" altLang="ko-KR" dirty="0"/>
              <a:t>Neural Network) </a:t>
            </a:r>
            <a:r>
              <a:rPr lang="ko-KR" altLang="en-US" dirty="0"/>
              <a:t>문제점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C9D33-6140-6BE6-F9E2-6C3952AE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73539"/>
          </a:xfrm>
        </p:spPr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같은 단순한 이미지는 기존 신경망이 잘 예측 수행 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CIFAR10 </a:t>
            </a:r>
            <a:r>
              <a:rPr lang="ko-KR" altLang="en-US" dirty="0"/>
              <a:t>데이터셋은 기존 신경망이 잘 예측 하지 못함 </a:t>
            </a:r>
            <a:endParaRPr lang="en-US" altLang="ko-KR" dirty="0"/>
          </a:p>
          <a:p>
            <a:r>
              <a:rPr lang="ko-KR" altLang="en-US" dirty="0"/>
              <a:t>지난 시간까지 </a:t>
            </a:r>
            <a:r>
              <a:rPr lang="en-US" altLang="ko-KR" dirty="0"/>
              <a:t>MNIST</a:t>
            </a:r>
            <a:r>
              <a:rPr lang="ko-KR" altLang="en-US" dirty="0"/>
              <a:t> 데이터셋으로 신경망을 트레이닝 하고</a:t>
            </a:r>
            <a:r>
              <a:rPr lang="en-US" altLang="ko-KR" dirty="0"/>
              <a:t>, </a:t>
            </a:r>
            <a:r>
              <a:rPr lang="ko-KR" altLang="en-US" dirty="0"/>
              <a:t>커스텀 데이터를 입력하여 성공적으로 예측을 수행  </a:t>
            </a:r>
          </a:p>
        </p:txBody>
      </p:sp>
      <p:pic>
        <p:nvPicPr>
          <p:cNvPr id="4" name="Google Shape;191;g2178dc560ad_0_97">
            <a:extLst>
              <a:ext uri="{FF2B5EF4-FFF2-40B4-BE49-F238E27FC236}">
                <a16:creationId xmlns:a16="http://schemas.microsoft.com/office/drawing/2014/main" id="{7F1C905A-E36D-2561-7D82-87F157C83B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3700" y="4580802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15993C9E-2BBC-43C7-5549-4B11BDCAE3EC}"/>
              </a:ext>
            </a:extLst>
          </p:cNvPr>
          <p:cNvSpPr/>
          <p:nvPr/>
        </p:nvSpPr>
        <p:spPr>
          <a:xfrm rot="5400000">
            <a:off x="4608955" y="4623419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EDCCBA-1116-9FA4-A0AD-78C9AAE2600E}"/>
              </a:ext>
            </a:extLst>
          </p:cNvPr>
          <p:cNvSpPr/>
          <p:nvPr/>
        </p:nvSpPr>
        <p:spPr>
          <a:xfrm>
            <a:off x="4712651" y="4821382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AB252-12B9-CB74-25C1-6FE9140C7F0D}"/>
              </a:ext>
            </a:extLst>
          </p:cNvPr>
          <p:cNvSpPr txBox="1"/>
          <p:nvPr/>
        </p:nvSpPr>
        <p:spPr>
          <a:xfrm>
            <a:off x="4740794" y="358389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mnist.h5</a:t>
            </a:r>
            <a:endParaRPr lang="ko-KR" altLang="en-US" sz="36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F81CA8-4C05-1B35-E0CF-0C2DDBC2F34D}"/>
              </a:ext>
            </a:extLst>
          </p:cNvPr>
          <p:cNvSpPr/>
          <p:nvPr/>
        </p:nvSpPr>
        <p:spPr>
          <a:xfrm>
            <a:off x="6694046" y="4881478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BFC12-7B5D-7921-7032-F7F1A59B3A69}"/>
              </a:ext>
            </a:extLst>
          </p:cNvPr>
          <p:cNvSpPr txBox="1"/>
          <p:nvPr/>
        </p:nvSpPr>
        <p:spPr>
          <a:xfrm>
            <a:off x="7133565" y="4664698"/>
            <a:ext cx="2486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[ 0 0 0 0 0 1 0 0 0 0]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81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AB515-0545-771D-E646-0F64E4D3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</a:t>
            </a:r>
            <a:r>
              <a:rPr lang="en-US" altLang="ko-KR" dirty="0"/>
              <a:t>CIFAR10 </a:t>
            </a:r>
            <a:r>
              <a:rPr lang="ko-KR" altLang="en-US" dirty="0"/>
              <a:t>데이터셋 커스텀 이미지 </a:t>
            </a:r>
          </a:p>
        </p:txBody>
      </p:sp>
      <p:pic>
        <p:nvPicPr>
          <p:cNvPr id="4" name="Google Shape;82;g2173d08a5ce_0_19">
            <a:extLst>
              <a:ext uri="{FF2B5EF4-FFF2-40B4-BE49-F238E27FC236}">
                <a16:creationId xmlns:a16="http://schemas.microsoft.com/office/drawing/2014/main" id="{E0802806-4C2C-9F49-FAA2-C7B542ED2B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9136" y="2262981"/>
            <a:ext cx="448627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5F2F78-6C34-97DD-4E94-2086BEA0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9" y="3144390"/>
            <a:ext cx="933938" cy="807731"/>
          </a:xfrm>
          <a:prstGeom prst="rect">
            <a:avLst/>
          </a:prstGeom>
        </p:spPr>
      </p:pic>
      <p:sp>
        <p:nvSpPr>
          <p:cNvPr id="7" name="사각형: 잘린 위쪽 모서리 6">
            <a:extLst>
              <a:ext uri="{FF2B5EF4-FFF2-40B4-BE49-F238E27FC236}">
                <a16:creationId xmlns:a16="http://schemas.microsoft.com/office/drawing/2014/main" id="{1A7A34F7-84F6-1F51-77AD-B6893B209998}"/>
              </a:ext>
            </a:extLst>
          </p:cNvPr>
          <p:cNvSpPr/>
          <p:nvPr/>
        </p:nvSpPr>
        <p:spPr>
          <a:xfrm rot="5400000">
            <a:off x="2280641" y="3174719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E43F4D6-ED5A-CF87-8BC8-E04FF44201BC}"/>
              </a:ext>
            </a:extLst>
          </p:cNvPr>
          <p:cNvSpPr/>
          <p:nvPr/>
        </p:nvSpPr>
        <p:spPr>
          <a:xfrm>
            <a:off x="2384337" y="3372682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E5364-F27D-BA0D-C65E-D2F9B1653DA8}"/>
              </a:ext>
            </a:extLst>
          </p:cNvPr>
          <p:cNvSpPr txBox="1"/>
          <p:nvPr/>
        </p:nvSpPr>
        <p:spPr>
          <a:xfrm>
            <a:off x="2412480" y="183385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cifar10.h5</a:t>
            </a:r>
            <a:endParaRPr lang="ko-KR" altLang="en-US" sz="36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A845FC-0132-3AFC-D32C-0FB73BDD5F7C}"/>
              </a:ext>
            </a:extLst>
          </p:cNvPr>
          <p:cNvSpPr/>
          <p:nvPr/>
        </p:nvSpPr>
        <p:spPr>
          <a:xfrm>
            <a:off x="4365732" y="3432778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AAD1-6243-4C51-A041-60C026577C09}"/>
              </a:ext>
            </a:extLst>
          </p:cNvPr>
          <p:cNvSpPr txBox="1"/>
          <p:nvPr/>
        </p:nvSpPr>
        <p:spPr>
          <a:xfrm>
            <a:off x="4805251" y="3215998"/>
            <a:ext cx="2486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[ 0 0 0 0 0 1 0 0 0 0]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15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793A0-2BAD-FF6C-7EE4-646BB3A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</a:t>
            </a:r>
            <a:r>
              <a:rPr lang="ko-KR" altLang="ko-KR" dirty="0"/>
              <a:t> </a:t>
            </a:r>
            <a:r>
              <a:rPr lang="ko-KR" altLang="en-US" dirty="0"/>
              <a:t>추론파일 로드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5EB6A-8FC0-092A-151C-B2ACE255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37120"/>
          </a:xfrm>
        </p:spPr>
        <p:txBody>
          <a:bodyPr/>
          <a:lstStyle/>
          <a:p>
            <a:r>
              <a:rPr lang="en-US" altLang="ko-KR" dirty="0"/>
              <a:t>H5 </a:t>
            </a:r>
            <a:r>
              <a:rPr lang="ko-KR" altLang="en-US" dirty="0"/>
              <a:t>파일형식으로 이전에 트레이닝 과정에서 만들어진 추론파일을 프로그램으로 </a:t>
            </a:r>
            <a:r>
              <a:rPr lang="ko-KR" altLang="en-US" dirty="0" err="1"/>
              <a:t>로드한다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E056B-D761-F516-797C-C60E27E20256}"/>
              </a:ext>
            </a:extLst>
          </p:cNvPr>
          <p:cNvSpPr txBox="1"/>
          <p:nvPr/>
        </p:nvSpPr>
        <p:spPr>
          <a:xfrm>
            <a:off x="1385740" y="3733014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2800" b="1" dirty="0"/>
              <a:t>model = load_model("./cifar10.h5")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81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2E79-F3CB-2875-8D09-0B9E2DCB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이미지 데이터의 로딩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1307B89-DD40-E535-D0DC-5DE30030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4286"/>
            <a:ext cx="10515600" cy="4351338"/>
          </a:xfrm>
        </p:spPr>
        <p:txBody>
          <a:bodyPr/>
          <a:lstStyle/>
          <a:p>
            <a:r>
              <a:rPr lang="ko-KR" altLang="en-US" dirty="0"/>
              <a:t>커스텀</a:t>
            </a:r>
            <a:r>
              <a:rPr lang="en-US" altLang="ko-KR" dirty="0"/>
              <a:t> </a:t>
            </a:r>
            <a:r>
              <a:rPr lang="ko-KR" altLang="en-US" dirty="0"/>
              <a:t>이미지와 추론파일 </a:t>
            </a:r>
            <a:r>
              <a:rPr lang="en-US" altLang="ko-KR" dirty="0"/>
              <a:t>‘cifar10.h5’</a:t>
            </a:r>
            <a:r>
              <a:rPr lang="ko-KR" altLang="en-US" dirty="0"/>
              <a:t>를 아래 그림처럼 </a:t>
            </a:r>
            <a:r>
              <a:rPr lang="en-US" altLang="ko-KR" dirty="0" err="1"/>
              <a:t>colab</a:t>
            </a:r>
            <a:r>
              <a:rPr lang="ko-KR" altLang="en-US" dirty="0"/>
              <a:t>의 </a:t>
            </a:r>
            <a:r>
              <a:rPr lang="ko-KR" altLang="en-US" dirty="0" err="1"/>
              <a:t>파일탭에서</a:t>
            </a:r>
            <a:r>
              <a:rPr lang="ko-KR" altLang="en-US" dirty="0"/>
              <a:t> 업로드 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C1916-8277-E065-9EC3-91AA7D52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1" y="2261327"/>
            <a:ext cx="1049364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7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8dc560ad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OpenCV를</a:t>
            </a:r>
            <a:r>
              <a:rPr lang="ko-KR" dirty="0"/>
              <a:t> 이용한</a:t>
            </a:r>
            <a:r>
              <a:rPr lang="en-US" altLang="ko-KR" dirty="0"/>
              <a:t> </a:t>
            </a:r>
            <a:r>
              <a:rPr lang="ko-KR" altLang="en-US" dirty="0"/>
              <a:t>커스텀 </a:t>
            </a:r>
            <a:r>
              <a:rPr lang="ko-KR" dirty="0"/>
              <a:t>데이터 확인 </a:t>
            </a:r>
            <a:endParaRPr dirty="0"/>
          </a:p>
        </p:txBody>
      </p:sp>
      <p:sp>
        <p:nvSpPr>
          <p:cNvPr id="176" name="Google Shape;176;g2178dc560ad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272000" cy="28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imread</a:t>
            </a:r>
            <a:r>
              <a:rPr lang="en-US" altLang="ko-KR" dirty="0"/>
              <a:t>()</a:t>
            </a:r>
            <a:r>
              <a:rPr lang="ko-KR" altLang="en-US" dirty="0"/>
              <a:t> 명령을 통해서 이미지를 가져온다</a:t>
            </a:r>
            <a:r>
              <a:rPr lang="en-US" altLang="ko-KR" dirty="0"/>
              <a:t>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altLang="en-US" dirty="0"/>
              <a:t>다음에는 이것을 </a:t>
            </a:r>
            <a:r>
              <a:rPr lang="ko-KR" altLang="en-US" dirty="0" err="1"/>
              <a:t>비주얼하게</a:t>
            </a:r>
            <a:r>
              <a:rPr lang="ko-KR" altLang="en-US" dirty="0"/>
              <a:t> 확인하다</a:t>
            </a:r>
            <a:r>
              <a:rPr lang="en-US" altLang="ko-KR" dirty="0"/>
              <a:t>.</a:t>
            </a:r>
          </a:p>
          <a:p>
            <a:pPr lvl="1" indent="-381000">
              <a:spcBef>
                <a:spcPts val="1000"/>
              </a:spcBef>
              <a:buSzPts val="2400"/>
            </a:pPr>
            <a:r>
              <a:rPr lang="en-US" altLang="ko-KR" dirty="0"/>
              <a:t>cv2_imshow()</a:t>
            </a:r>
            <a:r>
              <a:rPr lang="ko-KR" altLang="en-US" dirty="0"/>
              <a:t> 명령을 사용한다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83" name="Google Shape;183;g2178dc560ad_0_97"/>
          <p:cNvSpPr txBox="1"/>
          <p:nvPr/>
        </p:nvSpPr>
        <p:spPr>
          <a:xfrm>
            <a:off x="8175650" y="2064325"/>
            <a:ext cx="9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2178dc560ad_0_97"/>
          <p:cNvSpPr txBox="1"/>
          <p:nvPr/>
        </p:nvSpPr>
        <p:spPr>
          <a:xfrm>
            <a:off x="1379779" y="3966696"/>
            <a:ext cx="750027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image = cv2.imread(“./plane.png’)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cv2_imshow(image)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cv2.waitKey(0)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cv2.destroyAllWindows()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교통, 항공기, 비행기, 항공 여행이(가) 표시된 사진&#10;&#10;자동 생성된 설명">
            <a:extLst>
              <a:ext uri="{FF2B5EF4-FFF2-40B4-BE49-F238E27FC236}">
                <a16:creationId xmlns:a16="http://schemas.microsoft.com/office/drawing/2014/main" id="{FA901FBB-3F97-3326-7695-F9825681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09" y="3263075"/>
            <a:ext cx="4022545" cy="1650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B704B-039B-50DE-49E5-92E4AAB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숫자 리사이징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94B7-BE39-05C4-F8A6-5013BCB9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74963" cy="2359876"/>
          </a:xfrm>
        </p:spPr>
        <p:txBody>
          <a:bodyPr>
            <a:normAutofit/>
          </a:bodyPr>
          <a:lstStyle/>
          <a:p>
            <a:r>
              <a:rPr lang="ko-KR" altLang="en-US" dirty="0"/>
              <a:t>우리가 업로드한 이미지는 </a:t>
            </a:r>
            <a:r>
              <a:rPr lang="en-US" altLang="ko-KR" dirty="0"/>
              <a:t>CIFAR </a:t>
            </a:r>
            <a:r>
              <a:rPr lang="ko-KR" altLang="en-US" dirty="0"/>
              <a:t>이미지 </a:t>
            </a:r>
            <a:r>
              <a:rPr lang="en-US" altLang="ko-KR" dirty="0"/>
              <a:t>32x32 </a:t>
            </a:r>
            <a:r>
              <a:rPr lang="ko-KR" altLang="en-US" dirty="0"/>
              <a:t>보다 크므로 리사이징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cv2.resize() </a:t>
            </a:r>
            <a:r>
              <a:rPr lang="ko-KR" altLang="en-US" dirty="0"/>
              <a:t>명령을 사용해서 리사이징 한다</a:t>
            </a:r>
            <a:r>
              <a:rPr lang="en-US" altLang="ko-KR" dirty="0"/>
              <a:t>. </a:t>
            </a:r>
          </a:p>
          <a:p>
            <a:pPr marL="7620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4" name="Google Shape;190;g2178dc560ad_0_97">
            <a:extLst>
              <a:ext uri="{FF2B5EF4-FFF2-40B4-BE49-F238E27FC236}">
                <a16:creationId xmlns:a16="http://schemas.microsoft.com/office/drawing/2014/main" id="{81FB853B-2ED2-36F5-06DA-9E8C45069B1B}"/>
              </a:ext>
            </a:extLst>
          </p:cNvPr>
          <p:cNvSpPr txBox="1"/>
          <p:nvPr/>
        </p:nvSpPr>
        <p:spPr>
          <a:xfrm>
            <a:off x="838199" y="3712013"/>
            <a:ext cx="667496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img_resized</a:t>
            </a: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 = cv2.resize(</a:t>
            </a:r>
            <a:r>
              <a:rPr 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, (32,32))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cv2_imshow(</a:t>
            </a:r>
            <a:r>
              <a:rPr 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img_resized</a:t>
            </a: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cv2.waitKey(2000)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cv2.destroyAllWindows()</a:t>
            </a:r>
          </a:p>
        </p:txBody>
      </p:sp>
      <p:pic>
        <p:nvPicPr>
          <p:cNvPr id="6" name="그림 5" descr="교통, 항공기, 비행기, 항공 여행이(가) 표시된 사진&#10;&#10;자동 생성된 설명">
            <a:extLst>
              <a:ext uri="{FF2B5EF4-FFF2-40B4-BE49-F238E27FC236}">
                <a16:creationId xmlns:a16="http://schemas.microsoft.com/office/drawing/2014/main" id="{AB5EFBB7-ED1B-43D3-157A-DA4E7F5B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09" y="3263075"/>
            <a:ext cx="4022545" cy="1650275"/>
          </a:xfrm>
          <a:prstGeom prst="rect">
            <a:avLst/>
          </a:prstGeom>
        </p:spPr>
      </p:pic>
      <p:pic>
        <p:nvPicPr>
          <p:cNvPr id="8" name="그림 7" descr="교통, 항공기, 비행기, 항공 여행이(가) 표시된 사진&#10;&#10;자동 생성된 설명">
            <a:extLst>
              <a:ext uri="{FF2B5EF4-FFF2-40B4-BE49-F238E27FC236}">
                <a16:creationId xmlns:a16="http://schemas.microsoft.com/office/drawing/2014/main" id="{7F697E86-F5FA-E323-2CF6-511C620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262" y="5281983"/>
            <a:ext cx="608519" cy="4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78dc560ad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숫자 </a:t>
            </a:r>
            <a:r>
              <a:rPr lang="ko-KR" dirty="0"/>
              <a:t>입력 데이터 </a:t>
            </a:r>
            <a:r>
              <a:rPr lang="ko-KR" dirty="0" err="1"/>
              <a:t>normalizing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18" name="Google Shape;218;g2178dc560ad_0_129"/>
          <p:cNvSpPr txBox="1">
            <a:spLocks noGrp="1"/>
          </p:cNvSpPr>
          <p:nvPr>
            <p:ph type="body" idx="1"/>
          </p:nvPr>
        </p:nvSpPr>
        <p:spPr>
          <a:xfrm>
            <a:off x="838200" y="1614850"/>
            <a:ext cx="5988000" cy="21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ko-KR" dirty="0"/>
              <a:t>CIFAR</a:t>
            </a:r>
            <a:r>
              <a:rPr lang="ko-KR" dirty="0"/>
              <a:t> 이미지 데이터는 0 ~ 255 값을 가진다.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신경망 트레이닝 효율성을 위해서 0~1 사이 값으로 </a:t>
            </a:r>
            <a:r>
              <a:rPr lang="ko-KR" dirty="0" err="1"/>
              <a:t>normalizing을</a:t>
            </a:r>
            <a:r>
              <a:rPr lang="ko-KR" dirty="0"/>
              <a:t> 한다 </a:t>
            </a:r>
            <a:endParaRPr dirty="0"/>
          </a:p>
        </p:txBody>
      </p:sp>
      <p:sp>
        <p:nvSpPr>
          <p:cNvPr id="219" name="Google Shape;219;g2178dc560ad_0_129"/>
          <p:cNvSpPr txBox="1"/>
          <p:nvPr/>
        </p:nvSpPr>
        <p:spPr>
          <a:xfrm>
            <a:off x="6826050" y="1778388"/>
            <a:ext cx="5136564" cy="144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# Normalizing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img_norm = img.astype('float')/255.0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print(img_norm)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A3C73-551E-5A30-1B12-D5344893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38" y="3588210"/>
            <a:ext cx="3977985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8dc560ad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숫자 </a:t>
            </a:r>
            <a:r>
              <a:rPr lang="ko-KR" dirty="0" err="1"/>
              <a:t>flattening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198" name="Google Shape;198;g2178dc560ad_0_121"/>
          <p:cNvSpPr txBox="1">
            <a:spLocks noGrp="1"/>
          </p:cNvSpPr>
          <p:nvPr>
            <p:ph type="body" idx="1"/>
          </p:nvPr>
        </p:nvSpPr>
        <p:spPr>
          <a:xfrm>
            <a:off x="838200" y="1852750"/>
            <a:ext cx="6019800" cy="40295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이미지를 신경망에 입력하기 위해서는 </a:t>
            </a:r>
            <a:r>
              <a:rPr lang="ko-KR" dirty="0" err="1"/>
              <a:t>flattening이라는</a:t>
            </a:r>
            <a:r>
              <a:rPr lang="ko-KR" dirty="0"/>
              <a:t> 변환을 </a:t>
            </a:r>
            <a:r>
              <a:rPr lang="ko-KR" dirty="0" err="1"/>
              <a:t>해야한다</a:t>
            </a:r>
            <a:r>
              <a:rPr lang="ko-KR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cv2.reshape() </a:t>
            </a:r>
            <a:r>
              <a:rPr lang="ko-KR" altLang="en-US" dirty="0"/>
              <a:t>명령을 사용한다</a:t>
            </a:r>
            <a:r>
              <a:rPr lang="en-US" altLang="ko-KR" dirty="0"/>
              <a:t>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flattening</a:t>
            </a:r>
            <a:r>
              <a:rPr lang="ko-KR" dirty="0"/>
              <a:t> 이전에는 28 </a:t>
            </a:r>
            <a:r>
              <a:rPr lang="ko-KR" dirty="0" err="1"/>
              <a:t>x</a:t>
            </a:r>
            <a:r>
              <a:rPr lang="ko-KR" dirty="0"/>
              <a:t> 28 </a:t>
            </a:r>
            <a:r>
              <a:rPr lang="ko-KR" dirty="0" err="1"/>
              <a:t>x</a:t>
            </a:r>
            <a:r>
              <a:rPr lang="ko-KR" dirty="0"/>
              <a:t> 1의 배열 인데  </a:t>
            </a:r>
            <a:r>
              <a:rPr lang="ko-KR" dirty="0" err="1"/>
              <a:t>flattening을</a:t>
            </a:r>
            <a:r>
              <a:rPr lang="ko-KR" dirty="0"/>
              <a:t> 거치면 7</a:t>
            </a:r>
            <a:r>
              <a:rPr lang="en-US" altLang="ko-KR" dirty="0"/>
              <a:t>8</a:t>
            </a:r>
            <a:r>
              <a:rPr lang="ko-KR" dirty="0"/>
              <a:t>4 </a:t>
            </a:r>
            <a:r>
              <a:rPr lang="ko-KR" dirty="0" err="1"/>
              <a:t>x</a:t>
            </a:r>
            <a:r>
              <a:rPr lang="ko-KR" dirty="0"/>
              <a:t> 1의 형태가 된다.   </a:t>
            </a:r>
            <a:endParaRPr dirty="0"/>
          </a:p>
        </p:txBody>
      </p:sp>
      <p:sp>
        <p:nvSpPr>
          <p:cNvPr id="199" name="Google Shape;199;g2178dc560ad_0_121"/>
          <p:cNvSpPr/>
          <p:nvPr/>
        </p:nvSpPr>
        <p:spPr>
          <a:xfrm>
            <a:off x="7108425" y="26199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178dc560ad_0_121"/>
          <p:cNvSpPr txBox="1"/>
          <p:nvPr/>
        </p:nvSpPr>
        <p:spPr>
          <a:xfrm>
            <a:off x="1245775" y="4834148"/>
            <a:ext cx="7686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print(img_norm.shape)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#flattening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img_flat = img_norm.reshape((3072,1))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#print(img_flat.shape)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g2178dc560ad_0_121"/>
          <p:cNvCxnSpPr/>
          <p:nvPr/>
        </p:nvCxnSpPr>
        <p:spPr>
          <a:xfrm>
            <a:off x="7123725" y="2401825"/>
            <a:ext cx="15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3" name="Google Shape;203;g2178dc560ad_0_121"/>
          <p:cNvCxnSpPr/>
          <p:nvPr/>
        </p:nvCxnSpPr>
        <p:spPr>
          <a:xfrm>
            <a:off x="9210118" y="2619900"/>
            <a:ext cx="0" cy="20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4" name="Google Shape;204;g2178dc560ad_0_121"/>
          <p:cNvSpPr txBox="1"/>
          <p:nvPr/>
        </p:nvSpPr>
        <p:spPr>
          <a:xfrm>
            <a:off x="7767625" y="200322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178dc560ad_0_121"/>
          <p:cNvSpPr txBox="1"/>
          <p:nvPr/>
        </p:nvSpPr>
        <p:spPr>
          <a:xfrm>
            <a:off x="9194131" y="3301250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178dc560ad_0_121"/>
          <p:cNvSpPr/>
          <p:nvPr/>
        </p:nvSpPr>
        <p:spPr>
          <a:xfrm>
            <a:off x="9658425" y="3301250"/>
            <a:ext cx="541800" cy="43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178dc560ad_0_121"/>
          <p:cNvSpPr/>
          <p:nvPr/>
        </p:nvSpPr>
        <p:spPr>
          <a:xfrm>
            <a:off x="10649825" y="1481975"/>
            <a:ext cx="296400" cy="464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g2178dc560ad_0_121"/>
          <p:cNvCxnSpPr/>
          <p:nvPr/>
        </p:nvCxnSpPr>
        <p:spPr>
          <a:xfrm>
            <a:off x="11119975" y="1492200"/>
            <a:ext cx="0" cy="46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" name="Google Shape;209;g2178dc560ad_0_121"/>
          <p:cNvSpPr txBox="1"/>
          <p:nvPr/>
        </p:nvSpPr>
        <p:spPr>
          <a:xfrm>
            <a:off x="11188100" y="3483400"/>
            <a:ext cx="657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32x32x3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g2178dc560ad_0_121"/>
          <p:cNvCxnSpPr/>
          <p:nvPr/>
        </p:nvCxnSpPr>
        <p:spPr>
          <a:xfrm rot="10800000" flipH="1">
            <a:off x="10609050" y="1395450"/>
            <a:ext cx="332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1" name="Google Shape;211;g2178dc560ad_0_121"/>
          <p:cNvSpPr txBox="1"/>
          <p:nvPr/>
        </p:nvSpPr>
        <p:spPr>
          <a:xfrm>
            <a:off x="10573575" y="105087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99;g2178dc560ad_0_121">
            <a:extLst>
              <a:ext uri="{FF2B5EF4-FFF2-40B4-BE49-F238E27FC236}">
                <a16:creationId xmlns:a16="http://schemas.microsoft.com/office/drawing/2014/main" id="{BD5B3083-985E-FD58-6E2C-E35FEAA1BB76}"/>
              </a:ext>
            </a:extLst>
          </p:cNvPr>
          <p:cNvSpPr/>
          <p:nvPr/>
        </p:nvSpPr>
        <p:spPr>
          <a:xfrm>
            <a:off x="7260825" y="27723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9;g2178dc560ad_0_121">
            <a:extLst>
              <a:ext uri="{FF2B5EF4-FFF2-40B4-BE49-F238E27FC236}">
                <a16:creationId xmlns:a16="http://schemas.microsoft.com/office/drawing/2014/main" id="{43893754-E856-2F82-6007-E0CE948AF3A7}"/>
              </a:ext>
            </a:extLst>
          </p:cNvPr>
          <p:cNvSpPr/>
          <p:nvPr/>
        </p:nvSpPr>
        <p:spPr>
          <a:xfrm>
            <a:off x="7413225" y="29247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778</Words>
  <Application>Microsoft Office PowerPoint</Application>
  <PresentationFormat>와이드스크린</PresentationFormat>
  <Paragraphs>110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Malgun Gothic</vt:lpstr>
      <vt:lpstr>Arial</vt:lpstr>
      <vt:lpstr>Office 테마</vt:lpstr>
      <vt:lpstr>Convolution Neural Network 1. 기존 신경망의 문제점 </vt:lpstr>
      <vt:lpstr>기존 신경망(NN, Neural Network) 문제점 </vt:lpstr>
      <vt:lpstr>복잡한 CIFAR10 데이터셋 커스텀 이미지 </vt:lpstr>
      <vt:lpstr>CIFAR10 추론파일 로드 </vt:lpstr>
      <vt:lpstr>커스텀 이미지 데이터의 로딩 </vt:lpstr>
      <vt:lpstr>OpenCV를 이용한 커스텀 데이터 확인 </vt:lpstr>
      <vt:lpstr>커스텀 숫자 리사이징 </vt:lpstr>
      <vt:lpstr>커스텀 숫자 입력 데이터 normalizing </vt:lpstr>
      <vt:lpstr>커스텀 숫자 flattening </vt:lpstr>
      <vt:lpstr>커스텀 데이터를 추론 파일에 넣기  </vt:lpstr>
      <vt:lpstr>Flattening으로 문제가 발생 </vt:lpstr>
      <vt:lpstr>CIFAR10 데이터셋의 문제점 </vt:lpstr>
      <vt:lpstr>CIFAR10 데이터셋의 문제점 </vt:lpstr>
      <vt:lpstr>컨볼루션의 도입 </vt:lpstr>
      <vt:lpstr>컨벌루션이란?</vt:lpstr>
      <vt:lpstr>이미지의 컨볼루션을 하는 방법 (blur의 예)</vt:lpstr>
      <vt:lpstr>컨볼루션을 사용해서 신경망의 성능 높이기 </vt:lpstr>
      <vt:lpstr>컨볼루션을 사용해서 신경망의 성능 높이기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 1. 기존 신경망의 문제점 </dc:title>
  <dc:creator>정 준용</dc:creator>
  <cp:lastModifiedBy>정 준용</cp:lastModifiedBy>
  <cp:revision>6</cp:revision>
  <dcterms:created xsi:type="dcterms:W3CDTF">2022-07-12T14:59:20Z</dcterms:created>
  <dcterms:modified xsi:type="dcterms:W3CDTF">2023-05-16T15:17:36Z</dcterms:modified>
</cp:coreProperties>
</file>