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7" r:id="rId3"/>
    <p:sldId id="258" r:id="rId4"/>
    <p:sldId id="260" r:id="rId5"/>
    <p:sldId id="261" r:id="rId6"/>
    <p:sldId id="262" r:id="rId7"/>
    <p:sldId id="263" r:id="rId8"/>
    <p:sldId id="264" r:id="rId9"/>
    <p:sldId id="268" r:id="rId10"/>
    <p:sldId id="265" r:id="rId11"/>
    <p:sldId id="267" r:id="rId12"/>
    <p:sldId id="266"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62" autoAdjust="0"/>
  </p:normalViewPr>
  <p:slideViewPr>
    <p:cSldViewPr snapToGrid="0">
      <p:cViewPr varScale="1">
        <p:scale>
          <a:sx n="95" d="100"/>
          <a:sy n="95" d="100"/>
        </p:scale>
        <p:origin x="11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B2F58-05E6-4CA8-BD3D-2E1D2EB4B600}"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1CD6616A-C052-4104-B94F-1967C2D9D2CE}">
      <dgm:prSet phldrT="[Text]"/>
      <dgm:spPr/>
      <dgm:t>
        <a:bodyPr/>
        <a:lstStyle/>
        <a:p>
          <a:r>
            <a:rPr lang="en-US" dirty="0"/>
            <a:t>IT</a:t>
          </a:r>
        </a:p>
      </dgm:t>
    </dgm:pt>
    <dgm:pt modelId="{EE9199FF-E6F2-4CD4-8B13-910290A36EF7}" type="parTrans" cxnId="{B34CC8E8-04A9-4722-BDC0-18DC63DC0AF0}">
      <dgm:prSet/>
      <dgm:spPr/>
      <dgm:t>
        <a:bodyPr/>
        <a:lstStyle/>
        <a:p>
          <a:endParaRPr lang="en-US"/>
        </a:p>
      </dgm:t>
    </dgm:pt>
    <dgm:pt modelId="{63EC5A14-2366-4D8F-A136-C75482B713CA}" type="sibTrans" cxnId="{B34CC8E8-04A9-4722-BDC0-18DC63DC0AF0}">
      <dgm:prSet/>
      <dgm:spPr/>
      <dgm:t>
        <a:bodyPr/>
        <a:lstStyle/>
        <a:p>
          <a:endParaRPr lang="en-US"/>
        </a:p>
      </dgm:t>
    </dgm:pt>
    <dgm:pt modelId="{EF5DBF75-4164-4A97-81A8-1BB3B0662E75}">
      <dgm:prSet phldrT="[Text]"/>
      <dgm:spPr/>
      <dgm:t>
        <a:bodyPr/>
        <a:lstStyle/>
        <a:p>
          <a:r>
            <a:rPr lang="en-US" dirty="0"/>
            <a:t>Sales</a:t>
          </a:r>
        </a:p>
      </dgm:t>
    </dgm:pt>
    <dgm:pt modelId="{D9429564-1FBA-40A6-89D0-FFC1817AF272}" type="parTrans" cxnId="{B87B083F-74C8-48A8-B502-6C6B02278B7C}">
      <dgm:prSet/>
      <dgm:spPr/>
      <dgm:t>
        <a:bodyPr/>
        <a:lstStyle/>
        <a:p>
          <a:endParaRPr lang="en-US"/>
        </a:p>
      </dgm:t>
    </dgm:pt>
    <dgm:pt modelId="{5F18BD8C-1AB2-4512-81D9-B06C54FD558F}" type="sibTrans" cxnId="{B87B083F-74C8-48A8-B502-6C6B02278B7C}">
      <dgm:prSet/>
      <dgm:spPr/>
      <dgm:t>
        <a:bodyPr/>
        <a:lstStyle/>
        <a:p>
          <a:endParaRPr lang="en-US"/>
        </a:p>
      </dgm:t>
    </dgm:pt>
    <dgm:pt modelId="{E8E83F21-9460-4F3F-94D3-148E2B36301C}">
      <dgm:prSet phldrT="[Text]"/>
      <dgm:spPr/>
      <dgm:t>
        <a:bodyPr/>
        <a:lstStyle/>
        <a:p>
          <a:r>
            <a:rPr lang="en-US" dirty="0"/>
            <a:t>Operations</a:t>
          </a:r>
        </a:p>
      </dgm:t>
    </dgm:pt>
    <dgm:pt modelId="{B2083226-0405-4B74-ABFB-FA46AE5E5040}" type="parTrans" cxnId="{9BC3DE6A-DC21-43FC-882E-80FCB79FD9F2}">
      <dgm:prSet/>
      <dgm:spPr/>
      <dgm:t>
        <a:bodyPr/>
        <a:lstStyle/>
        <a:p>
          <a:endParaRPr lang="en-US"/>
        </a:p>
      </dgm:t>
    </dgm:pt>
    <dgm:pt modelId="{B5471657-D2EF-4295-81F3-6732E3693116}" type="sibTrans" cxnId="{9BC3DE6A-DC21-43FC-882E-80FCB79FD9F2}">
      <dgm:prSet/>
      <dgm:spPr/>
      <dgm:t>
        <a:bodyPr/>
        <a:lstStyle/>
        <a:p>
          <a:endParaRPr lang="en-US"/>
        </a:p>
      </dgm:t>
    </dgm:pt>
    <dgm:pt modelId="{3679F0A0-4406-4F97-B338-40D0F3C8FB67}">
      <dgm:prSet phldrT="[Text]"/>
      <dgm:spPr/>
      <dgm:t>
        <a:bodyPr/>
        <a:lstStyle/>
        <a:p>
          <a:r>
            <a:rPr lang="en-US" dirty="0"/>
            <a:t>Marketing</a:t>
          </a:r>
        </a:p>
      </dgm:t>
    </dgm:pt>
    <dgm:pt modelId="{7FBE2C0B-B376-4EE0-8D4B-E06ED2603015}" type="parTrans" cxnId="{2974830C-8752-4B9D-B714-E680B45770FE}">
      <dgm:prSet/>
      <dgm:spPr/>
      <dgm:t>
        <a:bodyPr/>
        <a:lstStyle/>
        <a:p>
          <a:endParaRPr lang="en-US"/>
        </a:p>
      </dgm:t>
    </dgm:pt>
    <dgm:pt modelId="{8A832C11-AF24-41D4-9A9F-E035B46830F3}" type="sibTrans" cxnId="{2974830C-8752-4B9D-B714-E680B45770FE}">
      <dgm:prSet/>
      <dgm:spPr/>
      <dgm:t>
        <a:bodyPr/>
        <a:lstStyle/>
        <a:p>
          <a:endParaRPr lang="en-US"/>
        </a:p>
      </dgm:t>
    </dgm:pt>
    <dgm:pt modelId="{1B7C2547-5231-4A33-8203-28BF7A1053D7}" type="pres">
      <dgm:prSet presAssocID="{B3CB2F58-05E6-4CA8-BD3D-2E1D2EB4B600}" presName="Name0" presStyleCnt="0">
        <dgm:presLayoutVars>
          <dgm:dir/>
          <dgm:resizeHandles val="exact"/>
        </dgm:presLayoutVars>
      </dgm:prSet>
      <dgm:spPr/>
    </dgm:pt>
    <dgm:pt modelId="{74588B2E-CD91-4641-AE9D-BF3774272F2A}" type="pres">
      <dgm:prSet presAssocID="{1CD6616A-C052-4104-B94F-1967C2D9D2CE}" presName="compNode" presStyleCnt="0"/>
      <dgm:spPr/>
    </dgm:pt>
    <dgm:pt modelId="{D2799EF6-6F8D-4765-9E98-FF7C84AA86C7}" type="pres">
      <dgm:prSet presAssocID="{1CD6616A-C052-4104-B94F-1967C2D9D2CE}"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Database outline"/>
        </a:ext>
      </dgm:extLst>
    </dgm:pt>
    <dgm:pt modelId="{AF0BB629-D368-4123-A9AB-60CBBD26E7BF}" type="pres">
      <dgm:prSet presAssocID="{1CD6616A-C052-4104-B94F-1967C2D9D2CE}" presName="textRect" presStyleLbl="revTx" presStyleIdx="0" presStyleCnt="4">
        <dgm:presLayoutVars>
          <dgm:bulletEnabled val="1"/>
        </dgm:presLayoutVars>
      </dgm:prSet>
      <dgm:spPr/>
    </dgm:pt>
    <dgm:pt modelId="{02699817-4926-4E60-8E1A-D061BC6C565E}" type="pres">
      <dgm:prSet presAssocID="{63EC5A14-2366-4D8F-A136-C75482B713CA}" presName="sibTrans" presStyleLbl="sibTrans2D1" presStyleIdx="0" presStyleCnt="0"/>
      <dgm:spPr/>
    </dgm:pt>
    <dgm:pt modelId="{C3F8EA38-7DB4-4C3F-AF4C-CD37A9227C61}" type="pres">
      <dgm:prSet presAssocID="{EF5DBF75-4164-4A97-81A8-1BB3B0662E75}" presName="compNode" presStyleCnt="0"/>
      <dgm:spPr/>
    </dgm:pt>
    <dgm:pt modelId="{6776F417-83B7-47C7-A54E-B39D4521923A}" type="pres">
      <dgm:prSet presAssocID="{EF5DBF75-4164-4A97-81A8-1BB3B0662E75}" presName="pictRect" presStyleLbl="node1" presStyleIdx="1"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Database outline"/>
        </a:ext>
      </dgm:extLst>
    </dgm:pt>
    <dgm:pt modelId="{4345CEF2-E31D-4DB4-A0F8-07FB6B5CA00B}" type="pres">
      <dgm:prSet presAssocID="{EF5DBF75-4164-4A97-81A8-1BB3B0662E75}" presName="textRect" presStyleLbl="revTx" presStyleIdx="1" presStyleCnt="4">
        <dgm:presLayoutVars>
          <dgm:bulletEnabled val="1"/>
        </dgm:presLayoutVars>
      </dgm:prSet>
      <dgm:spPr/>
    </dgm:pt>
    <dgm:pt modelId="{0AE48736-AC99-4EAA-9B52-7672A9DCD218}" type="pres">
      <dgm:prSet presAssocID="{5F18BD8C-1AB2-4512-81D9-B06C54FD558F}" presName="sibTrans" presStyleLbl="sibTrans2D1" presStyleIdx="0" presStyleCnt="0"/>
      <dgm:spPr/>
    </dgm:pt>
    <dgm:pt modelId="{7A82BB63-9D50-4B64-B28E-AEA257E4858B}" type="pres">
      <dgm:prSet presAssocID="{E8E83F21-9460-4F3F-94D3-148E2B36301C}" presName="compNode" presStyleCnt="0"/>
      <dgm:spPr/>
    </dgm:pt>
    <dgm:pt modelId="{4B11E02E-B0FD-49AD-B777-A7D68D304B39}" type="pres">
      <dgm:prSet presAssocID="{E8E83F21-9460-4F3F-94D3-148E2B36301C}" presName="pictRect" presStyleLbl="node1" presStyleIdx="2"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Database outline"/>
        </a:ext>
      </dgm:extLst>
    </dgm:pt>
    <dgm:pt modelId="{724332A3-7C20-421C-8F1E-6B1ED779D5E4}" type="pres">
      <dgm:prSet presAssocID="{E8E83F21-9460-4F3F-94D3-148E2B36301C}" presName="textRect" presStyleLbl="revTx" presStyleIdx="2" presStyleCnt="4">
        <dgm:presLayoutVars>
          <dgm:bulletEnabled val="1"/>
        </dgm:presLayoutVars>
      </dgm:prSet>
      <dgm:spPr/>
    </dgm:pt>
    <dgm:pt modelId="{251FFE6B-7DE1-4DEE-9C3D-5C57153175AE}" type="pres">
      <dgm:prSet presAssocID="{B5471657-D2EF-4295-81F3-6732E3693116}" presName="sibTrans" presStyleLbl="sibTrans2D1" presStyleIdx="0" presStyleCnt="0"/>
      <dgm:spPr/>
    </dgm:pt>
    <dgm:pt modelId="{3C3CB146-EDDA-48CF-BDEC-6C1D50AB5C7B}" type="pres">
      <dgm:prSet presAssocID="{3679F0A0-4406-4F97-B338-40D0F3C8FB67}" presName="compNode" presStyleCnt="0"/>
      <dgm:spPr/>
    </dgm:pt>
    <dgm:pt modelId="{A984CFFB-B3E3-4E4D-8F81-38E681365465}" type="pres">
      <dgm:prSet presAssocID="{3679F0A0-4406-4F97-B338-40D0F3C8FB67}" presName="pictRect" presStyleLbl="node1" presStyleIdx="3"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Database outline"/>
        </a:ext>
      </dgm:extLst>
    </dgm:pt>
    <dgm:pt modelId="{71B2420D-D6B9-4148-88BB-C7AF772D482A}" type="pres">
      <dgm:prSet presAssocID="{3679F0A0-4406-4F97-B338-40D0F3C8FB67}" presName="textRect" presStyleLbl="revTx" presStyleIdx="3" presStyleCnt="4">
        <dgm:presLayoutVars>
          <dgm:bulletEnabled val="1"/>
        </dgm:presLayoutVars>
      </dgm:prSet>
      <dgm:spPr/>
    </dgm:pt>
  </dgm:ptLst>
  <dgm:cxnLst>
    <dgm:cxn modelId="{2974830C-8752-4B9D-B714-E680B45770FE}" srcId="{B3CB2F58-05E6-4CA8-BD3D-2E1D2EB4B600}" destId="{3679F0A0-4406-4F97-B338-40D0F3C8FB67}" srcOrd="3" destOrd="0" parTransId="{7FBE2C0B-B376-4EE0-8D4B-E06ED2603015}" sibTransId="{8A832C11-AF24-41D4-9A9F-E035B46830F3}"/>
    <dgm:cxn modelId="{91FDE018-0244-42C8-B488-4C4D6A297AE8}" type="presOf" srcId="{E8E83F21-9460-4F3F-94D3-148E2B36301C}" destId="{724332A3-7C20-421C-8F1E-6B1ED779D5E4}" srcOrd="0" destOrd="0" presId="urn:microsoft.com/office/officeart/2005/8/layout/pList1"/>
    <dgm:cxn modelId="{DB510339-1D5F-4C90-9E1E-DA2D059FD5A2}" type="presOf" srcId="{B3CB2F58-05E6-4CA8-BD3D-2E1D2EB4B600}" destId="{1B7C2547-5231-4A33-8203-28BF7A1053D7}" srcOrd="0" destOrd="0" presId="urn:microsoft.com/office/officeart/2005/8/layout/pList1"/>
    <dgm:cxn modelId="{B87B083F-74C8-48A8-B502-6C6B02278B7C}" srcId="{B3CB2F58-05E6-4CA8-BD3D-2E1D2EB4B600}" destId="{EF5DBF75-4164-4A97-81A8-1BB3B0662E75}" srcOrd="1" destOrd="0" parTransId="{D9429564-1FBA-40A6-89D0-FFC1817AF272}" sibTransId="{5F18BD8C-1AB2-4512-81D9-B06C54FD558F}"/>
    <dgm:cxn modelId="{456AE861-2B5F-428A-9D34-8D52556A7FA6}" type="presOf" srcId="{5F18BD8C-1AB2-4512-81D9-B06C54FD558F}" destId="{0AE48736-AC99-4EAA-9B52-7672A9DCD218}" srcOrd="0" destOrd="0" presId="urn:microsoft.com/office/officeart/2005/8/layout/pList1"/>
    <dgm:cxn modelId="{9BC3DE6A-DC21-43FC-882E-80FCB79FD9F2}" srcId="{B3CB2F58-05E6-4CA8-BD3D-2E1D2EB4B600}" destId="{E8E83F21-9460-4F3F-94D3-148E2B36301C}" srcOrd="2" destOrd="0" parTransId="{B2083226-0405-4B74-ABFB-FA46AE5E5040}" sibTransId="{B5471657-D2EF-4295-81F3-6732E3693116}"/>
    <dgm:cxn modelId="{A7214A91-8E31-4F07-A088-B8BBE175A496}" type="presOf" srcId="{EF5DBF75-4164-4A97-81A8-1BB3B0662E75}" destId="{4345CEF2-E31D-4DB4-A0F8-07FB6B5CA00B}" srcOrd="0" destOrd="0" presId="urn:microsoft.com/office/officeart/2005/8/layout/pList1"/>
    <dgm:cxn modelId="{C8BE109C-5EE5-4E3D-ACFC-CAF6C2896BEA}" type="presOf" srcId="{3679F0A0-4406-4F97-B338-40D0F3C8FB67}" destId="{71B2420D-D6B9-4148-88BB-C7AF772D482A}" srcOrd="0" destOrd="0" presId="urn:microsoft.com/office/officeart/2005/8/layout/pList1"/>
    <dgm:cxn modelId="{F7B37BBE-E829-486E-8AF5-036E68F6B7A4}" type="presOf" srcId="{1CD6616A-C052-4104-B94F-1967C2D9D2CE}" destId="{AF0BB629-D368-4123-A9AB-60CBBD26E7BF}" srcOrd="0" destOrd="0" presId="urn:microsoft.com/office/officeart/2005/8/layout/pList1"/>
    <dgm:cxn modelId="{E79B80C6-98B1-41A3-ABC0-A2DBB9C06DA8}" type="presOf" srcId="{B5471657-D2EF-4295-81F3-6732E3693116}" destId="{251FFE6B-7DE1-4DEE-9C3D-5C57153175AE}" srcOrd="0" destOrd="0" presId="urn:microsoft.com/office/officeart/2005/8/layout/pList1"/>
    <dgm:cxn modelId="{B34CC8E8-04A9-4722-BDC0-18DC63DC0AF0}" srcId="{B3CB2F58-05E6-4CA8-BD3D-2E1D2EB4B600}" destId="{1CD6616A-C052-4104-B94F-1967C2D9D2CE}" srcOrd="0" destOrd="0" parTransId="{EE9199FF-E6F2-4CD4-8B13-910290A36EF7}" sibTransId="{63EC5A14-2366-4D8F-A136-C75482B713CA}"/>
    <dgm:cxn modelId="{68E1ECEE-2A1B-4EDD-A5DB-16FEFDE62D8A}" type="presOf" srcId="{63EC5A14-2366-4D8F-A136-C75482B713CA}" destId="{02699817-4926-4E60-8E1A-D061BC6C565E}" srcOrd="0" destOrd="0" presId="urn:microsoft.com/office/officeart/2005/8/layout/pList1"/>
    <dgm:cxn modelId="{0261B0FF-B4AF-400A-A379-A530AC364D98}" type="presParOf" srcId="{1B7C2547-5231-4A33-8203-28BF7A1053D7}" destId="{74588B2E-CD91-4641-AE9D-BF3774272F2A}" srcOrd="0" destOrd="0" presId="urn:microsoft.com/office/officeart/2005/8/layout/pList1"/>
    <dgm:cxn modelId="{CE1E8A2A-28AC-4A3A-A395-E8F3643D3DC5}" type="presParOf" srcId="{74588B2E-CD91-4641-AE9D-BF3774272F2A}" destId="{D2799EF6-6F8D-4765-9E98-FF7C84AA86C7}" srcOrd="0" destOrd="0" presId="urn:microsoft.com/office/officeart/2005/8/layout/pList1"/>
    <dgm:cxn modelId="{27342B89-E803-4CD4-96CE-1C48741819FA}" type="presParOf" srcId="{74588B2E-CD91-4641-AE9D-BF3774272F2A}" destId="{AF0BB629-D368-4123-A9AB-60CBBD26E7BF}" srcOrd="1" destOrd="0" presId="urn:microsoft.com/office/officeart/2005/8/layout/pList1"/>
    <dgm:cxn modelId="{D0FE07FA-3FC3-41BB-B684-EA8613E27E9B}" type="presParOf" srcId="{1B7C2547-5231-4A33-8203-28BF7A1053D7}" destId="{02699817-4926-4E60-8E1A-D061BC6C565E}" srcOrd="1" destOrd="0" presId="urn:microsoft.com/office/officeart/2005/8/layout/pList1"/>
    <dgm:cxn modelId="{18C4C329-61BE-4FEA-A34C-F2FD5BECD66E}" type="presParOf" srcId="{1B7C2547-5231-4A33-8203-28BF7A1053D7}" destId="{C3F8EA38-7DB4-4C3F-AF4C-CD37A9227C61}" srcOrd="2" destOrd="0" presId="urn:microsoft.com/office/officeart/2005/8/layout/pList1"/>
    <dgm:cxn modelId="{8AAB0BE9-82E5-48E4-8A6B-5B932E14B29C}" type="presParOf" srcId="{C3F8EA38-7DB4-4C3F-AF4C-CD37A9227C61}" destId="{6776F417-83B7-47C7-A54E-B39D4521923A}" srcOrd="0" destOrd="0" presId="urn:microsoft.com/office/officeart/2005/8/layout/pList1"/>
    <dgm:cxn modelId="{75A697E1-ADFB-4C3A-89AB-6AA768652468}" type="presParOf" srcId="{C3F8EA38-7DB4-4C3F-AF4C-CD37A9227C61}" destId="{4345CEF2-E31D-4DB4-A0F8-07FB6B5CA00B}" srcOrd="1" destOrd="0" presId="urn:microsoft.com/office/officeart/2005/8/layout/pList1"/>
    <dgm:cxn modelId="{47E10D5E-2527-4652-936F-EB379D36E022}" type="presParOf" srcId="{1B7C2547-5231-4A33-8203-28BF7A1053D7}" destId="{0AE48736-AC99-4EAA-9B52-7672A9DCD218}" srcOrd="3" destOrd="0" presId="urn:microsoft.com/office/officeart/2005/8/layout/pList1"/>
    <dgm:cxn modelId="{D9575066-B4ED-4945-BD94-DB0F99F7FD7C}" type="presParOf" srcId="{1B7C2547-5231-4A33-8203-28BF7A1053D7}" destId="{7A82BB63-9D50-4B64-B28E-AEA257E4858B}" srcOrd="4" destOrd="0" presId="urn:microsoft.com/office/officeart/2005/8/layout/pList1"/>
    <dgm:cxn modelId="{5FA17320-E512-41D8-BF3E-BA46D3DE9830}" type="presParOf" srcId="{7A82BB63-9D50-4B64-B28E-AEA257E4858B}" destId="{4B11E02E-B0FD-49AD-B777-A7D68D304B39}" srcOrd="0" destOrd="0" presId="urn:microsoft.com/office/officeart/2005/8/layout/pList1"/>
    <dgm:cxn modelId="{067C15DE-C906-49DA-9F57-AFB65AE3D530}" type="presParOf" srcId="{7A82BB63-9D50-4B64-B28E-AEA257E4858B}" destId="{724332A3-7C20-421C-8F1E-6B1ED779D5E4}" srcOrd="1" destOrd="0" presId="urn:microsoft.com/office/officeart/2005/8/layout/pList1"/>
    <dgm:cxn modelId="{4900A466-0086-4BEA-8291-683E2C97FC8B}" type="presParOf" srcId="{1B7C2547-5231-4A33-8203-28BF7A1053D7}" destId="{251FFE6B-7DE1-4DEE-9C3D-5C57153175AE}" srcOrd="5" destOrd="0" presId="urn:microsoft.com/office/officeart/2005/8/layout/pList1"/>
    <dgm:cxn modelId="{C779810F-481B-4FD3-96CC-1DE2718071FD}" type="presParOf" srcId="{1B7C2547-5231-4A33-8203-28BF7A1053D7}" destId="{3C3CB146-EDDA-48CF-BDEC-6C1D50AB5C7B}" srcOrd="6" destOrd="0" presId="urn:microsoft.com/office/officeart/2005/8/layout/pList1"/>
    <dgm:cxn modelId="{84850CA5-E975-4949-A629-FDF07CB5F8CF}" type="presParOf" srcId="{3C3CB146-EDDA-48CF-BDEC-6C1D50AB5C7B}" destId="{A984CFFB-B3E3-4E4D-8F81-38E681365465}" srcOrd="0" destOrd="0" presId="urn:microsoft.com/office/officeart/2005/8/layout/pList1"/>
    <dgm:cxn modelId="{C0936C53-FA90-449B-8359-FCD339B631F7}" type="presParOf" srcId="{3C3CB146-EDDA-48CF-BDEC-6C1D50AB5C7B}" destId="{71B2420D-D6B9-4148-88BB-C7AF772D482A}"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99EF6-6F8D-4765-9E98-FF7C84AA86C7}">
      <dsp:nvSpPr>
        <dsp:cNvPr id="0" name=""/>
        <dsp:cNvSpPr/>
      </dsp:nvSpPr>
      <dsp:spPr>
        <a:xfrm>
          <a:off x="4993" y="91960"/>
          <a:ext cx="2376496" cy="1637406"/>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BB629-D368-4123-A9AB-60CBBD26E7BF}">
      <dsp:nvSpPr>
        <dsp:cNvPr id="0" name=""/>
        <dsp:cNvSpPr/>
      </dsp:nvSpPr>
      <dsp:spPr>
        <a:xfrm>
          <a:off x="4993" y="1729366"/>
          <a:ext cx="2376496" cy="88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0" numCol="1" spcCol="1270" anchor="t" anchorCtr="0">
          <a:noAutofit/>
        </a:bodyPr>
        <a:lstStyle/>
        <a:p>
          <a:pPr marL="0" lvl="0" indent="0" algn="ctr" defTabSz="1289050">
            <a:lnSpc>
              <a:spcPct val="90000"/>
            </a:lnSpc>
            <a:spcBef>
              <a:spcPct val="0"/>
            </a:spcBef>
            <a:spcAft>
              <a:spcPct val="35000"/>
            </a:spcAft>
            <a:buNone/>
          </a:pPr>
          <a:r>
            <a:rPr lang="en-US" sz="2900" kern="1200" dirty="0"/>
            <a:t>IT</a:t>
          </a:r>
        </a:p>
      </dsp:txBody>
      <dsp:txXfrm>
        <a:off x="4993" y="1729366"/>
        <a:ext cx="2376496" cy="881680"/>
      </dsp:txXfrm>
    </dsp:sp>
    <dsp:sp modelId="{6776F417-83B7-47C7-A54E-B39D4521923A}">
      <dsp:nvSpPr>
        <dsp:cNvPr id="0" name=""/>
        <dsp:cNvSpPr/>
      </dsp:nvSpPr>
      <dsp:spPr>
        <a:xfrm>
          <a:off x="2619239" y="91960"/>
          <a:ext cx="2376496" cy="1637406"/>
        </a:xfrm>
        <a:prstGeom prst="round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5CEF2-E31D-4DB4-A0F8-07FB6B5CA00B}">
      <dsp:nvSpPr>
        <dsp:cNvPr id="0" name=""/>
        <dsp:cNvSpPr/>
      </dsp:nvSpPr>
      <dsp:spPr>
        <a:xfrm>
          <a:off x="2619239" y="1729366"/>
          <a:ext cx="2376496" cy="88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0" numCol="1" spcCol="1270" anchor="t" anchorCtr="0">
          <a:noAutofit/>
        </a:bodyPr>
        <a:lstStyle/>
        <a:p>
          <a:pPr marL="0" lvl="0" indent="0" algn="ctr" defTabSz="1289050">
            <a:lnSpc>
              <a:spcPct val="90000"/>
            </a:lnSpc>
            <a:spcBef>
              <a:spcPct val="0"/>
            </a:spcBef>
            <a:spcAft>
              <a:spcPct val="35000"/>
            </a:spcAft>
            <a:buNone/>
          </a:pPr>
          <a:r>
            <a:rPr lang="en-US" sz="2900" kern="1200" dirty="0"/>
            <a:t>Sales</a:t>
          </a:r>
        </a:p>
      </dsp:txBody>
      <dsp:txXfrm>
        <a:off x="2619239" y="1729366"/>
        <a:ext cx="2376496" cy="881680"/>
      </dsp:txXfrm>
    </dsp:sp>
    <dsp:sp modelId="{4B11E02E-B0FD-49AD-B777-A7D68D304B39}">
      <dsp:nvSpPr>
        <dsp:cNvPr id="0" name=""/>
        <dsp:cNvSpPr/>
      </dsp:nvSpPr>
      <dsp:spPr>
        <a:xfrm>
          <a:off x="5233485" y="91960"/>
          <a:ext cx="2376496" cy="1637406"/>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332A3-7C20-421C-8F1E-6B1ED779D5E4}">
      <dsp:nvSpPr>
        <dsp:cNvPr id="0" name=""/>
        <dsp:cNvSpPr/>
      </dsp:nvSpPr>
      <dsp:spPr>
        <a:xfrm>
          <a:off x="5233485" y="1729366"/>
          <a:ext cx="2376496" cy="88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0" numCol="1" spcCol="1270" anchor="t" anchorCtr="0">
          <a:noAutofit/>
        </a:bodyPr>
        <a:lstStyle/>
        <a:p>
          <a:pPr marL="0" lvl="0" indent="0" algn="ctr" defTabSz="1289050">
            <a:lnSpc>
              <a:spcPct val="90000"/>
            </a:lnSpc>
            <a:spcBef>
              <a:spcPct val="0"/>
            </a:spcBef>
            <a:spcAft>
              <a:spcPct val="35000"/>
            </a:spcAft>
            <a:buNone/>
          </a:pPr>
          <a:r>
            <a:rPr lang="en-US" sz="2900" kern="1200" dirty="0"/>
            <a:t>Operations</a:t>
          </a:r>
        </a:p>
      </dsp:txBody>
      <dsp:txXfrm>
        <a:off x="5233485" y="1729366"/>
        <a:ext cx="2376496" cy="881680"/>
      </dsp:txXfrm>
    </dsp:sp>
    <dsp:sp modelId="{A984CFFB-B3E3-4E4D-8F81-38E681365465}">
      <dsp:nvSpPr>
        <dsp:cNvPr id="0" name=""/>
        <dsp:cNvSpPr/>
      </dsp:nvSpPr>
      <dsp:spPr>
        <a:xfrm>
          <a:off x="7847731" y="91960"/>
          <a:ext cx="2376496" cy="1637406"/>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2420D-D6B9-4148-88BB-C7AF772D482A}">
      <dsp:nvSpPr>
        <dsp:cNvPr id="0" name=""/>
        <dsp:cNvSpPr/>
      </dsp:nvSpPr>
      <dsp:spPr>
        <a:xfrm>
          <a:off x="7847731" y="1729366"/>
          <a:ext cx="2376496" cy="88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0" numCol="1" spcCol="1270" anchor="t" anchorCtr="0">
          <a:noAutofit/>
        </a:bodyPr>
        <a:lstStyle/>
        <a:p>
          <a:pPr marL="0" lvl="0" indent="0" algn="ctr" defTabSz="1289050">
            <a:lnSpc>
              <a:spcPct val="90000"/>
            </a:lnSpc>
            <a:spcBef>
              <a:spcPct val="0"/>
            </a:spcBef>
            <a:spcAft>
              <a:spcPct val="35000"/>
            </a:spcAft>
            <a:buNone/>
          </a:pPr>
          <a:r>
            <a:rPr lang="en-US" sz="2900" kern="1200" dirty="0"/>
            <a:t>Marketing</a:t>
          </a:r>
        </a:p>
      </dsp:txBody>
      <dsp:txXfrm>
        <a:off x="7847731" y="1729366"/>
        <a:ext cx="2376496" cy="88168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A8427-08D1-4CF0-BE4D-AE811CE988B6}"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4922C-B327-4F8D-847F-C16459D856BE}" type="slidenum">
              <a:rPr lang="en-US" smtClean="0"/>
              <a:t>‹#›</a:t>
            </a:fld>
            <a:endParaRPr lang="en-US"/>
          </a:p>
        </p:txBody>
      </p:sp>
    </p:spTree>
    <p:extLst>
      <p:ext uri="{BB962C8B-B14F-4D97-AF65-F5344CB8AC3E}">
        <p14:creationId xmlns:p14="http://schemas.microsoft.com/office/powerpoint/2010/main" val="290931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a:t>
            </a:r>
            <a:r>
              <a:rPr lang="en-US" dirty="0">
                <a:sym typeface="Wingdings" panose="05000000000000000000" pitchFamily="2" charset="2"/>
              </a:rPr>
              <a:t> The world most leading Business Intelligence platform.</a:t>
            </a:r>
            <a:endParaRPr lang="en-US" dirty="0"/>
          </a:p>
          <a:p>
            <a:r>
              <a:rPr lang="en-US" dirty="0"/>
              <a:t>Data Engineering </a:t>
            </a:r>
            <a:r>
              <a:rPr lang="en-US" dirty="0">
                <a:sym typeface="Wingdings" panose="05000000000000000000" pitchFamily="2" charset="2"/>
              </a:rPr>
              <a:t> About moving data from point A to point B. Behind the scene it uses Apache Spark for moving large data around. It include Spark Job definitions that submits batch or stream jobs to a Spark cluster.  You can access that through Notebooks</a:t>
            </a:r>
          </a:p>
          <a:p>
            <a:r>
              <a:rPr lang="en-US" dirty="0">
                <a:sym typeface="Wingdings" panose="05000000000000000000" pitchFamily="2" charset="2"/>
              </a:rPr>
              <a:t>Data Factory  About ingesting data from operational databases into analytical databases in </a:t>
            </a:r>
            <a:r>
              <a:rPr lang="en-US" dirty="0" err="1">
                <a:sym typeface="Wingdings" panose="05000000000000000000" pitchFamily="2" charset="2"/>
              </a:rPr>
              <a:t>OneLake</a:t>
            </a:r>
            <a:r>
              <a:rPr lang="en-US" dirty="0">
                <a:sym typeface="Wingdings" panose="05000000000000000000" pitchFamily="2" charset="2"/>
              </a:rPr>
              <a:t> using tools as simple as Power Query using what we call Data Factory pipelines.</a:t>
            </a:r>
          </a:p>
          <a:p>
            <a:r>
              <a:rPr lang="en-US" dirty="0">
                <a:sym typeface="Wingdings" panose="05000000000000000000" pitchFamily="2" charset="2"/>
              </a:rPr>
              <a:t>Data Science  Helps Data Scientist build, deploy and operationalize the machine learning models within the Fabric environment.</a:t>
            </a:r>
          </a:p>
          <a:p>
            <a:r>
              <a:rPr lang="en-US" dirty="0">
                <a:sym typeface="Wingdings" panose="05000000000000000000" pitchFamily="2" charset="2"/>
              </a:rPr>
              <a:t>Data Warehousing  Massive SQL Server scale and totally separate from storage</a:t>
            </a:r>
          </a:p>
          <a:p>
            <a:r>
              <a:rPr lang="en-US" dirty="0">
                <a:sym typeface="Wingdings" panose="05000000000000000000" pitchFamily="2" charset="2"/>
              </a:rPr>
              <a:t>Real Time Analytics  End to end streaming solution like IoT stream and high speed data analysis optimized for Time Series and include automatic indexing.  Use Kusto (KQL) to access this data.</a:t>
            </a:r>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4</a:t>
            </a:fld>
            <a:endParaRPr lang="en-US"/>
          </a:p>
        </p:txBody>
      </p:sp>
    </p:spTree>
    <p:extLst>
      <p:ext uri="{BB962C8B-B14F-4D97-AF65-F5344CB8AC3E}">
        <p14:creationId xmlns:p14="http://schemas.microsoft.com/office/powerpoint/2010/main" val="331503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old days Data engineers, Data Scientist  and Business Analysts worked in silos and had to deploy their work for the other members to start their work.  In Fabric this is a thing of the past, it is ONE environment when they all share a common platform to accomplish their work.</a:t>
            </a:r>
          </a:p>
        </p:txBody>
      </p:sp>
      <p:sp>
        <p:nvSpPr>
          <p:cNvPr id="4" name="Slide Number Placeholder 3"/>
          <p:cNvSpPr>
            <a:spLocks noGrp="1"/>
          </p:cNvSpPr>
          <p:nvPr>
            <p:ph type="sldNum" sz="quarter" idx="5"/>
          </p:nvPr>
        </p:nvSpPr>
        <p:spPr/>
        <p:txBody>
          <a:bodyPr/>
          <a:lstStyle/>
          <a:p>
            <a:fld id="{9944922C-B327-4F8D-847F-C16459D856BE}" type="slidenum">
              <a:rPr lang="en-US" smtClean="0"/>
              <a:t>5</a:t>
            </a:fld>
            <a:endParaRPr lang="en-US"/>
          </a:p>
        </p:txBody>
      </p:sp>
    </p:spTree>
    <p:extLst>
      <p:ext uri="{BB962C8B-B14F-4D97-AF65-F5344CB8AC3E}">
        <p14:creationId xmlns:p14="http://schemas.microsoft.com/office/powerpoint/2010/main" val="74311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6</a:t>
            </a:fld>
            <a:endParaRPr lang="en-US"/>
          </a:p>
        </p:txBody>
      </p:sp>
    </p:spTree>
    <p:extLst>
      <p:ext uri="{BB962C8B-B14F-4D97-AF65-F5344CB8AC3E}">
        <p14:creationId xmlns:p14="http://schemas.microsoft.com/office/powerpoint/2010/main" val="292121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7</a:t>
            </a:fld>
            <a:endParaRPr lang="en-US"/>
          </a:p>
        </p:txBody>
      </p:sp>
    </p:spTree>
    <p:extLst>
      <p:ext uri="{BB962C8B-B14F-4D97-AF65-F5344CB8AC3E}">
        <p14:creationId xmlns:p14="http://schemas.microsoft.com/office/powerpoint/2010/main" val="2081841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8</a:t>
            </a:fld>
            <a:endParaRPr lang="en-US"/>
          </a:p>
        </p:txBody>
      </p:sp>
    </p:spTree>
    <p:extLst>
      <p:ext uri="{BB962C8B-B14F-4D97-AF65-F5344CB8AC3E}">
        <p14:creationId xmlns:p14="http://schemas.microsoft.com/office/powerpoint/2010/main" val="331492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9</a:t>
            </a:fld>
            <a:endParaRPr lang="en-US"/>
          </a:p>
        </p:txBody>
      </p:sp>
    </p:spTree>
    <p:extLst>
      <p:ext uri="{BB962C8B-B14F-4D97-AF65-F5344CB8AC3E}">
        <p14:creationId xmlns:p14="http://schemas.microsoft.com/office/powerpoint/2010/main" val="392282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10</a:t>
            </a:fld>
            <a:endParaRPr lang="en-US"/>
          </a:p>
        </p:txBody>
      </p:sp>
    </p:spTree>
    <p:extLst>
      <p:ext uri="{BB962C8B-B14F-4D97-AF65-F5344CB8AC3E}">
        <p14:creationId xmlns:p14="http://schemas.microsoft.com/office/powerpoint/2010/main" val="202404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161616"/>
                </a:solidFill>
                <a:effectLst/>
                <a:highlight>
                  <a:srgbClr val="FFFFFF"/>
                </a:highlight>
                <a:latin typeface="Segoe UI" panose="020B0502040204020203" pitchFamily="34" charset="0"/>
              </a:rPr>
              <a:t>Direct Lake</a:t>
            </a:r>
            <a:r>
              <a:rPr lang="en-US" b="1" i="0" dirty="0">
                <a:solidFill>
                  <a:srgbClr val="161616"/>
                </a:solidFill>
                <a:effectLst/>
                <a:highlight>
                  <a:srgbClr val="FFFFFF"/>
                </a:highlight>
                <a:latin typeface="Segoe UI" panose="020B0502040204020203" pitchFamily="34" charset="0"/>
              </a:rPr>
              <a:t> </a:t>
            </a:r>
            <a:r>
              <a:rPr lang="en-US" b="0" i="0" dirty="0">
                <a:solidFill>
                  <a:srgbClr val="161616"/>
                </a:solidFill>
                <a:effectLst/>
                <a:highlight>
                  <a:srgbClr val="FFFFFF"/>
                </a:highlight>
                <a:latin typeface="Segoe UI" panose="020B0502040204020203" pitchFamily="34" charset="0"/>
              </a:rPr>
              <a:t>mode is a semantic model capability for analyzing very large data volumes in Power BI. Direct Lake is based on loading parquet-formatted files directly from a data lake without having to query a Lakehouse or Warehouse endpoint, and without having to import or duplicate data into a Power BI model. Direct Lake is a fast-path to load the data from the lake straight into the Power BI engine, ready for analysis. The following diagram shows how classic import and </a:t>
            </a:r>
            <a:r>
              <a:rPr lang="en-US" b="0" i="0" dirty="0" err="1">
                <a:solidFill>
                  <a:srgbClr val="161616"/>
                </a:solidFill>
                <a:effectLst/>
                <a:highlight>
                  <a:srgbClr val="FFFFFF"/>
                </a:highlight>
                <a:latin typeface="Segoe UI" panose="020B0502040204020203" pitchFamily="34" charset="0"/>
              </a:rPr>
              <a:t>DirectQuery</a:t>
            </a:r>
            <a:r>
              <a:rPr lang="en-US" b="0" i="0" dirty="0">
                <a:solidFill>
                  <a:srgbClr val="161616"/>
                </a:solidFill>
                <a:effectLst/>
                <a:highlight>
                  <a:srgbClr val="FFFFFF"/>
                </a:highlight>
                <a:latin typeface="Segoe UI" panose="020B0502040204020203" pitchFamily="34" charset="0"/>
              </a:rPr>
              <a:t> modes compare with Direct Lake mode.</a:t>
            </a:r>
          </a:p>
          <a:p>
            <a:endParaRPr lang="en-US" b="0" i="0" dirty="0">
              <a:solidFill>
                <a:srgbClr val="161616"/>
              </a:solidFill>
              <a:effectLst/>
              <a:highlight>
                <a:srgbClr val="FFFFFF"/>
              </a:highlight>
              <a:latin typeface="Segoe UI" panose="020B0502040204020203" pitchFamily="34" charset="0"/>
            </a:endParaRPr>
          </a:p>
          <a:p>
            <a:r>
              <a:rPr lang="en-US" b="0" i="0" dirty="0">
                <a:solidFill>
                  <a:srgbClr val="161616"/>
                </a:solidFill>
                <a:effectLst/>
                <a:highlight>
                  <a:srgbClr val="FFFFFF"/>
                </a:highlight>
                <a:latin typeface="Segoe UI" panose="020B0502040204020203" pitchFamily="34" charset="0"/>
              </a:rPr>
              <a:t>In </a:t>
            </a:r>
            <a:r>
              <a:rPr lang="en-US" b="1" i="0" dirty="0" err="1">
                <a:solidFill>
                  <a:srgbClr val="161616"/>
                </a:solidFill>
                <a:effectLst/>
                <a:highlight>
                  <a:srgbClr val="FFFFFF"/>
                </a:highlight>
                <a:latin typeface="Segoe UI" panose="020B0502040204020203" pitchFamily="34" charset="0"/>
              </a:rPr>
              <a:t>DirectQuery</a:t>
            </a:r>
            <a:r>
              <a:rPr lang="en-US" b="1" i="0" dirty="0">
                <a:solidFill>
                  <a:srgbClr val="161616"/>
                </a:solidFill>
                <a:effectLst/>
                <a:highlight>
                  <a:srgbClr val="FFFFFF"/>
                </a:highlight>
                <a:latin typeface="Segoe UI" panose="020B0502040204020203" pitchFamily="34" charset="0"/>
              </a:rPr>
              <a:t> </a:t>
            </a:r>
            <a:r>
              <a:rPr lang="en-US" b="0" i="0" dirty="0">
                <a:solidFill>
                  <a:srgbClr val="161616"/>
                </a:solidFill>
                <a:effectLst/>
                <a:highlight>
                  <a:srgbClr val="FFFFFF"/>
                </a:highlight>
                <a:latin typeface="Segoe UI" panose="020B0502040204020203" pitchFamily="34" charset="0"/>
              </a:rPr>
              <a:t>mode, the Power BI engine queries the data at the source, which can be slow but avoids having to copy the data like with import mode. Any changes at the data source are immediately reflected in the query results.</a:t>
            </a:r>
          </a:p>
          <a:p>
            <a:endParaRPr lang="en-US" b="0" i="0" dirty="0">
              <a:solidFill>
                <a:srgbClr val="161616"/>
              </a:solidFill>
              <a:effectLst/>
              <a:highlight>
                <a:srgbClr val="FFFFFF"/>
              </a:highlight>
              <a:latin typeface="Segoe UI" panose="020B0502040204020203" pitchFamily="34" charset="0"/>
            </a:endParaRPr>
          </a:p>
          <a:p>
            <a:r>
              <a:rPr lang="en-US" b="0" i="0" dirty="0">
                <a:solidFill>
                  <a:srgbClr val="161616"/>
                </a:solidFill>
                <a:effectLst/>
                <a:highlight>
                  <a:srgbClr val="FFFFFF"/>
                </a:highlight>
                <a:latin typeface="Segoe UI" panose="020B0502040204020203" pitchFamily="34" charset="0"/>
              </a:rPr>
              <a:t>On the other hand, with </a:t>
            </a:r>
            <a:r>
              <a:rPr lang="en-US" b="1" i="0" dirty="0">
                <a:solidFill>
                  <a:srgbClr val="161616"/>
                </a:solidFill>
                <a:effectLst/>
                <a:highlight>
                  <a:srgbClr val="FFFFFF"/>
                </a:highlight>
                <a:latin typeface="Segoe UI" panose="020B0502040204020203" pitchFamily="34" charset="0"/>
              </a:rPr>
              <a:t>import</a:t>
            </a:r>
            <a:r>
              <a:rPr lang="en-US" b="0" i="0" dirty="0">
                <a:solidFill>
                  <a:srgbClr val="161616"/>
                </a:solidFill>
                <a:effectLst/>
                <a:highlight>
                  <a:srgbClr val="FFFFFF"/>
                </a:highlight>
                <a:latin typeface="Segoe UI" panose="020B0502040204020203" pitchFamily="34" charset="0"/>
              </a:rPr>
              <a:t> mode, performance can be better because the data is cached and optimized for DAX and MDX report queries without having to translate and pass SQL or other types of queries to the data source. However, the Power B</a:t>
            </a:r>
          </a:p>
          <a:p>
            <a:endParaRPr lang="en-US" b="0" i="0" dirty="0">
              <a:solidFill>
                <a:srgbClr val="161616"/>
              </a:solidFill>
              <a:effectLst/>
              <a:highlight>
                <a:srgbClr val="FFFFFF"/>
              </a:highlight>
              <a:latin typeface="Segoe UI" panose="020B0502040204020203" pitchFamily="34" charset="0"/>
            </a:endParaRPr>
          </a:p>
          <a:p>
            <a:r>
              <a:rPr lang="en-US" b="1" i="0" dirty="0">
                <a:solidFill>
                  <a:srgbClr val="161616"/>
                </a:solidFill>
                <a:effectLst/>
                <a:highlight>
                  <a:srgbClr val="FFFFFF"/>
                </a:highlight>
                <a:latin typeface="Segoe UI" panose="020B0502040204020203" pitchFamily="34" charset="0"/>
              </a:rPr>
              <a:t>Direct Lake mode eliminates the import requirement by loading the data directly from </a:t>
            </a:r>
            <a:r>
              <a:rPr lang="en-US" b="1" i="0" dirty="0" err="1">
                <a:solidFill>
                  <a:srgbClr val="161616"/>
                </a:solidFill>
                <a:effectLst/>
                <a:highlight>
                  <a:srgbClr val="FFFFFF"/>
                </a:highlight>
                <a:latin typeface="Segoe UI" panose="020B0502040204020203" pitchFamily="34" charset="0"/>
              </a:rPr>
              <a:t>OneLake</a:t>
            </a:r>
            <a:r>
              <a:rPr lang="en-US" b="1" i="0" dirty="0">
                <a:solidFill>
                  <a:srgbClr val="161616"/>
                </a:solidFill>
                <a:effectLst/>
                <a:highlight>
                  <a:srgbClr val="FFFFFF"/>
                </a:highlight>
                <a:latin typeface="Segoe UI" panose="020B0502040204020203" pitchFamily="34" charset="0"/>
              </a:rPr>
              <a:t>. Unlike </a:t>
            </a:r>
            <a:r>
              <a:rPr lang="en-US" b="1" i="0" dirty="0" err="1">
                <a:solidFill>
                  <a:srgbClr val="161616"/>
                </a:solidFill>
                <a:effectLst/>
                <a:highlight>
                  <a:srgbClr val="FFFFFF"/>
                </a:highlight>
                <a:latin typeface="Segoe UI" panose="020B0502040204020203" pitchFamily="34" charset="0"/>
              </a:rPr>
              <a:t>DirectQuery</a:t>
            </a:r>
            <a:r>
              <a:rPr lang="en-US" b="1" i="0" dirty="0">
                <a:solidFill>
                  <a:srgbClr val="161616"/>
                </a:solidFill>
                <a:effectLst/>
                <a:highlight>
                  <a:srgbClr val="FFFFFF"/>
                </a:highlight>
                <a:latin typeface="Segoe UI" panose="020B0502040204020203" pitchFamily="34" charset="0"/>
              </a:rPr>
              <a:t>, there is no translation from DAX or MDX to other query languages or query execution on other database systems, yielding performance similar to import mode. I engine must first copy any new data into the model during refresh. Any changes at the source are only picked up with the next model refresh.</a:t>
            </a:r>
            <a:endParaRPr lang="en-US" b="1" dirty="0"/>
          </a:p>
        </p:txBody>
      </p:sp>
      <p:sp>
        <p:nvSpPr>
          <p:cNvPr id="4" name="Slide Number Placeholder 3"/>
          <p:cNvSpPr>
            <a:spLocks noGrp="1"/>
          </p:cNvSpPr>
          <p:nvPr>
            <p:ph type="sldNum" sz="quarter" idx="5"/>
          </p:nvPr>
        </p:nvSpPr>
        <p:spPr/>
        <p:txBody>
          <a:bodyPr/>
          <a:lstStyle/>
          <a:p>
            <a:fld id="{9944922C-B327-4F8D-847F-C16459D856BE}" type="slidenum">
              <a:rPr lang="en-US" smtClean="0"/>
              <a:t>11</a:t>
            </a:fld>
            <a:endParaRPr lang="en-US"/>
          </a:p>
        </p:txBody>
      </p:sp>
    </p:spTree>
    <p:extLst>
      <p:ext uri="{BB962C8B-B14F-4D97-AF65-F5344CB8AC3E}">
        <p14:creationId xmlns:p14="http://schemas.microsoft.com/office/powerpoint/2010/main" val="327449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FFF"/>
                </a:highlight>
                <a:latin typeface="Segoe UI" panose="020B0502040204020203" pitchFamily="34" charset="0"/>
              </a:rPr>
              <a:t>The Lakehouse is required because it provides the storage location for your parquet-formatted files in </a:t>
            </a:r>
            <a:r>
              <a:rPr lang="en-US" b="0" i="0" dirty="0" err="1">
                <a:solidFill>
                  <a:srgbClr val="161616"/>
                </a:solidFill>
                <a:effectLst/>
                <a:highlight>
                  <a:srgbClr val="FFFFFF"/>
                </a:highlight>
                <a:latin typeface="Segoe UI" panose="020B0502040204020203" pitchFamily="34" charset="0"/>
              </a:rPr>
              <a:t>OneLake</a:t>
            </a:r>
            <a:r>
              <a:rPr lang="en-US" b="0" i="0" dirty="0">
                <a:solidFill>
                  <a:srgbClr val="161616"/>
                </a:solidFill>
                <a:effectLst/>
                <a:highlight>
                  <a:srgbClr val="FFFFFF"/>
                </a:highlight>
                <a:latin typeface="Segoe UI" panose="020B0502040204020203" pitchFamily="34" charset="0"/>
              </a:rPr>
              <a:t>. </a:t>
            </a:r>
          </a:p>
          <a:p>
            <a:r>
              <a:rPr lang="en-US" b="0" i="0" dirty="0">
                <a:solidFill>
                  <a:srgbClr val="161616"/>
                </a:solidFill>
                <a:effectLst/>
                <a:highlight>
                  <a:srgbClr val="FFFFFF"/>
                </a:highlight>
                <a:latin typeface="Segoe UI" panose="020B0502040204020203" pitchFamily="34" charset="0"/>
              </a:rPr>
              <a:t>The Lakehouse also provides an access point to launch the Web modeling feature to create a Direct Lake model.</a:t>
            </a:r>
            <a:endParaRPr lang="en-US" dirty="0"/>
          </a:p>
        </p:txBody>
      </p:sp>
      <p:sp>
        <p:nvSpPr>
          <p:cNvPr id="4" name="Slide Number Placeholder 3"/>
          <p:cNvSpPr>
            <a:spLocks noGrp="1"/>
          </p:cNvSpPr>
          <p:nvPr>
            <p:ph type="sldNum" sz="quarter" idx="5"/>
          </p:nvPr>
        </p:nvSpPr>
        <p:spPr/>
        <p:txBody>
          <a:bodyPr/>
          <a:lstStyle/>
          <a:p>
            <a:fld id="{9944922C-B327-4F8D-847F-C16459D856BE}" type="slidenum">
              <a:rPr lang="en-US" smtClean="0"/>
              <a:t>12</a:t>
            </a:fld>
            <a:endParaRPr lang="en-US"/>
          </a:p>
        </p:txBody>
      </p:sp>
    </p:spTree>
    <p:extLst>
      <p:ext uri="{BB962C8B-B14F-4D97-AF65-F5344CB8AC3E}">
        <p14:creationId xmlns:p14="http://schemas.microsoft.com/office/powerpoint/2010/main" val="304111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4/22/2024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56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38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4/22/2024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0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43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3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08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4/22/2024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9222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81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4/22/2024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6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4/22/2024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778336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linkedin.com/in/linotadro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22.svg"/><Relationship Id="rId5" Type="http://schemas.openxmlformats.org/officeDocument/2006/relationships/diagramQuickStyle" Target="../diagrams/quickStyle1.xml"/><Relationship Id="rId10" Type="http://schemas.openxmlformats.org/officeDocument/2006/relationships/image" Target="../media/image21.png"/><Relationship Id="rId4" Type="http://schemas.openxmlformats.org/officeDocument/2006/relationships/diagramLayout" Target="../diagrams/layout1.xml"/><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B776E3FB-070D-11E2-EF16-F42C96904634}"/>
              </a:ext>
            </a:extLst>
          </p:cNvPr>
          <p:cNvPicPr>
            <a:picLocks noChangeAspect="1"/>
          </p:cNvPicPr>
          <p:nvPr/>
        </p:nvPicPr>
        <p:blipFill rotWithShape="1">
          <a:blip r:embed="rId2"/>
          <a:srcRect t="18022" b="3306"/>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611C1FDD-5223-8A55-53E8-99776D74641E}"/>
              </a:ext>
            </a:extLst>
          </p:cNvPr>
          <p:cNvSpPr>
            <a:spLocks noGrp="1"/>
          </p:cNvSpPr>
          <p:nvPr>
            <p:ph type="ctrTitle"/>
          </p:nvPr>
        </p:nvSpPr>
        <p:spPr>
          <a:xfrm>
            <a:off x="565151" y="768334"/>
            <a:ext cx="4134538" cy="2866405"/>
          </a:xfrm>
        </p:spPr>
        <p:txBody>
          <a:bodyPr>
            <a:normAutofit fontScale="90000"/>
          </a:bodyPr>
          <a:lstStyle/>
          <a:p>
            <a:r>
              <a:rPr lang="en-US" sz="5400" dirty="0"/>
              <a:t>Swimming in the Lakes of Microsoft Fabric</a:t>
            </a:r>
          </a:p>
        </p:txBody>
      </p:sp>
      <p:sp>
        <p:nvSpPr>
          <p:cNvPr id="3" name="Subtitle 2">
            <a:extLst>
              <a:ext uri="{FF2B5EF4-FFF2-40B4-BE49-F238E27FC236}">
                <a16:creationId xmlns:a16="http://schemas.microsoft.com/office/drawing/2014/main" id="{C8F76793-609C-3A4C-323C-030F6DB27C98}"/>
              </a:ext>
            </a:extLst>
          </p:cNvPr>
          <p:cNvSpPr>
            <a:spLocks noGrp="1"/>
          </p:cNvSpPr>
          <p:nvPr>
            <p:ph type="subTitle" idx="1"/>
          </p:nvPr>
        </p:nvSpPr>
        <p:spPr>
          <a:xfrm>
            <a:off x="565150" y="4403072"/>
            <a:ext cx="4134538" cy="1475177"/>
          </a:xfrm>
        </p:spPr>
        <p:txBody>
          <a:bodyPr>
            <a:normAutofit/>
          </a:bodyPr>
          <a:lstStyle/>
          <a:p>
            <a:r>
              <a:rPr lang="en-US" dirty="0"/>
              <a:t>Lino Tadros, RD</a:t>
            </a:r>
          </a:p>
          <a:p>
            <a:r>
              <a:rPr lang="en-US" dirty="0"/>
              <a:t>Founder, The Training Boss</a:t>
            </a:r>
          </a:p>
          <a:p>
            <a:r>
              <a:rPr lang="en-US" dirty="0"/>
              <a:t>AI Architect, Solliance</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46992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6F8F4-DC33-BF9A-92E4-2023941E5F7D}"/>
              </a:ext>
            </a:extLst>
          </p:cNvPr>
          <p:cNvSpPr txBox="1"/>
          <p:nvPr/>
        </p:nvSpPr>
        <p:spPr>
          <a:xfrm>
            <a:off x="260130" y="181303"/>
            <a:ext cx="5659822" cy="584775"/>
          </a:xfrm>
          <a:prstGeom prst="rect">
            <a:avLst/>
          </a:prstGeom>
          <a:noFill/>
        </p:spPr>
        <p:txBody>
          <a:bodyPr wrap="square" rtlCol="0">
            <a:spAutoFit/>
          </a:bodyPr>
          <a:lstStyle/>
          <a:p>
            <a:r>
              <a:rPr lang="en-US" sz="3200" b="1" dirty="0"/>
              <a:t>Delta Parquet Files</a:t>
            </a:r>
          </a:p>
        </p:txBody>
      </p:sp>
      <p:sp>
        <p:nvSpPr>
          <p:cNvPr id="8" name="TextBox 7">
            <a:extLst>
              <a:ext uri="{FF2B5EF4-FFF2-40B4-BE49-F238E27FC236}">
                <a16:creationId xmlns:a16="http://schemas.microsoft.com/office/drawing/2014/main" id="{10ABB065-EEDF-6F20-6415-31A28878713F}"/>
              </a:ext>
            </a:extLst>
          </p:cNvPr>
          <p:cNvSpPr txBox="1"/>
          <p:nvPr/>
        </p:nvSpPr>
        <p:spPr>
          <a:xfrm>
            <a:off x="3104940" y="1598723"/>
            <a:ext cx="9087060"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accent1">
                    <a:lumMod val="75000"/>
                  </a:schemeClr>
                </a:solidFill>
              </a:rPr>
              <a:t>Download Microsoft </a:t>
            </a:r>
            <a:r>
              <a:rPr lang="en-US" sz="2800" b="1" dirty="0" err="1">
                <a:solidFill>
                  <a:schemeClr val="accent1">
                    <a:lumMod val="75000"/>
                  </a:schemeClr>
                </a:solidFill>
              </a:rPr>
              <a:t>OneLake</a:t>
            </a:r>
            <a:r>
              <a:rPr lang="en-US" sz="2800" b="1" dirty="0">
                <a:solidFill>
                  <a:schemeClr val="accent1">
                    <a:lumMod val="75000"/>
                  </a:schemeClr>
                </a:solidFill>
              </a:rPr>
              <a:t> File Explorer for Windows</a:t>
            </a:r>
          </a:p>
          <a:p>
            <a:pPr marL="457200" indent="-457200">
              <a:buFont typeface="Arial" panose="020B0604020202020204" pitchFamily="34" charset="0"/>
              <a:buChar char="•"/>
            </a:pPr>
            <a:endParaRPr lang="en-US" sz="2800" b="1" dirty="0">
              <a:solidFill>
                <a:schemeClr val="accent1">
                  <a:lumMod val="75000"/>
                </a:schemeClr>
              </a:solidFill>
            </a:endParaRPr>
          </a:p>
          <a:p>
            <a:pPr marL="457200" indent="-457200">
              <a:buFont typeface="Arial" panose="020B0604020202020204" pitchFamily="34" charset="0"/>
              <a:buChar char="•"/>
            </a:pPr>
            <a:endParaRPr lang="en-US" sz="2800" b="1" dirty="0">
              <a:solidFill>
                <a:schemeClr val="accent1">
                  <a:lumMod val="75000"/>
                </a:schemeClr>
              </a:solidFill>
            </a:endParaRPr>
          </a:p>
          <a:p>
            <a:pPr marL="457200" indent="-457200">
              <a:buFont typeface="Arial" panose="020B0604020202020204" pitchFamily="34" charset="0"/>
              <a:buChar char="•"/>
            </a:pPr>
            <a:r>
              <a:rPr lang="en-US" sz="2800" b="1" dirty="0">
                <a:solidFill>
                  <a:schemeClr val="accent1">
                    <a:lumMod val="75000"/>
                  </a:schemeClr>
                </a:solidFill>
              </a:rPr>
              <a:t>Delta Parquet based format storage on your machine</a:t>
            </a:r>
          </a:p>
        </p:txBody>
      </p:sp>
      <p:pic>
        <p:nvPicPr>
          <p:cNvPr id="4098" name="Picture 2" descr="Home | Delta Lake">
            <a:extLst>
              <a:ext uri="{FF2B5EF4-FFF2-40B4-BE49-F238E27FC236}">
                <a16:creationId xmlns:a16="http://schemas.microsoft.com/office/drawing/2014/main" id="{41009415-8176-BAB7-3BB0-2DB4A8CA6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31" y="3687746"/>
            <a:ext cx="2590009" cy="2512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nderstanding the Parquet file format">
            <a:extLst>
              <a:ext uri="{FF2B5EF4-FFF2-40B4-BE49-F238E27FC236}">
                <a16:creationId xmlns:a16="http://schemas.microsoft.com/office/drawing/2014/main" id="{EE926535-4B3A-849F-3F25-B7F0EC6B7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41" y="1403419"/>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3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rect Lake feature diagram.">
            <a:extLst>
              <a:ext uri="{FF2B5EF4-FFF2-40B4-BE49-F238E27FC236}">
                <a16:creationId xmlns:a16="http://schemas.microsoft.com/office/drawing/2014/main" id="{2A7123CB-CD33-6054-771D-10FA9C719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4979"/>
            <a:ext cx="12218197" cy="58230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2F78AB-9D5C-4978-8088-565A840A4C75}"/>
              </a:ext>
            </a:extLst>
          </p:cNvPr>
          <p:cNvSpPr txBox="1"/>
          <p:nvPr/>
        </p:nvSpPr>
        <p:spPr>
          <a:xfrm>
            <a:off x="260130" y="181303"/>
            <a:ext cx="5659822" cy="584775"/>
          </a:xfrm>
          <a:prstGeom prst="rect">
            <a:avLst/>
          </a:prstGeom>
          <a:noFill/>
        </p:spPr>
        <p:txBody>
          <a:bodyPr wrap="square" rtlCol="0">
            <a:spAutoFit/>
          </a:bodyPr>
          <a:lstStyle/>
          <a:p>
            <a:r>
              <a:rPr lang="en-US" sz="3200" b="1" dirty="0"/>
              <a:t>Modes of Access to data</a:t>
            </a:r>
          </a:p>
        </p:txBody>
      </p:sp>
    </p:spTree>
    <p:extLst>
      <p:ext uri="{BB962C8B-B14F-4D97-AF65-F5344CB8AC3E}">
        <p14:creationId xmlns:p14="http://schemas.microsoft.com/office/powerpoint/2010/main" val="185021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6F8F4-DC33-BF9A-92E4-2023941E5F7D}"/>
              </a:ext>
            </a:extLst>
          </p:cNvPr>
          <p:cNvSpPr txBox="1"/>
          <p:nvPr/>
        </p:nvSpPr>
        <p:spPr>
          <a:xfrm>
            <a:off x="260130" y="181303"/>
            <a:ext cx="5659822" cy="584775"/>
          </a:xfrm>
          <a:prstGeom prst="rect">
            <a:avLst/>
          </a:prstGeom>
          <a:noFill/>
        </p:spPr>
        <p:txBody>
          <a:bodyPr wrap="square" rtlCol="0">
            <a:spAutoFit/>
          </a:bodyPr>
          <a:lstStyle/>
          <a:p>
            <a:r>
              <a:rPr lang="en-US" sz="3200" b="1" dirty="0"/>
              <a:t>Direct Lake</a:t>
            </a:r>
          </a:p>
        </p:txBody>
      </p:sp>
      <p:sp>
        <p:nvSpPr>
          <p:cNvPr id="8" name="TextBox 7">
            <a:extLst>
              <a:ext uri="{FF2B5EF4-FFF2-40B4-BE49-F238E27FC236}">
                <a16:creationId xmlns:a16="http://schemas.microsoft.com/office/drawing/2014/main" id="{10ABB065-EEDF-6F20-6415-31A28878713F}"/>
              </a:ext>
            </a:extLst>
          </p:cNvPr>
          <p:cNvSpPr txBox="1"/>
          <p:nvPr/>
        </p:nvSpPr>
        <p:spPr>
          <a:xfrm>
            <a:off x="3104940" y="1598723"/>
            <a:ext cx="9087060" cy="1815882"/>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accent1">
                    <a:lumMod val="75000"/>
                  </a:schemeClr>
                </a:solidFill>
              </a:rPr>
              <a:t>Supported on F SKUs only $$$</a:t>
            </a:r>
          </a:p>
          <a:p>
            <a:pPr marL="457200" indent="-457200">
              <a:buFont typeface="Arial" panose="020B0604020202020204" pitchFamily="34" charset="0"/>
              <a:buChar char="•"/>
            </a:pPr>
            <a:r>
              <a:rPr lang="en-US" sz="2800" b="1" dirty="0">
                <a:solidFill>
                  <a:schemeClr val="accent1">
                    <a:lumMod val="75000"/>
                  </a:schemeClr>
                </a:solidFill>
              </a:rPr>
              <a:t>To use it, you have to have a Lakehouse (or a Warehouse) with 1 or more Delta Tables in a workspace.</a:t>
            </a:r>
          </a:p>
        </p:txBody>
      </p:sp>
      <p:pic>
        <p:nvPicPr>
          <p:cNvPr id="5122" name="Picture 2" descr="Alex Powers on LinkedIn: Announcing XMLA Write support for Direct Lake  datasets | Microsoft Fabric…">
            <a:extLst>
              <a:ext uri="{FF2B5EF4-FFF2-40B4-BE49-F238E27FC236}">
                <a16:creationId xmlns:a16="http://schemas.microsoft.com/office/drawing/2014/main" id="{9C34F4DB-26FC-0846-C6EB-D472B6B26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51" y="159872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0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5284F-5C16-F536-669C-0A5EF7B80958}"/>
              </a:ext>
            </a:extLst>
          </p:cNvPr>
          <p:cNvSpPr>
            <a:spLocks noGrp="1"/>
          </p:cNvSpPr>
          <p:nvPr>
            <p:ph type="ctrTitle"/>
          </p:nvPr>
        </p:nvSpPr>
        <p:spPr/>
        <p:txBody>
          <a:bodyPr/>
          <a:lstStyle/>
          <a:p>
            <a:r>
              <a:rPr lang="en-US" dirty="0"/>
              <a:t>Thank you!</a:t>
            </a:r>
          </a:p>
        </p:txBody>
      </p:sp>
      <p:sp>
        <p:nvSpPr>
          <p:cNvPr id="4" name="Subtitle 3">
            <a:extLst>
              <a:ext uri="{FF2B5EF4-FFF2-40B4-BE49-F238E27FC236}">
                <a16:creationId xmlns:a16="http://schemas.microsoft.com/office/drawing/2014/main" id="{E4AF0ED7-93A1-0A1B-4C63-0464775B68C1}"/>
              </a:ext>
            </a:extLst>
          </p:cNvPr>
          <p:cNvSpPr>
            <a:spLocks noGrp="1"/>
          </p:cNvSpPr>
          <p:nvPr>
            <p:ph type="subTitle" idx="1"/>
          </p:nvPr>
        </p:nvSpPr>
        <p:spPr>
          <a:xfrm>
            <a:off x="478440" y="4480308"/>
            <a:ext cx="6884057" cy="1475177"/>
          </a:xfrm>
        </p:spPr>
        <p:txBody>
          <a:bodyPr/>
          <a:lstStyle/>
          <a:p>
            <a:r>
              <a:rPr lang="en-US" dirty="0"/>
              <a:t>Lino Tadros – </a:t>
            </a:r>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https://www.linkedin.com/in/linotadros</a:t>
            </a:r>
            <a:r>
              <a:rPr lang="en-US" dirty="0">
                <a:solidFill>
                  <a:schemeClr val="accent1">
                    <a:lumMod val="75000"/>
                  </a:schemeClr>
                </a:solidFill>
              </a:rPr>
              <a:t> </a:t>
            </a:r>
          </a:p>
          <a:p>
            <a:r>
              <a:rPr lang="en-US" dirty="0">
                <a:solidFill>
                  <a:schemeClr val="accent1">
                    <a:lumMod val="75000"/>
                  </a:schemeClr>
                </a:solidFill>
              </a:rPr>
              <a:t>@LinoTadros  @TheTrainingBoss</a:t>
            </a:r>
          </a:p>
          <a:p>
            <a:endParaRPr lang="en-US" dirty="0"/>
          </a:p>
        </p:txBody>
      </p:sp>
    </p:spTree>
    <p:extLst>
      <p:ext uri="{BB962C8B-B14F-4D97-AF65-F5344CB8AC3E}">
        <p14:creationId xmlns:p14="http://schemas.microsoft.com/office/powerpoint/2010/main" val="271094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A6C-DF9A-E86F-EB3B-D3633D0B3CDC}"/>
              </a:ext>
            </a:extLst>
          </p:cNvPr>
          <p:cNvSpPr>
            <a:spLocks noGrp="1"/>
          </p:cNvSpPr>
          <p:nvPr>
            <p:ph type="title"/>
          </p:nvPr>
        </p:nvSpPr>
        <p:spPr>
          <a:xfrm>
            <a:off x="76419" y="85090"/>
            <a:ext cx="7335835" cy="655889"/>
          </a:xfrm>
        </p:spPr>
        <p:txBody>
          <a:bodyPr>
            <a:normAutofit fontScale="90000"/>
          </a:bodyPr>
          <a:lstStyle/>
          <a:p>
            <a:r>
              <a:rPr lang="en-US" dirty="0"/>
              <a:t>Lino Tadros</a:t>
            </a:r>
          </a:p>
        </p:txBody>
      </p:sp>
      <p:sp>
        <p:nvSpPr>
          <p:cNvPr id="3" name="Content Placeholder 2">
            <a:extLst>
              <a:ext uri="{FF2B5EF4-FFF2-40B4-BE49-F238E27FC236}">
                <a16:creationId xmlns:a16="http://schemas.microsoft.com/office/drawing/2014/main" id="{4F07BED4-05CE-C1EF-9ACF-559337B84AB9}"/>
              </a:ext>
            </a:extLst>
          </p:cNvPr>
          <p:cNvSpPr>
            <a:spLocks noGrp="1"/>
          </p:cNvSpPr>
          <p:nvPr>
            <p:ph idx="1"/>
          </p:nvPr>
        </p:nvSpPr>
        <p:spPr>
          <a:xfrm>
            <a:off x="265606" y="906658"/>
            <a:ext cx="8145298" cy="5115770"/>
          </a:xfrm>
        </p:spPr>
        <p:txBody>
          <a:bodyPr>
            <a:normAutofit fontScale="62500" lnSpcReduction="20000"/>
          </a:bodyPr>
          <a:lstStyle/>
          <a:p>
            <a:pPr>
              <a:buClr>
                <a:schemeClr val="accent1">
                  <a:lumMod val="75000"/>
                </a:schemeClr>
              </a:buClr>
            </a:pPr>
            <a:r>
              <a:rPr lang="en-US" dirty="0"/>
              <a:t>President &amp; CEO – The Training Boss LLC</a:t>
            </a:r>
          </a:p>
          <a:p>
            <a:pPr>
              <a:buClr>
                <a:schemeClr val="accent1">
                  <a:lumMod val="75000"/>
                </a:schemeClr>
              </a:buClr>
            </a:pPr>
            <a:r>
              <a:rPr lang="en-US" dirty="0"/>
              <a:t>AI and Machine Learning Architect – Solliance, Inc</a:t>
            </a:r>
          </a:p>
          <a:p>
            <a:pPr>
              <a:buClr>
                <a:schemeClr val="accent1">
                  <a:lumMod val="75000"/>
                </a:schemeClr>
              </a:buClr>
            </a:pPr>
            <a:r>
              <a:rPr lang="en-US" dirty="0"/>
              <a:t>Microsoft MVP for 15 years</a:t>
            </a:r>
          </a:p>
          <a:p>
            <a:pPr>
              <a:buClr>
                <a:schemeClr val="accent1">
                  <a:lumMod val="75000"/>
                </a:schemeClr>
              </a:buClr>
            </a:pPr>
            <a:r>
              <a:rPr lang="en-US" dirty="0"/>
              <a:t>Microsoft Regional Director for 5 years</a:t>
            </a:r>
          </a:p>
          <a:p>
            <a:pPr>
              <a:buClr>
                <a:schemeClr val="accent1">
                  <a:lumMod val="75000"/>
                </a:schemeClr>
              </a:buClr>
            </a:pPr>
            <a:r>
              <a:rPr lang="en-US" dirty="0"/>
              <a:t>Sitefinity MVP &amp; Telerik Developer Expert for 19 years</a:t>
            </a:r>
          </a:p>
          <a:p>
            <a:pPr>
              <a:buClr>
                <a:schemeClr val="accent1">
                  <a:lumMod val="75000"/>
                </a:schemeClr>
              </a:buClr>
            </a:pPr>
            <a:r>
              <a:rPr lang="en-US" dirty="0" err="1"/>
              <a:t>SmartBear</a:t>
            </a:r>
            <a:r>
              <a:rPr lang="en-US" dirty="0"/>
              <a:t> Community Leader for 23 years</a:t>
            </a:r>
          </a:p>
          <a:p>
            <a:pPr>
              <a:buClr>
                <a:schemeClr val="accent1">
                  <a:lumMod val="75000"/>
                </a:schemeClr>
              </a:buClr>
            </a:pPr>
            <a:r>
              <a:rPr lang="en-US" dirty="0"/>
              <a:t>Former member of the Delphi &amp; C++ development team at Borland.</a:t>
            </a:r>
          </a:p>
          <a:p>
            <a:pPr>
              <a:buClr>
                <a:schemeClr val="accent1">
                  <a:lumMod val="75000"/>
                </a:schemeClr>
              </a:buClr>
            </a:pPr>
            <a:r>
              <a:rPr lang="en-US" dirty="0"/>
              <a:t>Microsoft established Technical Speaker worldwide (54 countries) in the last 30 years.</a:t>
            </a:r>
          </a:p>
          <a:p>
            <a:pPr>
              <a:buClr>
                <a:schemeClr val="accent1">
                  <a:lumMod val="75000"/>
                </a:schemeClr>
              </a:buClr>
            </a:pPr>
            <a:r>
              <a:rPr lang="en-US" dirty="0"/>
              <a:t>Architect of major projects for NASA, Disney, HP, Morgan Stanley, Johnson &amp; Johnson, Chevron, Shell, Dell, Bank of America, Wells Fargo, State of CA, and many others…</a:t>
            </a:r>
          </a:p>
          <a:p>
            <a:pPr>
              <a:buClr>
                <a:schemeClr val="accent1">
                  <a:lumMod val="75000"/>
                </a:schemeClr>
              </a:buClr>
            </a:pPr>
            <a:r>
              <a:rPr lang="en-US" dirty="0"/>
              <a:t>Author of 8 Technical books for the last 18 years</a:t>
            </a:r>
          </a:p>
          <a:p>
            <a:pPr>
              <a:buClr>
                <a:schemeClr val="accent1">
                  <a:lumMod val="75000"/>
                </a:schemeClr>
              </a:buClr>
            </a:pPr>
            <a:r>
              <a:rPr lang="en-US" dirty="0"/>
              <a:t>Pluralsight and Udemy established Author</a:t>
            </a:r>
          </a:p>
          <a:p>
            <a:pPr>
              <a:buClr>
                <a:schemeClr val="accent1">
                  <a:lumMod val="75000"/>
                </a:schemeClr>
              </a:buClr>
            </a:pPr>
            <a:r>
              <a:rPr lang="en-US" dirty="0"/>
              <a:t>Carry 28 Certifications in AWS, AZURE, GCP, Terraform, Snowflake, Databricks and Microsoft Fabric</a:t>
            </a:r>
          </a:p>
          <a:p>
            <a:pPr>
              <a:buClr>
                <a:schemeClr val="accent1">
                  <a:lumMod val="75000"/>
                </a:schemeClr>
              </a:buClr>
            </a:pPr>
            <a:r>
              <a:rPr lang="en-US" dirty="0"/>
              <a:t>Expert on AI &amp; Machine Learning, iOS, Android, ASP.NET, Azure Cloud, AWS, Google Cloud, SQL databases, OpenAI and Generative AI.</a:t>
            </a:r>
          </a:p>
          <a:p>
            <a:pPr marL="0" indent="0">
              <a:buNone/>
            </a:pPr>
            <a:endParaRPr lang="en-US" dirty="0"/>
          </a:p>
        </p:txBody>
      </p:sp>
      <p:pic>
        <p:nvPicPr>
          <p:cNvPr id="11" name="Picture 10">
            <a:extLst>
              <a:ext uri="{FF2B5EF4-FFF2-40B4-BE49-F238E27FC236}">
                <a16:creationId xmlns:a16="http://schemas.microsoft.com/office/drawing/2014/main" id="{BBE37188-2994-3C1B-6A3F-C2EB5CE80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886" y="0"/>
            <a:ext cx="1237083" cy="12285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AZ305Expert">
            <a:extLst>
              <a:ext uri="{FF2B5EF4-FFF2-40B4-BE49-F238E27FC236}">
                <a16:creationId xmlns:a16="http://schemas.microsoft.com/office/drawing/2014/main" id="{1FA6CA3B-1200-FEF0-B72C-CD6676553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470" y="0"/>
            <a:ext cx="1262351" cy="12623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ZDevOps">
            <a:extLst>
              <a:ext uri="{FF2B5EF4-FFF2-40B4-BE49-F238E27FC236}">
                <a16:creationId xmlns:a16="http://schemas.microsoft.com/office/drawing/2014/main" id="{8FC86DE8-AD3E-C253-E854-531A472BA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553" y="0"/>
            <a:ext cx="1262351" cy="12623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Z Data">
            <a:extLst>
              <a:ext uri="{FF2B5EF4-FFF2-40B4-BE49-F238E27FC236}">
                <a16:creationId xmlns:a16="http://schemas.microsoft.com/office/drawing/2014/main" id="{6C1DDA26-ADF6-1174-06E7-F5770F6D3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5636" y="0"/>
            <a:ext cx="1262351" cy="12623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ZCosmos">
            <a:extLst>
              <a:ext uri="{FF2B5EF4-FFF2-40B4-BE49-F238E27FC236}">
                <a16:creationId xmlns:a16="http://schemas.microsoft.com/office/drawing/2014/main" id="{D2B86709-3EBA-5B2A-C54D-8668B0420B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7451" y="0"/>
            <a:ext cx="1262351" cy="1262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github-advanced-security">
            <a:extLst>
              <a:ext uri="{FF2B5EF4-FFF2-40B4-BE49-F238E27FC236}">
                <a16:creationId xmlns:a16="http://schemas.microsoft.com/office/drawing/2014/main" id="{5A463219-826E-20DF-F550-3E6B6CDA16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1103" y="1315885"/>
            <a:ext cx="1378675" cy="13786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AZSecurity">
            <a:extLst>
              <a:ext uri="{FF2B5EF4-FFF2-40B4-BE49-F238E27FC236}">
                <a16:creationId xmlns:a16="http://schemas.microsoft.com/office/drawing/2014/main" id="{1A7CDF50-07AC-130D-BFA5-D9DCA3F573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9266" y="0"/>
            <a:ext cx="1262351" cy="12623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MCTNew">
            <a:extLst>
              <a:ext uri="{FF2B5EF4-FFF2-40B4-BE49-F238E27FC236}">
                <a16:creationId xmlns:a16="http://schemas.microsoft.com/office/drawing/2014/main" id="{FD845AEC-A2FA-C3CF-4B5B-F1557A553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91787" y="1278551"/>
            <a:ext cx="1259316" cy="12623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Terraform">
            <a:extLst>
              <a:ext uri="{FF2B5EF4-FFF2-40B4-BE49-F238E27FC236}">
                <a16:creationId xmlns:a16="http://schemas.microsoft.com/office/drawing/2014/main" id="{5506236C-5EF4-E7CB-6039-67DD7F3096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7027" y="1372342"/>
            <a:ext cx="1184760" cy="11847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Vault">
            <a:extLst>
              <a:ext uri="{FF2B5EF4-FFF2-40B4-BE49-F238E27FC236}">
                <a16:creationId xmlns:a16="http://schemas.microsoft.com/office/drawing/2014/main" id="{9D5F9C45-46AA-DE67-EEF6-6EDD5EA0680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47955" y="1372343"/>
            <a:ext cx="1140041" cy="11847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Snow Core">
            <a:extLst>
              <a:ext uri="{FF2B5EF4-FFF2-40B4-BE49-F238E27FC236}">
                <a16:creationId xmlns:a16="http://schemas.microsoft.com/office/drawing/2014/main" id="{AF9E3922-FFC8-9E50-4A23-E603E8F0CC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76005" y="2557102"/>
            <a:ext cx="1759997" cy="17599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DataBricks">
            <a:extLst>
              <a:ext uri="{FF2B5EF4-FFF2-40B4-BE49-F238E27FC236}">
                <a16:creationId xmlns:a16="http://schemas.microsoft.com/office/drawing/2014/main" id="{B782487C-1650-53F7-BE60-EB08CACB55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09568" y="2634693"/>
            <a:ext cx="1066437" cy="147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9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6E3AAB-A663-9539-AF10-BA7DE721C091}"/>
              </a:ext>
            </a:extLst>
          </p:cNvPr>
          <p:cNvSpPr>
            <a:spLocks noGrp="1"/>
          </p:cNvSpPr>
          <p:nvPr>
            <p:ph type="title"/>
          </p:nvPr>
        </p:nvSpPr>
        <p:spPr>
          <a:xfrm>
            <a:off x="518016" y="327830"/>
            <a:ext cx="7335835" cy="727972"/>
          </a:xfrm>
        </p:spPr>
        <p:txBody>
          <a:bodyPr/>
          <a:lstStyle/>
          <a:p>
            <a:r>
              <a:rPr lang="en-US" dirty="0"/>
              <a:t>Agenda</a:t>
            </a:r>
          </a:p>
        </p:txBody>
      </p:sp>
      <p:sp>
        <p:nvSpPr>
          <p:cNvPr id="5" name="TextBox 4">
            <a:extLst>
              <a:ext uri="{FF2B5EF4-FFF2-40B4-BE49-F238E27FC236}">
                <a16:creationId xmlns:a16="http://schemas.microsoft.com/office/drawing/2014/main" id="{53AABFAC-2D31-60CA-1D2F-298B61E02EAE}"/>
              </a:ext>
            </a:extLst>
          </p:cNvPr>
          <p:cNvSpPr txBox="1"/>
          <p:nvPr/>
        </p:nvSpPr>
        <p:spPr>
          <a:xfrm>
            <a:off x="659876" y="1432874"/>
            <a:ext cx="9624767" cy="4893647"/>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v"/>
            </a:pPr>
            <a:r>
              <a:rPr lang="en-US" dirty="0"/>
              <a:t>What is Microsoft Fabric?</a:t>
            </a:r>
          </a:p>
          <a:p>
            <a:pPr marL="285750" indent="-285750">
              <a:buClr>
                <a:schemeClr val="accent1">
                  <a:lumMod val="75000"/>
                </a:schemeClr>
              </a:buClr>
              <a:buFont typeface="Wingdings" panose="05000000000000000000" pitchFamily="2" charset="2"/>
              <a:buChar char="v"/>
            </a:pPr>
            <a:r>
              <a:rPr lang="en-US" dirty="0" err="1"/>
              <a:t>OneLake</a:t>
            </a:r>
            <a:r>
              <a:rPr lang="en-US" dirty="0"/>
              <a:t> vs </a:t>
            </a:r>
            <a:r>
              <a:rPr lang="en-US" dirty="0" err="1"/>
              <a:t>LakeHouse</a:t>
            </a:r>
            <a:r>
              <a:rPr lang="en-US" dirty="0"/>
              <a:t> vs </a:t>
            </a:r>
            <a:r>
              <a:rPr lang="en-US" dirty="0" err="1"/>
              <a:t>DirectLake</a:t>
            </a:r>
            <a:endParaRPr lang="en-US" dirty="0"/>
          </a:p>
          <a:p>
            <a:pPr marL="285750" indent="-285750">
              <a:buClr>
                <a:schemeClr val="accent1">
                  <a:lumMod val="75000"/>
                </a:schemeClr>
              </a:buClr>
              <a:buFont typeface="Wingdings" panose="05000000000000000000" pitchFamily="2" charset="2"/>
              <a:buChar char="v"/>
            </a:pPr>
            <a:r>
              <a:rPr lang="en-US" dirty="0"/>
              <a:t>Parquet Files with Delta and Vorder</a:t>
            </a:r>
          </a:p>
          <a:p>
            <a:pPr marL="285750" indent="-285750">
              <a:buClr>
                <a:schemeClr val="accent1">
                  <a:lumMod val="75000"/>
                </a:schemeClr>
              </a:buClr>
              <a:buFont typeface="Wingdings" panose="05000000000000000000" pitchFamily="2" charset="2"/>
              <a:buChar char="v"/>
            </a:pPr>
            <a:r>
              <a:rPr lang="en-US" dirty="0"/>
              <a:t>Fabric Data Engineering</a:t>
            </a:r>
          </a:p>
          <a:p>
            <a:pPr marL="285750" indent="-285750">
              <a:buClr>
                <a:schemeClr val="accent1">
                  <a:lumMod val="75000"/>
                </a:schemeClr>
              </a:buClr>
              <a:buFont typeface="Wingdings" panose="05000000000000000000" pitchFamily="2" charset="2"/>
              <a:buChar char="v"/>
            </a:pPr>
            <a:r>
              <a:rPr lang="en-US" dirty="0"/>
              <a:t>Fabric Shortcuts</a:t>
            </a:r>
          </a:p>
          <a:p>
            <a:pPr marL="285750" indent="-285750">
              <a:buClr>
                <a:schemeClr val="accent1">
                  <a:lumMod val="75000"/>
                </a:schemeClr>
              </a:buClr>
              <a:buFont typeface="Wingdings" panose="05000000000000000000" pitchFamily="2" charset="2"/>
              <a:buChar char="v"/>
            </a:pPr>
            <a:r>
              <a:rPr lang="en-US" dirty="0"/>
              <a:t>Fabric Data Factory</a:t>
            </a:r>
          </a:p>
          <a:p>
            <a:pPr marL="285750" indent="-285750">
              <a:buClr>
                <a:schemeClr val="accent1">
                  <a:lumMod val="75000"/>
                </a:schemeClr>
              </a:buClr>
              <a:buFont typeface="Wingdings" panose="05000000000000000000" pitchFamily="2" charset="2"/>
              <a:buChar char="v"/>
            </a:pPr>
            <a:r>
              <a:rPr lang="en-US" dirty="0"/>
              <a:t>Fabric Data Warehousing</a:t>
            </a:r>
          </a:p>
          <a:p>
            <a:pPr marL="285750" indent="-285750">
              <a:buClr>
                <a:schemeClr val="accent1">
                  <a:lumMod val="75000"/>
                </a:schemeClr>
              </a:buClr>
              <a:buFont typeface="Wingdings" panose="05000000000000000000" pitchFamily="2" charset="2"/>
              <a:buChar char="v"/>
            </a:pPr>
            <a:r>
              <a:rPr lang="en-US" dirty="0"/>
              <a:t>Fabric Real Time Analytics, KUSTO and KQL</a:t>
            </a:r>
          </a:p>
          <a:p>
            <a:pPr marL="285750" indent="-285750">
              <a:buClr>
                <a:schemeClr val="accent1">
                  <a:lumMod val="75000"/>
                </a:schemeClr>
              </a:buClr>
              <a:buFont typeface="Wingdings" panose="05000000000000000000" pitchFamily="2" charset="2"/>
              <a:buChar char="v"/>
            </a:pPr>
            <a:r>
              <a:rPr lang="en-US" dirty="0"/>
              <a:t>Fabric Data Science</a:t>
            </a:r>
          </a:p>
          <a:p>
            <a:pPr marL="285750" indent="-285750">
              <a:buClr>
                <a:schemeClr val="accent1">
                  <a:lumMod val="75000"/>
                </a:schemeClr>
              </a:buClr>
              <a:buFont typeface="Wingdings" panose="05000000000000000000" pitchFamily="2" charset="2"/>
              <a:buChar char="v"/>
            </a:pPr>
            <a:r>
              <a:rPr lang="en-US" dirty="0"/>
              <a:t>Fabric Power BI</a:t>
            </a:r>
          </a:p>
          <a:p>
            <a:pPr marL="285750" indent="-285750">
              <a:buClr>
                <a:schemeClr val="accent1">
                  <a:lumMod val="75000"/>
                </a:schemeClr>
              </a:buClr>
              <a:buFont typeface="Wingdings" panose="05000000000000000000" pitchFamily="2" charset="2"/>
              <a:buChar char="v"/>
            </a:pPr>
            <a:r>
              <a:rPr lang="en-US" dirty="0"/>
              <a:t>Fabric Data Activator</a:t>
            </a:r>
          </a:p>
          <a:p>
            <a:pPr marL="285750" indent="-285750">
              <a:buClr>
                <a:schemeClr val="accent1">
                  <a:lumMod val="75000"/>
                </a:schemeClr>
              </a:buClr>
              <a:buFont typeface="Wingdings" panose="05000000000000000000" pitchFamily="2" charset="2"/>
              <a:buChar char="v"/>
            </a:pPr>
            <a:r>
              <a:rPr lang="en-US" dirty="0"/>
              <a:t>Fabric CI/CD with Git</a:t>
            </a:r>
          </a:p>
          <a:p>
            <a:endParaRPr lang="en-US" dirty="0"/>
          </a:p>
          <a:p>
            <a:endParaRPr lang="en-US" dirty="0"/>
          </a:p>
          <a:p>
            <a:pPr algn="ctr"/>
            <a:endParaRPr lang="en-US" sz="1200" dirty="0">
              <a:solidFill>
                <a:schemeClr val="accent1">
                  <a:lumMod val="75000"/>
                </a:schemeClr>
              </a:solidFill>
            </a:endParaRPr>
          </a:p>
          <a:p>
            <a:pPr algn="ctr"/>
            <a:endParaRPr lang="en-US" sz="1200" dirty="0">
              <a:solidFill>
                <a:schemeClr val="accent1">
                  <a:lumMod val="75000"/>
                </a:schemeClr>
              </a:solidFill>
            </a:endParaRPr>
          </a:p>
          <a:p>
            <a:pPr algn="ctr"/>
            <a:endParaRPr lang="en-US" sz="1200" dirty="0">
              <a:solidFill>
                <a:schemeClr val="accent1">
                  <a:lumMod val="75000"/>
                </a:schemeClr>
              </a:solidFill>
            </a:endParaRPr>
          </a:p>
          <a:p>
            <a:pPr algn="ctr"/>
            <a:endParaRPr lang="en-US" sz="1200" dirty="0">
              <a:solidFill>
                <a:schemeClr val="accent1">
                  <a:lumMod val="75000"/>
                </a:schemeClr>
              </a:solidFill>
            </a:endParaRPr>
          </a:p>
          <a:p>
            <a:pPr algn="ctr"/>
            <a:r>
              <a:rPr lang="en-US" sz="1200" dirty="0">
                <a:solidFill>
                  <a:schemeClr val="accent1">
                    <a:lumMod val="75000"/>
                  </a:schemeClr>
                </a:solidFill>
              </a:rPr>
              <a:t>I wanted to cover Fabric Capacity and Pricing but the organizers refused to extend my session to 10 hours </a:t>
            </a:r>
            <a:r>
              <a:rPr lang="en-US" sz="1200" dirty="0">
                <a:solidFill>
                  <a:schemeClr val="accent1">
                    <a:lumMod val="75000"/>
                  </a:schemeClr>
                </a:solidFill>
                <a:sym typeface="Wingdings" panose="05000000000000000000" pitchFamily="2" charset="2"/>
              </a:rPr>
              <a:t> </a:t>
            </a:r>
            <a:endParaRPr lang="en-US" sz="1200" dirty="0">
              <a:solidFill>
                <a:schemeClr val="accent1">
                  <a:lumMod val="75000"/>
                </a:schemeClr>
              </a:solidFill>
            </a:endParaRPr>
          </a:p>
        </p:txBody>
      </p:sp>
      <p:pic>
        <p:nvPicPr>
          <p:cNvPr id="7" name="Picture 6" descr="A green and blue logo&#10;&#10;Description automatically generated">
            <a:extLst>
              <a:ext uri="{FF2B5EF4-FFF2-40B4-BE49-F238E27FC236}">
                <a16:creationId xmlns:a16="http://schemas.microsoft.com/office/drawing/2014/main" id="{2C94CF16-CD75-810F-8789-338FB58C4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047" y="1529426"/>
            <a:ext cx="2742857" cy="2742857"/>
          </a:xfrm>
          <a:prstGeom prst="rect">
            <a:avLst/>
          </a:prstGeom>
        </p:spPr>
      </p:pic>
    </p:spTree>
    <p:extLst>
      <p:ext uri="{BB962C8B-B14F-4D97-AF65-F5344CB8AC3E}">
        <p14:creationId xmlns:p14="http://schemas.microsoft.com/office/powerpoint/2010/main" val="8852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hat is Microsoft Fabric?">
            <a:extLst>
              <a:ext uri="{FF2B5EF4-FFF2-40B4-BE49-F238E27FC236}">
                <a16:creationId xmlns:a16="http://schemas.microsoft.com/office/drawing/2014/main" id="{E99A8989-3D6B-C4A3-6296-1E38BC955D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56" b="-1"/>
          <a:stretch/>
        </p:blipFill>
        <p:spPr bwMode="auto">
          <a:xfrm>
            <a:off x="3048" y="-1"/>
            <a:ext cx="121889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4578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of different experiences all accessing the same OneLake data storage.">
            <a:extLst>
              <a:ext uri="{FF2B5EF4-FFF2-40B4-BE49-F238E27FC236}">
                <a16:creationId xmlns:a16="http://schemas.microsoft.com/office/drawing/2014/main" id="{4CAEDC60-5D0B-375D-031E-8B4D50320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028" y="1047689"/>
            <a:ext cx="9781847" cy="5629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76F8F4-DC33-BF9A-92E4-2023941E5F7D}"/>
              </a:ext>
            </a:extLst>
          </p:cNvPr>
          <p:cNvSpPr txBox="1"/>
          <p:nvPr/>
        </p:nvSpPr>
        <p:spPr>
          <a:xfrm>
            <a:off x="260130" y="181303"/>
            <a:ext cx="5659822" cy="584775"/>
          </a:xfrm>
          <a:prstGeom prst="rect">
            <a:avLst/>
          </a:prstGeom>
          <a:noFill/>
        </p:spPr>
        <p:txBody>
          <a:bodyPr wrap="square" rtlCol="0">
            <a:spAutoFit/>
          </a:bodyPr>
          <a:lstStyle/>
          <a:p>
            <a:r>
              <a:rPr lang="en-US" sz="3200" b="1" dirty="0"/>
              <a:t>Fabric Compute Power</a:t>
            </a:r>
          </a:p>
        </p:txBody>
      </p:sp>
    </p:spTree>
    <p:extLst>
      <p:ext uri="{BB962C8B-B14F-4D97-AF65-F5344CB8AC3E}">
        <p14:creationId xmlns:p14="http://schemas.microsoft.com/office/powerpoint/2010/main" val="282130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6F8F4-DC33-BF9A-92E4-2023941E5F7D}"/>
              </a:ext>
            </a:extLst>
          </p:cNvPr>
          <p:cNvSpPr txBox="1"/>
          <p:nvPr/>
        </p:nvSpPr>
        <p:spPr>
          <a:xfrm>
            <a:off x="260129" y="181303"/>
            <a:ext cx="11657213" cy="584775"/>
          </a:xfrm>
          <a:prstGeom prst="rect">
            <a:avLst/>
          </a:prstGeom>
          <a:noFill/>
        </p:spPr>
        <p:txBody>
          <a:bodyPr wrap="square" rtlCol="0">
            <a:spAutoFit/>
          </a:bodyPr>
          <a:lstStyle/>
          <a:p>
            <a:r>
              <a:rPr lang="en-US" sz="3200" b="1" dirty="0"/>
              <a:t>Introduction to </a:t>
            </a:r>
            <a:r>
              <a:rPr lang="en-US" sz="3200" b="1" dirty="0" err="1"/>
              <a:t>OneLake</a:t>
            </a:r>
            <a:r>
              <a:rPr lang="en-US" sz="3200" b="1" dirty="0"/>
              <a:t>, first the problem – </a:t>
            </a:r>
            <a:r>
              <a:rPr lang="en-US" sz="3200" b="1" dirty="0">
                <a:solidFill>
                  <a:srgbClr val="FFC000"/>
                </a:solidFill>
              </a:rPr>
              <a:t>Data Swamp</a:t>
            </a:r>
          </a:p>
        </p:txBody>
      </p:sp>
      <p:graphicFrame>
        <p:nvGraphicFramePr>
          <p:cNvPr id="4" name="Diagram 3">
            <a:extLst>
              <a:ext uri="{FF2B5EF4-FFF2-40B4-BE49-F238E27FC236}">
                <a16:creationId xmlns:a16="http://schemas.microsoft.com/office/drawing/2014/main" id="{551BC2D0-174E-F70A-B32D-6DE0173E9018}"/>
              </a:ext>
            </a:extLst>
          </p:cNvPr>
          <p:cNvGraphicFramePr/>
          <p:nvPr>
            <p:extLst>
              <p:ext uri="{D42A27DB-BD31-4B8C-83A1-F6EECF244321}">
                <p14:modId xmlns:p14="http://schemas.microsoft.com/office/powerpoint/2010/main" val="1866089689"/>
              </p:ext>
            </p:extLst>
          </p:nvPr>
        </p:nvGraphicFramePr>
        <p:xfrm>
          <a:off x="582804" y="1012913"/>
          <a:ext cx="10229222" cy="2703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B45E5529-AC26-8E73-C386-69D8242304D8}"/>
              </a:ext>
            </a:extLst>
          </p:cNvPr>
          <p:cNvCxnSpPr/>
          <p:nvPr/>
        </p:nvCxnSpPr>
        <p:spPr>
          <a:xfrm>
            <a:off x="2582426" y="1969477"/>
            <a:ext cx="10048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C2BAE5-AC7C-2D02-A66A-971393380F27}"/>
              </a:ext>
            </a:extLst>
          </p:cNvPr>
          <p:cNvCxnSpPr/>
          <p:nvPr/>
        </p:nvCxnSpPr>
        <p:spPr>
          <a:xfrm>
            <a:off x="5216769" y="1969477"/>
            <a:ext cx="10048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15A15E7-5B38-AA1C-62E9-C4821851E2BD}"/>
              </a:ext>
            </a:extLst>
          </p:cNvPr>
          <p:cNvCxnSpPr/>
          <p:nvPr/>
        </p:nvCxnSpPr>
        <p:spPr>
          <a:xfrm>
            <a:off x="7799196" y="1969477"/>
            <a:ext cx="10048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E7479F8-B068-2DE9-A12D-922D69C5B4AC}"/>
              </a:ext>
            </a:extLst>
          </p:cNvPr>
          <p:cNvSpPr txBox="1"/>
          <p:nvPr/>
        </p:nvSpPr>
        <p:spPr>
          <a:xfrm>
            <a:off x="2634342" y="1738644"/>
            <a:ext cx="1004836" cy="461665"/>
          </a:xfrm>
          <a:prstGeom prst="rect">
            <a:avLst/>
          </a:prstGeom>
          <a:noFill/>
        </p:spPr>
        <p:txBody>
          <a:bodyPr wrap="square" rtlCol="0">
            <a:spAutoFit/>
          </a:bodyPr>
          <a:lstStyle/>
          <a:p>
            <a:pPr algn="ctr"/>
            <a:r>
              <a:rPr lang="en-US" sz="1200" dirty="0"/>
              <a:t>Data Movement</a:t>
            </a:r>
          </a:p>
        </p:txBody>
      </p:sp>
      <p:sp>
        <p:nvSpPr>
          <p:cNvPr id="10" name="TextBox 9">
            <a:extLst>
              <a:ext uri="{FF2B5EF4-FFF2-40B4-BE49-F238E27FC236}">
                <a16:creationId xmlns:a16="http://schemas.microsoft.com/office/drawing/2014/main" id="{2A894B3F-4A55-BBF9-23F7-C7944768773A}"/>
              </a:ext>
            </a:extLst>
          </p:cNvPr>
          <p:cNvSpPr txBox="1"/>
          <p:nvPr/>
        </p:nvSpPr>
        <p:spPr>
          <a:xfrm>
            <a:off x="5188298" y="1738643"/>
            <a:ext cx="1004836" cy="461665"/>
          </a:xfrm>
          <a:prstGeom prst="rect">
            <a:avLst/>
          </a:prstGeom>
          <a:noFill/>
        </p:spPr>
        <p:txBody>
          <a:bodyPr wrap="square" rtlCol="0">
            <a:spAutoFit/>
          </a:bodyPr>
          <a:lstStyle/>
          <a:p>
            <a:pPr algn="ctr"/>
            <a:r>
              <a:rPr lang="en-US" sz="1200" dirty="0"/>
              <a:t>Data Movement</a:t>
            </a:r>
          </a:p>
        </p:txBody>
      </p:sp>
      <p:sp>
        <p:nvSpPr>
          <p:cNvPr id="11" name="TextBox 10">
            <a:extLst>
              <a:ext uri="{FF2B5EF4-FFF2-40B4-BE49-F238E27FC236}">
                <a16:creationId xmlns:a16="http://schemas.microsoft.com/office/drawing/2014/main" id="{457DE595-D2DC-98EB-1702-55DBF6C5A37B}"/>
              </a:ext>
            </a:extLst>
          </p:cNvPr>
          <p:cNvSpPr txBox="1"/>
          <p:nvPr/>
        </p:nvSpPr>
        <p:spPr>
          <a:xfrm>
            <a:off x="7799196" y="1738643"/>
            <a:ext cx="1004836" cy="461665"/>
          </a:xfrm>
          <a:prstGeom prst="rect">
            <a:avLst/>
          </a:prstGeom>
          <a:noFill/>
        </p:spPr>
        <p:txBody>
          <a:bodyPr wrap="square" rtlCol="0">
            <a:spAutoFit/>
          </a:bodyPr>
          <a:lstStyle/>
          <a:p>
            <a:pPr algn="ctr"/>
            <a:r>
              <a:rPr lang="en-US" sz="1200" dirty="0"/>
              <a:t>Data Movement</a:t>
            </a:r>
          </a:p>
        </p:txBody>
      </p:sp>
      <p:cxnSp>
        <p:nvCxnSpPr>
          <p:cNvPr id="13" name="Straight Arrow Connector 12">
            <a:extLst>
              <a:ext uri="{FF2B5EF4-FFF2-40B4-BE49-F238E27FC236}">
                <a16:creationId xmlns:a16="http://schemas.microsoft.com/office/drawing/2014/main" id="{C75092BD-3DEA-8CA0-7D2E-A5BE0F139D93}"/>
              </a:ext>
            </a:extLst>
          </p:cNvPr>
          <p:cNvCxnSpPr/>
          <p:nvPr/>
        </p:nvCxnSpPr>
        <p:spPr>
          <a:xfrm>
            <a:off x="1817913" y="3545394"/>
            <a:ext cx="0" cy="801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Database with solid fill">
            <a:extLst>
              <a:ext uri="{FF2B5EF4-FFF2-40B4-BE49-F238E27FC236}">
                <a16:creationId xmlns:a16="http://schemas.microsoft.com/office/drawing/2014/main" id="{DF0CAD6B-D4DD-771A-04DB-81BE28B316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1485" y="4672484"/>
            <a:ext cx="1632857" cy="1632857"/>
          </a:xfrm>
          <a:prstGeom prst="rect">
            <a:avLst/>
          </a:prstGeom>
        </p:spPr>
      </p:pic>
      <p:pic>
        <p:nvPicPr>
          <p:cNvPr id="16" name="Graphic 15" descr="Database with solid fill">
            <a:extLst>
              <a:ext uri="{FF2B5EF4-FFF2-40B4-BE49-F238E27FC236}">
                <a16:creationId xmlns:a16="http://schemas.microsoft.com/office/drawing/2014/main" id="{A0EEE1C8-8C1B-F860-DBC2-1ABF9DBE44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87262" y="4672483"/>
            <a:ext cx="1632857" cy="1632857"/>
          </a:xfrm>
          <a:prstGeom prst="rect">
            <a:avLst/>
          </a:prstGeom>
        </p:spPr>
      </p:pic>
      <p:pic>
        <p:nvPicPr>
          <p:cNvPr id="17" name="Graphic 16" descr="Database with solid fill">
            <a:extLst>
              <a:ext uri="{FF2B5EF4-FFF2-40B4-BE49-F238E27FC236}">
                <a16:creationId xmlns:a16="http://schemas.microsoft.com/office/drawing/2014/main" id="{6E3D889C-BAFA-4646-2242-266ADFCE9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35003" y="4672483"/>
            <a:ext cx="1632857" cy="1632857"/>
          </a:xfrm>
          <a:prstGeom prst="rect">
            <a:avLst/>
          </a:prstGeom>
        </p:spPr>
      </p:pic>
      <p:pic>
        <p:nvPicPr>
          <p:cNvPr id="18" name="Graphic 17" descr="Database with solid fill">
            <a:extLst>
              <a:ext uri="{FF2B5EF4-FFF2-40B4-BE49-F238E27FC236}">
                <a16:creationId xmlns:a16="http://schemas.microsoft.com/office/drawing/2014/main" id="{A5E67469-CA15-FBD6-5455-EB54CB6937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82744" y="4672483"/>
            <a:ext cx="1632857" cy="1632857"/>
          </a:xfrm>
          <a:prstGeom prst="rect">
            <a:avLst/>
          </a:prstGeom>
        </p:spPr>
      </p:pic>
      <p:cxnSp>
        <p:nvCxnSpPr>
          <p:cNvPr id="19" name="Straight Arrow Connector 18">
            <a:extLst>
              <a:ext uri="{FF2B5EF4-FFF2-40B4-BE49-F238E27FC236}">
                <a16:creationId xmlns:a16="http://schemas.microsoft.com/office/drawing/2014/main" id="{75F5B693-5FFE-51D7-E421-003A71BAE019}"/>
              </a:ext>
            </a:extLst>
          </p:cNvPr>
          <p:cNvCxnSpPr/>
          <p:nvPr/>
        </p:nvCxnSpPr>
        <p:spPr>
          <a:xfrm>
            <a:off x="4403690" y="3492221"/>
            <a:ext cx="0" cy="801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FFB313-F629-6E16-13A0-2C7A0F479E51}"/>
              </a:ext>
            </a:extLst>
          </p:cNvPr>
          <p:cNvCxnSpPr/>
          <p:nvPr/>
        </p:nvCxnSpPr>
        <p:spPr>
          <a:xfrm>
            <a:off x="7051431" y="3512318"/>
            <a:ext cx="0" cy="801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261E6B-BDB3-5281-F510-A02C7B504B0D}"/>
              </a:ext>
            </a:extLst>
          </p:cNvPr>
          <p:cNvCxnSpPr/>
          <p:nvPr/>
        </p:nvCxnSpPr>
        <p:spPr>
          <a:xfrm>
            <a:off x="9699172" y="3545394"/>
            <a:ext cx="0" cy="801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Shield Tick outline">
            <a:extLst>
              <a:ext uri="{FF2B5EF4-FFF2-40B4-BE49-F238E27FC236}">
                <a16:creationId xmlns:a16="http://schemas.microsoft.com/office/drawing/2014/main" id="{82A02257-240C-8302-82CE-F2093A0656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4584" y="4574511"/>
            <a:ext cx="914400" cy="914400"/>
          </a:xfrm>
          <a:prstGeom prst="rect">
            <a:avLst/>
          </a:prstGeom>
        </p:spPr>
      </p:pic>
      <p:pic>
        <p:nvPicPr>
          <p:cNvPr id="26" name="Graphic 25" descr="Shield Tick outline">
            <a:extLst>
              <a:ext uri="{FF2B5EF4-FFF2-40B4-BE49-F238E27FC236}">
                <a16:creationId xmlns:a16="http://schemas.microsoft.com/office/drawing/2014/main" id="{07362225-DD20-47FB-9F28-B93C3FB2C6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76722" y="4574511"/>
            <a:ext cx="914400" cy="914400"/>
          </a:xfrm>
          <a:prstGeom prst="rect">
            <a:avLst/>
          </a:prstGeom>
        </p:spPr>
      </p:pic>
      <p:pic>
        <p:nvPicPr>
          <p:cNvPr id="27" name="Graphic 26" descr="Shield Tick outline">
            <a:extLst>
              <a:ext uri="{FF2B5EF4-FFF2-40B4-BE49-F238E27FC236}">
                <a16:creationId xmlns:a16="http://schemas.microsoft.com/office/drawing/2014/main" id="{946DC80D-C196-7F2A-C4F4-D48F3CC830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30653" y="4574928"/>
            <a:ext cx="914400" cy="914400"/>
          </a:xfrm>
          <a:prstGeom prst="rect">
            <a:avLst/>
          </a:prstGeom>
        </p:spPr>
      </p:pic>
      <p:sp>
        <p:nvSpPr>
          <p:cNvPr id="28" name="TextBox 27">
            <a:extLst>
              <a:ext uri="{FF2B5EF4-FFF2-40B4-BE49-F238E27FC236}">
                <a16:creationId xmlns:a16="http://schemas.microsoft.com/office/drawing/2014/main" id="{0D45C33C-0188-3D22-4C85-56827E03C65C}"/>
              </a:ext>
            </a:extLst>
          </p:cNvPr>
          <p:cNvSpPr txBox="1"/>
          <p:nvPr/>
        </p:nvSpPr>
        <p:spPr>
          <a:xfrm>
            <a:off x="877556" y="3662066"/>
            <a:ext cx="1004836" cy="461665"/>
          </a:xfrm>
          <a:prstGeom prst="rect">
            <a:avLst/>
          </a:prstGeom>
          <a:noFill/>
        </p:spPr>
        <p:txBody>
          <a:bodyPr wrap="square" rtlCol="0">
            <a:spAutoFit/>
          </a:bodyPr>
          <a:lstStyle/>
          <a:p>
            <a:pPr algn="ctr"/>
            <a:r>
              <a:rPr lang="en-US" sz="1200" dirty="0"/>
              <a:t>Data Movement</a:t>
            </a:r>
          </a:p>
        </p:txBody>
      </p:sp>
      <p:sp>
        <p:nvSpPr>
          <p:cNvPr id="29" name="TextBox 28">
            <a:extLst>
              <a:ext uri="{FF2B5EF4-FFF2-40B4-BE49-F238E27FC236}">
                <a16:creationId xmlns:a16="http://schemas.microsoft.com/office/drawing/2014/main" id="{F589FEA4-FBA7-35E1-603C-72A73B030091}"/>
              </a:ext>
            </a:extLst>
          </p:cNvPr>
          <p:cNvSpPr txBox="1"/>
          <p:nvPr/>
        </p:nvSpPr>
        <p:spPr>
          <a:xfrm>
            <a:off x="3444070" y="3633161"/>
            <a:ext cx="1004836" cy="461665"/>
          </a:xfrm>
          <a:prstGeom prst="rect">
            <a:avLst/>
          </a:prstGeom>
          <a:noFill/>
        </p:spPr>
        <p:txBody>
          <a:bodyPr wrap="square" rtlCol="0">
            <a:spAutoFit/>
          </a:bodyPr>
          <a:lstStyle/>
          <a:p>
            <a:pPr algn="ctr"/>
            <a:r>
              <a:rPr lang="en-US" sz="1200" dirty="0"/>
              <a:t>Data Movement</a:t>
            </a:r>
          </a:p>
        </p:txBody>
      </p:sp>
      <p:sp>
        <p:nvSpPr>
          <p:cNvPr id="30" name="TextBox 29">
            <a:extLst>
              <a:ext uri="{FF2B5EF4-FFF2-40B4-BE49-F238E27FC236}">
                <a16:creationId xmlns:a16="http://schemas.microsoft.com/office/drawing/2014/main" id="{A4F597BF-B240-F56B-6458-4C4E76EAD2FF}"/>
              </a:ext>
            </a:extLst>
          </p:cNvPr>
          <p:cNvSpPr txBox="1"/>
          <p:nvPr/>
        </p:nvSpPr>
        <p:spPr>
          <a:xfrm>
            <a:off x="6065014" y="3662065"/>
            <a:ext cx="1004836" cy="461665"/>
          </a:xfrm>
          <a:prstGeom prst="rect">
            <a:avLst/>
          </a:prstGeom>
          <a:noFill/>
        </p:spPr>
        <p:txBody>
          <a:bodyPr wrap="square" rtlCol="0">
            <a:spAutoFit/>
          </a:bodyPr>
          <a:lstStyle/>
          <a:p>
            <a:pPr algn="ctr"/>
            <a:r>
              <a:rPr lang="en-US" sz="1200" dirty="0"/>
              <a:t>Data Movement</a:t>
            </a:r>
          </a:p>
        </p:txBody>
      </p:sp>
      <p:sp>
        <p:nvSpPr>
          <p:cNvPr id="31" name="TextBox 30">
            <a:extLst>
              <a:ext uri="{FF2B5EF4-FFF2-40B4-BE49-F238E27FC236}">
                <a16:creationId xmlns:a16="http://schemas.microsoft.com/office/drawing/2014/main" id="{D782B061-0789-E074-9F75-80F7E8A139DD}"/>
              </a:ext>
            </a:extLst>
          </p:cNvPr>
          <p:cNvSpPr txBox="1"/>
          <p:nvPr/>
        </p:nvSpPr>
        <p:spPr>
          <a:xfrm>
            <a:off x="8649121" y="3662064"/>
            <a:ext cx="1004836" cy="461665"/>
          </a:xfrm>
          <a:prstGeom prst="rect">
            <a:avLst/>
          </a:prstGeom>
          <a:noFill/>
        </p:spPr>
        <p:txBody>
          <a:bodyPr wrap="square" rtlCol="0">
            <a:spAutoFit/>
          </a:bodyPr>
          <a:lstStyle/>
          <a:p>
            <a:pPr algn="ctr"/>
            <a:r>
              <a:rPr lang="en-US" sz="1200" dirty="0"/>
              <a:t>Data Movement</a:t>
            </a:r>
          </a:p>
        </p:txBody>
      </p:sp>
      <p:sp>
        <p:nvSpPr>
          <p:cNvPr id="32" name="TextBox 31">
            <a:extLst>
              <a:ext uri="{FF2B5EF4-FFF2-40B4-BE49-F238E27FC236}">
                <a16:creationId xmlns:a16="http://schemas.microsoft.com/office/drawing/2014/main" id="{245C45F9-0164-A89C-BB04-47CF8A3527F9}"/>
              </a:ext>
            </a:extLst>
          </p:cNvPr>
          <p:cNvSpPr txBox="1"/>
          <p:nvPr/>
        </p:nvSpPr>
        <p:spPr>
          <a:xfrm>
            <a:off x="4986191" y="6481187"/>
            <a:ext cx="1867521" cy="307777"/>
          </a:xfrm>
          <a:prstGeom prst="rect">
            <a:avLst/>
          </a:prstGeom>
          <a:noFill/>
        </p:spPr>
        <p:txBody>
          <a:bodyPr wrap="square" rtlCol="0">
            <a:spAutoFit/>
          </a:bodyPr>
          <a:lstStyle/>
          <a:p>
            <a:pPr algn="ctr"/>
            <a:r>
              <a:rPr lang="en-US" sz="1400" b="1" dirty="0"/>
              <a:t>Data Movement</a:t>
            </a:r>
          </a:p>
        </p:txBody>
      </p:sp>
      <p:cxnSp>
        <p:nvCxnSpPr>
          <p:cNvPr id="34" name="Straight Arrow Connector 33">
            <a:extLst>
              <a:ext uri="{FF2B5EF4-FFF2-40B4-BE49-F238E27FC236}">
                <a16:creationId xmlns:a16="http://schemas.microsoft.com/office/drawing/2014/main" id="{F57B43DA-D08A-0AC4-2597-8F5B7C062907}"/>
              </a:ext>
            </a:extLst>
          </p:cNvPr>
          <p:cNvCxnSpPr/>
          <p:nvPr/>
        </p:nvCxnSpPr>
        <p:spPr>
          <a:xfrm flipV="1">
            <a:off x="1001485" y="6481187"/>
            <a:ext cx="9740203" cy="75596"/>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7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6F8F4-DC33-BF9A-92E4-2023941E5F7D}"/>
              </a:ext>
            </a:extLst>
          </p:cNvPr>
          <p:cNvSpPr txBox="1"/>
          <p:nvPr/>
        </p:nvSpPr>
        <p:spPr>
          <a:xfrm>
            <a:off x="260130" y="181303"/>
            <a:ext cx="5659822" cy="584775"/>
          </a:xfrm>
          <a:prstGeom prst="rect">
            <a:avLst/>
          </a:prstGeom>
          <a:noFill/>
        </p:spPr>
        <p:txBody>
          <a:bodyPr wrap="square" rtlCol="0">
            <a:spAutoFit/>
          </a:bodyPr>
          <a:lstStyle/>
          <a:p>
            <a:r>
              <a:rPr lang="en-US" sz="3200" b="1" dirty="0" err="1"/>
              <a:t>OneLake</a:t>
            </a:r>
            <a:endParaRPr lang="en-US" sz="3200" b="1" dirty="0"/>
          </a:p>
        </p:txBody>
      </p:sp>
      <p:sp>
        <p:nvSpPr>
          <p:cNvPr id="3" name="TextBox 2">
            <a:extLst>
              <a:ext uri="{FF2B5EF4-FFF2-40B4-BE49-F238E27FC236}">
                <a16:creationId xmlns:a16="http://schemas.microsoft.com/office/drawing/2014/main" id="{1F87BCB9-F550-AE2F-12AB-F7ED683758C7}"/>
              </a:ext>
            </a:extLst>
          </p:cNvPr>
          <p:cNvSpPr txBox="1"/>
          <p:nvPr/>
        </p:nvSpPr>
        <p:spPr>
          <a:xfrm>
            <a:off x="3712866" y="1173200"/>
            <a:ext cx="5429460" cy="523220"/>
          </a:xfrm>
          <a:prstGeom prst="rect">
            <a:avLst/>
          </a:prstGeom>
          <a:noFill/>
        </p:spPr>
        <p:txBody>
          <a:bodyPr wrap="square" rtlCol="0">
            <a:spAutoFit/>
          </a:bodyPr>
          <a:lstStyle/>
          <a:p>
            <a:r>
              <a:rPr lang="en-US" sz="2800" b="1" dirty="0">
                <a:solidFill>
                  <a:schemeClr val="accent1">
                    <a:lumMod val="75000"/>
                  </a:schemeClr>
                </a:solidFill>
              </a:rPr>
              <a:t>“OneDrive for Business Data”</a:t>
            </a:r>
          </a:p>
        </p:txBody>
      </p:sp>
      <p:sp>
        <p:nvSpPr>
          <p:cNvPr id="4" name="TextBox 3">
            <a:extLst>
              <a:ext uri="{FF2B5EF4-FFF2-40B4-BE49-F238E27FC236}">
                <a16:creationId xmlns:a16="http://schemas.microsoft.com/office/drawing/2014/main" id="{047C21D2-DBB4-03E8-1DF6-101AA1992779}"/>
              </a:ext>
            </a:extLst>
          </p:cNvPr>
          <p:cNvSpPr txBox="1"/>
          <p:nvPr/>
        </p:nvSpPr>
        <p:spPr>
          <a:xfrm>
            <a:off x="2785068" y="2193828"/>
            <a:ext cx="7285056" cy="523220"/>
          </a:xfrm>
          <a:prstGeom prst="rect">
            <a:avLst/>
          </a:prstGeom>
          <a:noFill/>
        </p:spPr>
        <p:txBody>
          <a:bodyPr wrap="square" rtlCol="0">
            <a:spAutoFit/>
          </a:bodyPr>
          <a:lstStyle/>
          <a:p>
            <a:r>
              <a:rPr lang="en-US" sz="2800" b="1" dirty="0">
                <a:solidFill>
                  <a:schemeClr val="accent1">
                    <a:lumMod val="75000"/>
                  </a:schemeClr>
                </a:solidFill>
              </a:rPr>
              <a:t>“SaaS for Enterprise data as a </a:t>
            </a:r>
            <a:r>
              <a:rPr lang="en-US" sz="2800" b="1" dirty="0" err="1">
                <a:solidFill>
                  <a:schemeClr val="accent1">
                    <a:lumMod val="75000"/>
                  </a:schemeClr>
                </a:solidFill>
              </a:rPr>
              <a:t>DataLake</a:t>
            </a:r>
            <a:r>
              <a:rPr lang="en-US" sz="2800" b="1" dirty="0">
                <a:solidFill>
                  <a:schemeClr val="accent1">
                    <a:lumMod val="75000"/>
                  </a:schemeClr>
                </a:solidFill>
              </a:rPr>
              <a:t>”</a:t>
            </a:r>
          </a:p>
        </p:txBody>
      </p:sp>
      <p:sp>
        <p:nvSpPr>
          <p:cNvPr id="5" name="TextBox 4">
            <a:extLst>
              <a:ext uri="{FF2B5EF4-FFF2-40B4-BE49-F238E27FC236}">
                <a16:creationId xmlns:a16="http://schemas.microsoft.com/office/drawing/2014/main" id="{0B0616A3-CFC7-8A8A-66B0-82FB55705CAE}"/>
              </a:ext>
            </a:extLst>
          </p:cNvPr>
          <p:cNvSpPr txBox="1"/>
          <p:nvPr/>
        </p:nvSpPr>
        <p:spPr>
          <a:xfrm>
            <a:off x="3791577" y="3167390"/>
            <a:ext cx="5895033" cy="523220"/>
          </a:xfrm>
          <a:prstGeom prst="rect">
            <a:avLst/>
          </a:prstGeom>
          <a:noFill/>
        </p:spPr>
        <p:txBody>
          <a:bodyPr wrap="square" rtlCol="0">
            <a:spAutoFit/>
          </a:bodyPr>
          <a:lstStyle/>
          <a:p>
            <a:r>
              <a:rPr lang="en-US" sz="2800" b="1" dirty="0">
                <a:solidFill>
                  <a:schemeClr val="accent1">
                    <a:lumMod val="75000"/>
                  </a:schemeClr>
                </a:solidFill>
              </a:rPr>
              <a:t>“Fully Managed, Fully Governed”</a:t>
            </a:r>
          </a:p>
        </p:txBody>
      </p:sp>
      <p:sp>
        <p:nvSpPr>
          <p:cNvPr id="6" name="TextBox 5">
            <a:extLst>
              <a:ext uri="{FF2B5EF4-FFF2-40B4-BE49-F238E27FC236}">
                <a16:creationId xmlns:a16="http://schemas.microsoft.com/office/drawing/2014/main" id="{388997E4-2511-AA23-3578-54972891C562}"/>
              </a:ext>
            </a:extLst>
          </p:cNvPr>
          <p:cNvSpPr txBox="1"/>
          <p:nvPr/>
        </p:nvSpPr>
        <p:spPr>
          <a:xfrm>
            <a:off x="2591634" y="4150069"/>
            <a:ext cx="8294917" cy="523220"/>
          </a:xfrm>
          <a:prstGeom prst="rect">
            <a:avLst/>
          </a:prstGeom>
          <a:noFill/>
        </p:spPr>
        <p:txBody>
          <a:bodyPr wrap="square" rtlCol="0">
            <a:spAutoFit/>
          </a:bodyPr>
          <a:lstStyle/>
          <a:p>
            <a:r>
              <a:rPr lang="en-US" sz="2800" b="1" dirty="0">
                <a:solidFill>
                  <a:schemeClr val="accent1">
                    <a:lumMod val="75000"/>
                  </a:schemeClr>
                </a:solidFill>
              </a:rPr>
              <a:t>“Can be used over multiple Analytical Engines”</a:t>
            </a:r>
          </a:p>
        </p:txBody>
      </p:sp>
      <p:sp>
        <p:nvSpPr>
          <p:cNvPr id="7" name="TextBox 6">
            <a:extLst>
              <a:ext uri="{FF2B5EF4-FFF2-40B4-BE49-F238E27FC236}">
                <a16:creationId xmlns:a16="http://schemas.microsoft.com/office/drawing/2014/main" id="{2EAF7EF4-3F09-9AFA-FE21-02C8D14EF3FE}"/>
              </a:ext>
            </a:extLst>
          </p:cNvPr>
          <p:cNvSpPr txBox="1"/>
          <p:nvPr/>
        </p:nvSpPr>
        <p:spPr>
          <a:xfrm>
            <a:off x="4239564" y="5158307"/>
            <a:ext cx="4999055" cy="523220"/>
          </a:xfrm>
          <a:prstGeom prst="rect">
            <a:avLst/>
          </a:prstGeom>
          <a:noFill/>
        </p:spPr>
        <p:txBody>
          <a:bodyPr wrap="square" rtlCol="0">
            <a:spAutoFit/>
          </a:bodyPr>
          <a:lstStyle/>
          <a:p>
            <a:r>
              <a:rPr lang="en-US" sz="2800" b="1" dirty="0">
                <a:solidFill>
                  <a:schemeClr val="accent1">
                    <a:lumMod val="75000"/>
                  </a:schemeClr>
                </a:solidFill>
              </a:rPr>
              <a:t>“Logical Data Organization”</a:t>
            </a:r>
          </a:p>
        </p:txBody>
      </p:sp>
      <p:sp>
        <p:nvSpPr>
          <p:cNvPr id="8" name="TextBox 7">
            <a:extLst>
              <a:ext uri="{FF2B5EF4-FFF2-40B4-BE49-F238E27FC236}">
                <a16:creationId xmlns:a16="http://schemas.microsoft.com/office/drawing/2014/main" id="{10ABB065-EEDF-6F20-6415-31A28878713F}"/>
              </a:ext>
            </a:extLst>
          </p:cNvPr>
          <p:cNvSpPr txBox="1"/>
          <p:nvPr/>
        </p:nvSpPr>
        <p:spPr>
          <a:xfrm>
            <a:off x="864160" y="6058239"/>
            <a:ext cx="11515410" cy="523220"/>
          </a:xfrm>
          <a:prstGeom prst="rect">
            <a:avLst/>
          </a:prstGeom>
          <a:noFill/>
        </p:spPr>
        <p:txBody>
          <a:bodyPr wrap="square" rtlCol="0">
            <a:spAutoFit/>
          </a:bodyPr>
          <a:lstStyle/>
          <a:p>
            <a:r>
              <a:rPr lang="en-US" sz="2800" b="1" dirty="0">
                <a:solidFill>
                  <a:schemeClr val="accent1">
                    <a:lumMod val="75000"/>
                  </a:schemeClr>
                </a:solidFill>
              </a:rPr>
              <a:t>“Delta Parquet format Universal across your entire Organization”</a:t>
            </a:r>
          </a:p>
        </p:txBody>
      </p:sp>
      <p:pic>
        <p:nvPicPr>
          <p:cNvPr id="3074" name="Picture 2" descr="OneLake – the foundation of Fabric | Comset - Business ...">
            <a:extLst>
              <a:ext uri="{FF2B5EF4-FFF2-40B4-BE49-F238E27FC236}">
                <a16:creationId xmlns:a16="http://schemas.microsoft.com/office/drawing/2014/main" id="{8128352E-8DA1-E4FE-A506-7E2FA8B80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83" y="1807606"/>
            <a:ext cx="2103089" cy="215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6F8F4-DC33-BF9A-92E4-2023941E5F7D}"/>
              </a:ext>
            </a:extLst>
          </p:cNvPr>
          <p:cNvSpPr txBox="1"/>
          <p:nvPr/>
        </p:nvSpPr>
        <p:spPr>
          <a:xfrm>
            <a:off x="260130" y="181303"/>
            <a:ext cx="5659822" cy="584775"/>
          </a:xfrm>
          <a:prstGeom prst="rect">
            <a:avLst/>
          </a:prstGeom>
          <a:noFill/>
        </p:spPr>
        <p:txBody>
          <a:bodyPr wrap="square" rtlCol="0">
            <a:spAutoFit/>
          </a:bodyPr>
          <a:lstStyle/>
          <a:p>
            <a:r>
              <a:rPr lang="en-US" sz="3200" b="1" dirty="0" err="1"/>
              <a:t>OneLake</a:t>
            </a:r>
            <a:endParaRPr lang="en-US" sz="3200" b="1" dirty="0"/>
          </a:p>
        </p:txBody>
      </p:sp>
      <p:sp>
        <p:nvSpPr>
          <p:cNvPr id="8" name="TextBox 7">
            <a:extLst>
              <a:ext uri="{FF2B5EF4-FFF2-40B4-BE49-F238E27FC236}">
                <a16:creationId xmlns:a16="http://schemas.microsoft.com/office/drawing/2014/main" id="{10ABB065-EEDF-6F20-6415-31A28878713F}"/>
              </a:ext>
            </a:extLst>
          </p:cNvPr>
          <p:cNvSpPr txBox="1"/>
          <p:nvPr/>
        </p:nvSpPr>
        <p:spPr>
          <a:xfrm>
            <a:off x="3104940" y="1598723"/>
            <a:ext cx="9087060"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accent1">
                    <a:lumMod val="75000"/>
                  </a:schemeClr>
                </a:solidFill>
              </a:rPr>
              <a:t>Download Microsoft </a:t>
            </a:r>
            <a:r>
              <a:rPr lang="en-US" sz="2800" b="1" dirty="0" err="1">
                <a:solidFill>
                  <a:schemeClr val="accent1">
                    <a:lumMod val="75000"/>
                  </a:schemeClr>
                </a:solidFill>
              </a:rPr>
              <a:t>OneLake</a:t>
            </a:r>
            <a:r>
              <a:rPr lang="en-US" sz="2800" b="1" dirty="0">
                <a:solidFill>
                  <a:schemeClr val="accent1">
                    <a:lumMod val="75000"/>
                  </a:schemeClr>
                </a:solidFill>
              </a:rPr>
              <a:t> File Explorer for Windows</a:t>
            </a:r>
          </a:p>
          <a:p>
            <a:pPr marL="457200" indent="-457200">
              <a:buFont typeface="Arial" panose="020B0604020202020204" pitchFamily="34" charset="0"/>
              <a:buChar char="•"/>
            </a:pPr>
            <a:endParaRPr lang="en-US" sz="2800" b="1" dirty="0">
              <a:solidFill>
                <a:schemeClr val="accent1">
                  <a:lumMod val="75000"/>
                </a:schemeClr>
              </a:solidFill>
            </a:endParaRPr>
          </a:p>
          <a:p>
            <a:pPr marL="457200" indent="-457200">
              <a:buFont typeface="Arial" panose="020B0604020202020204" pitchFamily="34" charset="0"/>
              <a:buChar char="•"/>
            </a:pPr>
            <a:endParaRPr lang="en-US" sz="2800" b="1" dirty="0">
              <a:solidFill>
                <a:schemeClr val="accent1">
                  <a:lumMod val="75000"/>
                </a:schemeClr>
              </a:solidFill>
            </a:endParaRPr>
          </a:p>
          <a:p>
            <a:pPr marL="457200" indent="-457200">
              <a:buFont typeface="Arial" panose="020B0604020202020204" pitchFamily="34" charset="0"/>
              <a:buChar char="•"/>
            </a:pPr>
            <a:r>
              <a:rPr lang="en-US" sz="2800" b="1" dirty="0">
                <a:solidFill>
                  <a:schemeClr val="accent1">
                    <a:lumMod val="75000"/>
                  </a:schemeClr>
                </a:solidFill>
              </a:rPr>
              <a:t>Delta Parquet based format storage on your machine</a:t>
            </a:r>
          </a:p>
        </p:txBody>
      </p:sp>
      <p:pic>
        <p:nvPicPr>
          <p:cNvPr id="3074" name="Picture 2" descr="OneLake – the foundation of Fabric | Comset - Business ...">
            <a:extLst>
              <a:ext uri="{FF2B5EF4-FFF2-40B4-BE49-F238E27FC236}">
                <a16:creationId xmlns:a16="http://schemas.microsoft.com/office/drawing/2014/main" id="{8128352E-8DA1-E4FE-A506-7E2FA8B80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83" y="1807606"/>
            <a:ext cx="2103089" cy="215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04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6F8F4-DC33-BF9A-92E4-2023941E5F7D}"/>
              </a:ext>
            </a:extLst>
          </p:cNvPr>
          <p:cNvSpPr txBox="1"/>
          <p:nvPr/>
        </p:nvSpPr>
        <p:spPr>
          <a:xfrm>
            <a:off x="260130" y="181303"/>
            <a:ext cx="5659822" cy="584775"/>
          </a:xfrm>
          <a:prstGeom prst="rect">
            <a:avLst/>
          </a:prstGeom>
          <a:noFill/>
        </p:spPr>
        <p:txBody>
          <a:bodyPr wrap="square" rtlCol="0">
            <a:spAutoFit/>
          </a:bodyPr>
          <a:lstStyle/>
          <a:p>
            <a:r>
              <a:rPr lang="en-US" sz="3200" b="1" dirty="0" err="1"/>
              <a:t>LakeHouse</a:t>
            </a:r>
            <a:endParaRPr lang="en-US" sz="3200" b="1" dirty="0"/>
          </a:p>
        </p:txBody>
      </p:sp>
      <p:sp>
        <p:nvSpPr>
          <p:cNvPr id="8" name="TextBox 7">
            <a:extLst>
              <a:ext uri="{FF2B5EF4-FFF2-40B4-BE49-F238E27FC236}">
                <a16:creationId xmlns:a16="http://schemas.microsoft.com/office/drawing/2014/main" id="{10ABB065-EEDF-6F20-6415-31A28878713F}"/>
              </a:ext>
            </a:extLst>
          </p:cNvPr>
          <p:cNvSpPr txBox="1"/>
          <p:nvPr/>
        </p:nvSpPr>
        <p:spPr>
          <a:xfrm>
            <a:off x="2753248" y="1598723"/>
            <a:ext cx="9438752" cy="3970318"/>
          </a:xfrm>
          <a:prstGeom prst="rect">
            <a:avLst/>
          </a:prstGeom>
          <a:noFill/>
        </p:spPr>
        <p:txBody>
          <a:bodyPr wrap="square" rtlCol="0">
            <a:spAutoFit/>
          </a:bodyPr>
          <a:lstStyle/>
          <a:p>
            <a:r>
              <a:rPr lang="en-US" sz="2800" b="1" dirty="0">
                <a:solidFill>
                  <a:schemeClr val="accent1">
                    <a:lumMod val="75000"/>
                  </a:schemeClr>
                </a:solidFill>
              </a:rPr>
              <a:t>Lakehouse is a data architecture platform for</a:t>
            </a:r>
          </a:p>
          <a:p>
            <a:pPr marL="457200" indent="-457200">
              <a:buFont typeface="Arial" panose="020B0604020202020204" pitchFamily="34" charset="0"/>
              <a:buChar char="•"/>
            </a:pPr>
            <a:r>
              <a:rPr lang="en-US" sz="2800" b="1" dirty="0">
                <a:solidFill>
                  <a:schemeClr val="accent1">
                    <a:lumMod val="75000"/>
                  </a:schemeClr>
                </a:solidFill>
              </a:rPr>
              <a:t>Storing</a:t>
            </a:r>
          </a:p>
          <a:p>
            <a:pPr marL="457200" indent="-457200">
              <a:buFont typeface="Arial" panose="020B0604020202020204" pitchFamily="34" charset="0"/>
              <a:buChar char="•"/>
            </a:pPr>
            <a:r>
              <a:rPr lang="en-US" sz="2800" b="1" dirty="0">
                <a:solidFill>
                  <a:schemeClr val="accent1">
                    <a:lumMod val="75000"/>
                  </a:schemeClr>
                </a:solidFill>
              </a:rPr>
              <a:t>Managing</a:t>
            </a:r>
          </a:p>
          <a:p>
            <a:pPr marL="457200" indent="-457200">
              <a:buFont typeface="Arial" panose="020B0604020202020204" pitchFamily="34" charset="0"/>
              <a:buChar char="•"/>
            </a:pPr>
            <a:r>
              <a:rPr lang="en-US" sz="2800" b="1" dirty="0">
                <a:solidFill>
                  <a:schemeClr val="accent1">
                    <a:lumMod val="75000"/>
                  </a:schemeClr>
                </a:solidFill>
              </a:rPr>
              <a:t>Analyzing </a:t>
            </a:r>
          </a:p>
          <a:p>
            <a:r>
              <a:rPr lang="en-US" sz="2800" b="1" dirty="0">
                <a:solidFill>
                  <a:schemeClr val="accent1">
                    <a:lumMod val="75000"/>
                  </a:schemeClr>
                </a:solidFill>
              </a:rPr>
              <a:t>Structured and unstructured data in a single location. </a:t>
            </a:r>
          </a:p>
          <a:p>
            <a:endParaRPr lang="en-US" sz="2800" b="1" dirty="0">
              <a:solidFill>
                <a:schemeClr val="accent1">
                  <a:lumMod val="75000"/>
                </a:schemeClr>
              </a:solidFill>
            </a:endParaRPr>
          </a:p>
          <a:p>
            <a:r>
              <a:rPr lang="en-US" sz="2800" b="1" dirty="0">
                <a:solidFill>
                  <a:schemeClr val="accent1">
                    <a:lumMod val="75000"/>
                  </a:schemeClr>
                </a:solidFill>
              </a:rPr>
              <a:t>In order to achieve seamless data access across all compute engines in Microsoft Fabric, Delta Lake is chosen as the unified table format</a:t>
            </a:r>
          </a:p>
        </p:txBody>
      </p:sp>
      <p:pic>
        <p:nvPicPr>
          <p:cNvPr id="7170" name="Picture 2" descr="All Microsoft Fabric icons for diagramming - Sam Debruyn">
            <a:extLst>
              <a:ext uri="{FF2B5EF4-FFF2-40B4-BE49-F238E27FC236}">
                <a16:creationId xmlns:a16="http://schemas.microsoft.com/office/drawing/2014/main" id="{76256A3E-1A41-A388-228F-4EFDA7DA8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59" y="2643187"/>
            <a:ext cx="15240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83376"/>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2431</TotalTime>
  <Words>1002</Words>
  <Application>Microsoft Office PowerPoint</Application>
  <PresentationFormat>Widescreen</PresentationFormat>
  <Paragraphs>109</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Avenir Next</vt:lpstr>
      <vt:lpstr>Neue Haas Grotesk Text Pro</vt:lpstr>
      <vt:lpstr>Segoe UI</vt:lpstr>
      <vt:lpstr>Wingdings</vt:lpstr>
      <vt:lpstr>PunchcardVTI</vt:lpstr>
      <vt:lpstr>Swimming in the Lakes of Microsoft Fabric</vt:lpstr>
      <vt:lpstr>Lino Tadros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Swimming in the Lakes of Microsoft Fabric</dc:title>
  <dc:creator>Lino Tadros</dc:creator>
  <cp:lastModifiedBy>Lino Tadros</cp:lastModifiedBy>
  <cp:revision>30</cp:revision>
  <dcterms:created xsi:type="dcterms:W3CDTF">2024-04-22T20:37:59Z</dcterms:created>
  <dcterms:modified xsi:type="dcterms:W3CDTF">2024-04-24T13:09:07Z</dcterms:modified>
</cp:coreProperties>
</file>