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67" r:id="rId15"/>
    <p:sldId id="270" r:id="rId16"/>
    <p:sldId id="271" r:id="rId17"/>
    <p:sldId id="272" r:id="rId18"/>
    <p:sldId id="273" r:id="rId19"/>
    <p:sldId id="274" r:id="rId20"/>
    <p:sldId id="275" r:id="rId21"/>
    <p:sldId id="278" r:id="rId22"/>
    <p:sldId id="276" r:id="rId23"/>
    <p:sldId id="277" r:id="rId24"/>
    <p:sldId id="280" r:id="rId25"/>
    <p:sldId id="281" r:id="rId26"/>
    <p:sldId id="282" r:id="rId27"/>
    <p:sldId id="283" r:id="rId28"/>
    <p:sldId id="279" r:id="rId29"/>
    <p:sldId id="284" r:id="rId30"/>
    <p:sldId id="285" r:id="rId31"/>
    <p:sldId id="286" r:id="rId32"/>
    <p:sldId id="287" r:id="rId33"/>
    <p:sldId id="29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1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03156-642F-4FBD-8994-3757C18B511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58DEC166-B86E-40B6-A3B4-E4A2E6FF5A5D}">
      <dgm:prSet phldrT="[Texto]"/>
      <dgm:spPr/>
      <dgm:t>
        <a:bodyPr/>
        <a:lstStyle/>
        <a:p>
          <a:r>
            <a:rPr lang="es-ES" dirty="0" smtClean="0"/>
            <a:t>JP Técnico Ministerio</a:t>
          </a:r>
          <a:endParaRPr lang="es-ES" dirty="0"/>
        </a:p>
      </dgm:t>
    </dgm:pt>
    <dgm:pt modelId="{1D0D8520-AD58-4464-A102-47E1488F738E}" type="parTrans" cxnId="{0A02F56F-3E12-40B4-9EC0-0313A403B684}">
      <dgm:prSet/>
      <dgm:spPr/>
      <dgm:t>
        <a:bodyPr/>
        <a:lstStyle/>
        <a:p>
          <a:endParaRPr lang="es-ES"/>
        </a:p>
      </dgm:t>
    </dgm:pt>
    <dgm:pt modelId="{7996DA92-CA64-4838-BE25-354B9D30CE0E}" type="sibTrans" cxnId="{0A02F56F-3E12-40B4-9EC0-0313A403B684}">
      <dgm:prSet/>
      <dgm:spPr/>
      <dgm:t>
        <a:bodyPr/>
        <a:lstStyle/>
        <a:p>
          <a:endParaRPr lang="es-ES"/>
        </a:p>
      </dgm:t>
    </dgm:pt>
    <dgm:pt modelId="{983ABB85-B8E8-4287-A6D2-F5CAB195873E}">
      <dgm:prSet phldrT="[Texto]"/>
      <dgm:spPr/>
      <dgm:t>
        <a:bodyPr/>
        <a:lstStyle/>
        <a:p>
          <a:r>
            <a:rPr lang="es-ES" dirty="0" smtClean="0"/>
            <a:t>Analista</a:t>
          </a:r>
          <a:endParaRPr lang="es-ES" dirty="0"/>
        </a:p>
      </dgm:t>
    </dgm:pt>
    <dgm:pt modelId="{B3A89896-FFA9-4DD1-B219-7605727F8FFD}" type="parTrans" cxnId="{B44C9EB4-E7DE-4B4B-A4F5-063CB0241E6F}">
      <dgm:prSet/>
      <dgm:spPr/>
      <dgm:t>
        <a:bodyPr/>
        <a:lstStyle/>
        <a:p>
          <a:endParaRPr lang="es-ES"/>
        </a:p>
      </dgm:t>
    </dgm:pt>
    <dgm:pt modelId="{F515625C-2C93-4564-81E3-8A1814BE0936}" type="sibTrans" cxnId="{B44C9EB4-E7DE-4B4B-A4F5-063CB0241E6F}">
      <dgm:prSet/>
      <dgm:spPr/>
      <dgm:t>
        <a:bodyPr/>
        <a:lstStyle/>
        <a:p>
          <a:endParaRPr lang="es-ES"/>
        </a:p>
      </dgm:t>
    </dgm:pt>
    <dgm:pt modelId="{4FD3738F-F587-48CD-B676-A60A19A7196B}">
      <dgm:prSet phldrT="[Texto]"/>
      <dgm:spPr/>
      <dgm:t>
        <a:bodyPr/>
        <a:lstStyle/>
        <a:p>
          <a:r>
            <a:rPr lang="es-ES" dirty="0" smtClean="0"/>
            <a:t>Representante usuarios</a:t>
          </a:r>
          <a:endParaRPr lang="es-ES" dirty="0"/>
        </a:p>
      </dgm:t>
    </dgm:pt>
    <dgm:pt modelId="{739BA762-3191-473B-9D43-096EC40F9824}" type="parTrans" cxnId="{FCEC46B8-4F3A-4A88-AFB9-CE6C629BE455}">
      <dgm:prSet/>
      <dgm:spPr/>
      <dgm:t>
        <a:bodyPr/>
        <a:lstStyle/>
        <a:p>
          <a:endParaRPr lang="es-ES"/>
        </a:p>
      </dgm:t>
    </dgm:pt>
    <dgm:pt modelId="{188E616F-19FB-40F0-A374-E9AC0E56206E}" type="sibTrans" cxnId="{FCEC46B8-4F3A-4A88-AFB9-CE6C629BE455}">
      <dgm:prSet/>
      <dgm:spPr/>
      <dgm:t>
        <a:bodyPr/>
        <a:lstStyle/>
        <a:p>
          <a:endParaRPr lang="es-ES"/>
        </a:p>
      </dgm:t>
    </dgm:pt>
    <dgm:pt modelId="{0934E451-4B1A-479C-A2AF-7B53825C3786}">
      <dgm:prSet phldrT="[Texto]"/>
      <dgm:spPr/>
      <dgm:t>
        <a:bodyPr/>
        <a:lstStyle/>
        <a:p>
          <a:r>
            <a:rPr lang="es-ES" smtClean="0"/>
            <a:t>Responsable Relaciones</a:t>
          </a:r>
          <a:endParaRPr lang="es-ES" dirty="0"/>
        </a:p>
      </dgm:t>
    </dgm:pt>
    <dgm:pt modelId="{93A73026-5876-42CE-9240-87CBC91DA523}" type="parTrans" cxnId="{B597D7D2-CEB9-467F-9C0A-1C178C989793}">
      <dgm:prSet/>
      <dgm:spPr/>
      <dgm:t>
        <a:bodyPr/>
        <a:lstStyle/>
        <a:p>
          <a:endParaRPr lang="es-ES"/>
        </a:p>
      </dgm:t>
    </dgm:pt>
    <dgm:pt modelId="{5A2B6ACF-777C-42DF-8846-CE4DACB64CF0}" type="sibTrans" cxnId="{B597D7D2-CEB9-467F-9C0A-1C178C989793}">
      <dgm:prSet/>
      <dgm:spPr/>
      <dgm:t>
        <a:bodyPr/>
        <a:lstStyle/>
        <a:p>
          <a:endParaRPr lang="es-ES"/>
        </a:p>
      </dgm:t>
    </dgm:pt>
    <dgm:pt modelId="{6ED5F788-E0BD-41C3-A4B2-D72BD3E2AA81}" type="pres">
      <dgm:prSet presAssocID="{CDF03156-642F-4FBD-8994-3757C18B511C}" presName="hierChild1" presStyleCnt="0">
        <dgm:presLayoutVars>
          <dgm:chPref val="1"/>
          <dgm:dir/>
          <dgm:animOne val="branch"/>
          <dgm:animLvl val="lvl"/>
          <dgm:resizeHandles/>
        </dgm:presLayoutVars>
      </dgm:prSet>
      <dgm:spPr/>
    </dgm:pt>
    <dgm:pt modelId="{76A4F990-E2F1-4CCF-8494-FC4820A68F55}" type="pres">
      <dgm:prSet presAssocID="{58DEC166-B86E-40B6-A3B4-E4A2E6FF5A5D}" presName="hierRoot1" presStyleCnt="0"/>
      <dgm:spPr/>
    </dgm:pt>
    <dgm:pt modelId="{E8D8BB6B-D175-4B89-A9D0-03EABA91032B}" type="pres">
      <dgm:prSet presAssocID="{58DEC166-B86E-40B6-A3B4-E4A2E6FF5A5D}" presName="composite" presStyleCnt="0"/>
      <dgm:spPr/>
    </dgm:pt>
    <dgm:pt modelId="{BEBBBC80-C1BB-460F-9F98-497751AF71D8}" type="pres">
      <dgm:prSet presAssocID="{58DEC166-B86E-40B6-A3B4-E4A2E6FF5A5D}" presName="background" presStyleLbl="node0" presStyleIdx="0" presStyleCnt="3"/>
      <dgm:spPr/>
    </dgm:pt>
    <dgm:pt modelId="{317E8EF5-84EC-4123-B89C-3FD44A415DED}" type="pres">
      <dgm:prSet presAssocID="{58DEC166-B86E-40B6-A3B4-E4A2E6FF5A5D}" presName="text" presStyleLbl="fgAcc0" presStyleIdx="0" presStyleCnt="3">
        <dgm:presLayoutVars>
          <dgm:chPref val="3"/>
        </dgm:presLayoutVars>
      </dgm:prSet>
      <dgm:spPr/>
      <dgm:t>
        <a:bodyPr/>
        <a:lstStyle/>
        <a:p>
          <a:endParaRPr lang="es-ES"/>
        </a:p>
      </dgm:t>
    </dgm:pt>
    <dgm:pt modelId="{21DA49B6-239D-48B5-80D1-AA43BEF096C9}" type="pres">
      <dgm:prSet presAssocID="{58DEC166-B86E-40B6-A3B4-E4A2E6FF5A5D}" presName="hierChild2" presStyleCnt="0"/>
      <dgm:spPr/>
    </dgm:pt>
    <dgm:pt modelId="{1F3642CE-FCE0-4C9F-9F23-250C666EB95F}" type="pres">
      <dgm:prSet presAssocID="{B3A89896-FFA9-4DD1-B219-7605727F8FFD}" presName="Name10" presStyleLbl="parChTrans1D2" presStyleIdx="0" presStyleCnt="1"/>
      <dgm:spPr/>
    </dgm:pt>
    <dgm:pt modelId="{B4E04D2A-567B-4DBE-875F-E08C92305864}" type="pres">
      <dgm:prSet presAssocID="{983ABB85-B8E8-4287-A6D2-F5CAB195873E}" presName="hierRoot2" presStyleCnt="0"/>
      <dgm:spPr/>
    </dgm:pt>
    <dgm:pt modelId="{E4EE3214-89F9-42B3-BB79-62864664E66E}" type="pres">
      <dgm:prSet presAssocID="{983ABB85-B8E8-4287-A6D2-F5CAB195873E}" presName="composite2" presStyleCnt="0"/>
      <dgm:spPr/>
    </dgm:pt>
    <dgm:pt modelId="{56F36562-88C4-44BF-A6F5-99EA05C0B985}" type="pres">
      <dgm:prSet presAssocID="{983ABB85-B8E8-4287-A6D2-F5CAB195873E}" presName="background2" presStyleLbl="node2" presStyleIdx="0" presStyleCnt="1"/>
      <dgm:spPr/>
    </dgm:pt>
    <dgm:pt modelId="{5EB7A60F-AFE5-45ED-9491-B0A41693EAAA}" type="pres">
      <dgm:prSet presAssocID="{983ABB85-B8E8-4287-A6D2-F5CAB195873E}" presName="text2" presStyleLbl="fgAcc2" presStyleIdx="0" presStyleCnt="1">
        <dgm:presLayoutVars>
          <dgm:chPref val="3"/>
        </dgm:presLayoutVars>
      </dgm:prSet>
      <dgm:spPr/>
    </dgm:pt>
    <dgm:pt modelId="{5C732EE7-7DE5-460E-9955-B99F4AC2EEF6}" type="pres">
      <dgm:prSet presAssocID="{983ABB85-B8E8-4287-A6D2-F5CAB195873E}" presName="hierChild3" presStyleCnt="0"/>
      <dgm:spPr/>
    </dgm:pt>
    <dgm:pt modelId="{2BC3D503-88C0-4E11-84DB-D74871D9E0C6}" type="pres">
      <dgm:prSet presAssocID="{4FD3738F-F587-48CD-B676-A60A19A7196B}" presName="hierRoot1" presStyleCnt="0"/>
      <dgm:spPr/>
    </dgm:pt>
    <dgm:pt modelId="{3F767AF1-7D2C-4C65-AED0-6EB2A5C545C5}" type="pres">
      <dgm:prSet presAssocID="{4FD3738F-F587-48CD-B676-A60A19A7196B}" presName="composite" presStyleCnt="0"/>
      <dgm:spPr/>
    </dgm:pt>
    <dgm:pt modelId="{806F8834-2621-4820-9A7E-C33C3DCD4173}" type="pres">
      <dgm:prSet presAssocID="{4FD3738F-F587-48CD-B676-A60A19A7196B}" presName="background" presStyleLbl="node0" presStyleIdx="1" presStyleCnt="3"/>
      <dgm:spPr/>
    </dgm:pt>
    <dgm:pt modelId="{3672A8E4-63D7-43E3-9546-94024335A231}" type="pres">
      <dgm:prSet presAssocID="{4FD3738F-F587-48CD-B676-A60A19A7196B}" presName="text" presStyleLbl="fgAcc0" presStyleIdx="1" presStyleCnt="3">
        <dgm:presLayoutVars>
          <dgm:chPref val="3"/>
        </dgm:presLayoutVars>
      </dgm:prSet>
      <dgm:spPr/>
      <dgm:t>
        <a:bodyPr/>
        <a:lstStyle/>
        <a:p>
          <a:endParaRPr lang="es-ES"/>
        </a:p>
      </dgm:t>
    </dgm:pt>
    <dgm:pt modelId="{9F0B1FBB-4604-455E-943D-F92BEBA70984}" type="pres">
      <dgm:prSet presAssocID="{4FD3738F-F587-48CD-B676-A60A19A7196B}" presName="hierChild2" presStyleCnt="0"/>
      <dgm:spPr/>
    </dgm:pt>
    <dgm:pt modelId="{57ECFD44-7EAF-4FE6-A6D9-0B4EB418E53D}" type="pres">
      <dgm:prSet presAssocID="{0934E451-4B1A-479C-A2AF-7B53825C3786}" presName="hierRoot1" presStyleCnt="0"/>
      <dgm:spPr/>
    </dgm:pt>
    <dgm:pt modelId="{0F325AFC-0F25-4763-9068-467EC7EA6274}" type="pres">
      <dgm:prSet presAssocID="{0934E451-4B1A-479C-A2AF-7B53825C3786}" presName="composite" presStyleCnt="0"/>
      <dgm:spPr/>
    </dgm:pt>
    <dgm:pt modelId="{186947F8-F6B6-4F25-98E9-F02394D43B56}" type="pres">
      <dgm:prSet presAssocID="{0934E451-4B1A-479C-A2AF-7B53825C3786}" presName="background" presStyleLbl="node0" presStyleIdx="2" presStyleCnt="3"/>
      <dgm:spPr/>
    </dgm:pt>
    <dgm:pt modelId="{75A77B12-4F54-443A-BD3B-79C0ED8AD3C9}" type="pres">
      <dgm:prSet presAssocID="{0934E451-4B1A-479C-A2AF-7B53825C3786}" presName="text" presStyleLbl="fgAcc0" presStyleIdx="2" presStyleCnt="3">
        <dgm:presLayoutVars>
          <dgm:chPref val="3"/>
        </dgm:presLayoutVars>
      </dgm:prSet>
      <dgm:spPr/>
      <dgm:t>
        <a:bodyPr/>
        <a:lstStyle/>
        <a:p>
          <a:endParaRPr lang="es-ES"/>
        </a:p>
      </dgm:t>
    </dgm:pt>
    <dgm:pt modelId="{D8D14123-8877-41FE-BDE3-18F16139C40C}" type="pres">
      <dgm:prSet presAssocID="{0934E451-4B1A-479C-A2AF-7B53825C3786}" presName="hierChild2" presStyleCnt="0"/>
      <dgm:spPr/>
    </dgm:pt>
  </dgm:ptLst>
  <dgm:cxnLst>
    <dgm:cxn modelId="{08C0CBF4-DD40-4B70-B6C5-97378D3EDD28}" type="presOf" srcId="{983ABB85-B8E8-4287-A6D2-F5CAB195873E}" destId="{5EB7A60F-AFE5-45ED-9491-B0A41693EAAA}" srcOrd="0" destOrd="0" presId="urn:microsoft.com/office/officeart/2005/8/layout/hierarchy1"/>
    <dgm:cxn modelId="{B44C9EB4-E7DE-4B4B-A4F5-063CB0241E6F}" srcId="{58DEC166-B86E-40B6-A3B4-E4A2E6FF5A5D}" destId="{983ABB85-B8E8-4287-A6D2-F5CAB195873E}" srcOrd="0" destOrd="0" parTransId="{B3A89896-FFA9-4DD1-B219-7605727F8FFD}" sibTransId="{F515625C-2C93-4564-81E3-8A1814BE0936}"/>
    <dgm:cxn modelId="{0A02F56F-3E12-40B4-9EC0-0313A403B684}" srcId="{CDF03156-642F-4FBD-8994-3757C18B511C}" destId="{58DEC166-B86E-40B6-A3B4-E4A2E6FF5A5D}" srcOrd="0" destOrd="0" parTransId="{1D0D8520-AD58-4464-A102-47E1488F738E}" sibTransId="{7996DA92-CA64-4838-BE25-354B9D30CE0E}"/>
    <dgm:cxn modelId="{52A55A11-533C-42CF-9F63-C742FF856618}" type="presOf" srcId="{CDF03156-642F-4FBD-8994-3757C18B511C}" destId="{6ED5F788-E0BD-41C3-A4B2-D72BD3E2AA81}" srcOrd="0" destOrd="0" presId="urn:microsoft.com/office/officeart/2005/8/layout/hierarchy1"/>
    <dgm:cxn modelId="{3C559C2E-4BE5-4F3E-BEB1-C277D997F533}" type="presOf" srcId="{4FD3738F-F587-48CD-B676-A60A19A7196B}" destId="{3672A8E4-63D7-43E3-9546-94024335A231}" srcOrd="0" destOrd="0" presId="urn:microsoft.com/office/officeart/2005/8/layout/hierarchy1"/>
    <dgm:cxn modelId="{B357A47C-7633-4C67-93B7-3CAFD912FF6B}" type="presOf" srcId="{0934E451-4B1A-479C-A2AF-7B53825C3786}" destId="{75A77B12-4F54-443A-BD3B-79C0ED8AD3C9}" srcOrd="0" destOrd="0" presId="urn:microsoft.com/office/officeart/2005/8/layout/hierarchy1"/>
    <dgm:cxn modelId="{1C2FE147-058B-4EE2-95F7-0846C9BBECD0}" type="presOf" srcId="{58DEC166-B86E-40B6-A3B4-E4A2E6FF5A5D}" destId="{317E8EF5-84EC-4123-B89C-3FD44A415DED}" srcOrd="0" destOrd="0" presId="urn:microsoft.com/office/officeart/2005/8/layout/hierarchy1"/>
    <dgm:cxn modelId="{7A4AA607-C95A-4233-9F73-E81DBC4449BC}" type="presOf" srcId="{B3A89896-FFA9-4DD1-B219-7605727F8FFD}" destId="{1F3642CE-FCE0-4C9F-9F23-250C666EB95F}" srcOrd="0" destOrd="0" presId="urn:microsoft.com/office/officeart/2005/8/layout/hierarchy1"/>
    <dgm:cxn modelId="{FCEC46B8-4F3A-4A88-AFB9-CE6C629BE455}" srcId="{CDF03156-642F-4FBD-8994-3757C18B511C}" destId="{4FD3738F-F587-48CD-B676-A60A19A7196B}" srcOrd="1" destOrd="0" parTransId="{739BA762-3191-473B-9D43-096EC40F9824}" sibTransId="{188E616F-19FB-40F0-A374-E9AC0E56206E}"/>
    <dgm:cxn modelId="{B597D7D2-CEB9-467F-9C0A-1C178C989793}" srcId="{CDF03156-642F-4FBD-8994-3757C18B511C}" destId="{0934E451-4B1A-479C-A2AF-7B53825C3786}" srcOrd="2" destOrd="0" parTransId="{93A73026-5876-42CE-9240-87CBC91DA523}" sibTransId="{5A2B6ACF-777C-42DF-8846-CE4DACB64CF0}"/>
    <dgm:cxn modelId="{7F2A7E10-718E-4D9B-849E-B88EFBA863C9}" type="presParOf" srcId="{6ED5F788-E0BD-41C3-A4B2-D72BD3E2AA81}" destId="{76A4F990-E2F1-4CCF-8494-FC4820A68F55}" srcOrd="0" destOrd="0" presId="urn:microsoft.com/office/officeart/2005/8/layout/hierarchy1"/>
    <dgm:cxn modelId="{166C63CC-C441-45DB-A18A-12BE6F290D09}" type="presParOf" srcId="{76A4F990-E2F1-4CCF-8494-FC4820A68F55}" destId="{E8D8BB6B-D175-4B89-A9D0-03EABA91032B}" srcOrd="0" destOrd="0" presId="urn:microsoft.com/office/officeart/2005/8/layout/hierarchy1"/>
    <dgm:cxn modelId="{B115EB6A-704D-4A18-9681-6084F7650A88}" type="presParOf" srcId="{E8D8BB6B-D175-4B89-A9D0-03EABA91032B}" destId="{BEBBBC80-C1BB-460F-9F98-497751AF71D8}" srcOrd="0" destOrd="0" presId="urn:microsoft.com/office/officeart/2005/8/layout/hierarchy1"/>
    <dgm:cxn modelId="{57DED1C1-BE9C-4B35-8033-15C31976FB2F}" type="presParOf" srcId="{E8D8BB6B-D175-4B89-A9D0-03EABA91032B}" destId="{317E8EF5-84EC-4123-B89C-3FD44A415DED}" srcOrd="1" destOrd="0" presId="urn:microsoft.com/office/officeart/2005/8/layout/hierarchy1"/>
    <dgm:cxn modelId="{F02B057F-0D99-4195-A846-7EAE337A4ED3}" type="presParOf" srcId="{76A4F990-E2F1-4CCF-8494-FC4820A68F55}" destId="{21DA49B6-239D-48B5-80D1-AA43BEF096C9}" srcOrd="1" destOrd="0" presId="urn:microsoft.com/office/officeart/2005/8/layout/hierarchy1"/>
    <dgm:cxn modelId="{A536F8FE-7090-41C8-B0A6-850564F3401D}" type="presParOf" srcId="{21DA49B6-239D-48B5-80D1-AA43BEF096C9}" destId="{1F3642CE-FCE0-4C9F-9F23-250C666EB95F}" srcOrd="0" destOrd="0" presId="urn:microsoft.com/office/officeart/2005/8/layout/hierarchy1"/>
    <dgm:cxn modelId="{57180694-D410-48B9-A633-3AD7EAE381BA}" type="presParOf" srcId="{21DA49B6-239D-48B5-80D1-AA43BEF096C9}" destId="{B4E04D2A-567B-4DBE-875F-E08C92305864}" srcOrd="1" destOrd="0" presId="urn:microsoft.com/office/officeart/2005/8/layout/hierarchy1"/>
    <dgm:cxn modelId="{A71F46C3-2905-45EB-BF96-6D78BC232BC7}" type="presParOf" srcId="{B4E04D2A-567B-4DBE-875F-E08C92305864}" destId="{E4EE3214-89F9-42B3-BB79-62864664E66E}" srcOrd="0" destOrd="0" presId="urn:microsoft.com/office/officeart/2005/8/layout/hierarchy1"/>
    <dgm:cxn modelId="{90134644-BA71-48D8-B723-CF0B96CEF686}" type="presParOf" srcId="{E4EE3214-89F9-42B3-BB79-62864664E66E}" destId="{56F36562-88C4-44BF-A6F5-99EA05C0B985}" srcOrd="0" destOrd="0" presId="urn:microsoft.com/office/officeart/2005/8/layout/hierarchy1"/>
    <dgm:cxn modelId="{6E155A97-4CC3-4376-9E78-120657E3203F}" type="presParOf" srcId="{E4EE3214-89F9-42B3-BB79-62864664E66E}" destId="{5EB7A60F-AFE5-45ED-9491-B0A41693EAAA}" srcOrd="1" destOrd="0" presId="urn:microsoft.com/office/officeart/2005/8/layout/hierarchy1"/>
    <dgm:cxn modelId="{DDFF26C2-4358-4144-B425-964ADC1A9F01}" type="presParOf" srcId="{B4E04D2A-567B-4DBE-875F-E08C92305864}" destId="{5C732EE7-7DE5-460E-9955-B99F4AC2EEF6}" srcOrd="1" destOrd="0" presId="urn:microsoft.com/office/officeart/2005/8/layout/hierarchy1"/>
    <dgm:cxn modelId="{9DAD21EB-3339-4038-ADD5-5B53C4EFD56E}" type="presParOf" srcId="{6ED5F788-E0BD-41C3-A4B2-D72BD3E2AA81}" destId="{2BC3D503-88C0-4E11-84DB-D74871D9E0C6}" srcOrd="1" destOrd="0" presId="urn:microsoft.com/office/officeart/2005/8/layout/hierarchy1"/>
    <dgm:cxn modelId="{69A8AC8A-FE9C-4762-969E-20FF02F3E254}" type="presParOf" srcId="{2BC3D503-88C0-4E11-84DB-D74871D9E0C6}" destId="{3F767AF1-7D2C-4C65-AED0-6EB2A5C545C5}" srcOrd="0" destOrd="0" presId="urn:microsoft.com/office/officeart/2005/8/layout/hierarchy1"/>
    <dgm:cxn modelId="{AB050AFE-4BFC-4F6D-A347-83F29F502A02}" type="presParOf" srcId="{3F767AF1-7D2C-4C65-AED0-6EB2A5C545C5}" destId="{806F8834-2621-4820-9A7E-C33C3DCD4173}" srcOrd="0" destOrd="0" presId="urn:microsoft.com/office/officeart/2005/8/layout/hierarchy1"/>
    <dgm:cxn modelId="{CE7981FC-CE03-45A6-B855-06FAA053CA44}" type="presParOf" srcId="{3F767AF1-7D2C-4C65-AED0-6EB2A5C545C5}" destId="{3672A8E4-63D7-43E3-9546-94024335A231}" srcOrd="1" destOrd="0" presId="urn:microsoft.com/office/officeart/2005/8/layout/hierarchy1"/>
    <dgm:cxn modelId="{69CCF1FD-6A8C-454B-B832-D3E495F657A6}" type="presParOf" srcId="{2BC3D503-88C0-4E11-84DB-D74871D9E0C6}" destId="{9F0B1FBB-4604-455E-943D-F92BEBA70984}" srcOrd="1" destOrd="0" presId="urn:microsoft.com/office/officeart/2005/8/layout/hierarchy1"/>
    <dgm:cxn modelId="{92400864-A856-4095-B2A3-BE243724C311}" type="presParOf" srcId="{6ED5F788-E0BD-41C3-A4B2-D72BD3E2AA81}" destId="{57ECFD44-7EAF-4FE6-A6D9-0B4EB418E53D}" srcOrd="2" destOrd="0" presId="urn:microsoft.com/office/officeart/2005/8/layout/hierarchy1"/>
    <dgm:cxn modelId="{B1135489-7F3C-401A-8135-7A5F0F750821}" type="presParOf" srcId="{57ECFD44-7EAF-4FE6-A6D9-0B4EB418E53D}" destId="{0F325AFC-0F25-4763-9068-467EC7EA6274}" srcOrd="0" destOrd="0" presId="urn:microsoft.com/office/officeart/2005/8/layout/hierarchy1"/>
    <dgm:cxn modelId="{BE0E57DD-5276-471C-920F-B3C8663C1F93}" type="presParOf" srcId="{0F325AFC-0F25-4763-9068-467EC7EA6274}" destId="{186947F8-F6B6-4F25-98E9-F02394D43B56}" srcOrd="0" destOrd="0" presId="urn:microsoft.com/office/officeart/2005/8/layout/hierarchy1"/>
    <dgm:cxn modelId="{58394E8B-B01E-4662-B422-81721D8937DA}" type="presParOf" srcId="{0F325AFC-0F25-4763-9068-467EC7EA6274}" destId="{75A77B12-4F54-443A-BD3B-79C0ED8AD3C9}" srcOrd="1" destOrd="0" presId="urn:microsoft.com/office/officeart/2005/8/layout/hierarchy1"/>
    <dgm:cxn modelId="{B00D747E-1401-40E0-A443-B633EAAD3C0A}" type="presParOf" srcId="{57ECFD44-7EAF-4FE6-A6D9-0B4EB418E53D}" destId="{D8D14123-8877-41FE-BDE3-18F16139C40C}"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5F238D-C321-446E-8558-17EAB9F1365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971B7AA4-39B9-4250-A8B9-376AE0CE9929}">
      <dgm:prSet phldrT="[Texto]"/>
      <dgm:spPr/>
      <dgm:t>
        <a:bodyPr/>
        <a:lstStyle/>
        <a:p>
          <a:r>
            <a:rPr lang="es-ES" dirty="0" smtClean="0"/>
            <a:t>JP Externo</a:t>
          </a:r>
          <a:endParaRPr lang="es-ES" dirty="0"/>
        </a:p>
      </dgm:t>
    </dgm:pt>
    <dgm:pt modelId="{05221431-E8EF-4D8F-A5D1-966333137149}" type="parTrans" cxnId="{5F2ED3FD-D785-4F03-AB78-3897470476EE}">
      <dgm:prSet/>
      <dgm:spPr/>
      <dgm:t>
        <a:bodyPr/>
        <a:lstStyle/>
        <a:p>
          <a:endParaRPr lang="es-ES"/>
        </a:p>
      </dgm:t>
    </dgm:pt>
    <dgm:pt modelId="{D2C26D71-5418-4CF6-BCFA-86ED51B90A4E}" type="sibTrans" cxnId="{5F2ED3FD-D785-4F03-AB78-3897470476EE}">
      <dgm:prSet/>
      <dgm:spPr/>
      <dgm:t>
        <a:bodyPr/>
        <a:lstStyle/>
        <a:p>
          <a:endParaRPr lang="es-ES"/>
        </a:p>
      </dgm:t>
    </dgm:pt>
    <dgm:pt modelId="{25593207-19D3-4CD8-B76E-711BA74C3DD1}">
      <dgm:prSet phldrT="[Texto]"/>
      <dgm:spPr/>
      <dgm:t>
        <a:bodyPr/>
        <a:lstStyle/>
        <a:p>
          <a:r>
            <a:rPr lang="es-ES" dirty="0" smtClean="0"/>
            <a:t>AP Externo</a:t>
          </a:r>
          <a:endParaRPr lang="es-ES" dirty="0"/>
        </a:p>
      </dgm:t>
    </dgm:pt>
    <dgm:pt modelId="{2AF5F3FE-240F-4318-9CF3-64F33FC832C8}" type="parTrans" cxnId="{BC1CC916-1B7F-45C3-856A-C87D859A2D25}">
      <dgm:prSet/>
      <dgm:spPr/>
      <dgm:t>
        <a:bodyPr/>
        <a:lstStyle/>
        <a:p>
          <a:endParaRPr lang="es-ES"/>
        </a:p>
      </dgm:t>
    </dgm:pt>
    <dgm:pt modelId="{3F3FFF96-0509-48E8-A80D-0E82EAB134C7}" type="sibTrans" cxnId="{BC1CC916-1B7F-45C3-856A-C87D859A2D25}">
      <dgm:prSet/>
      <dgm:spPr/>
      <dgm:t>
        <a:bodyPr/>
        <a:lstStyle/>
        <a:p>
          <a:endParaRPr lang="es-ES"/>
        </a:p>
      </dgm:t>
    </dgm:pt>
    <dgm:pt modelId="{485E5A7C-EC53-4A95-AEFE-2B5142483A66}">
      <dgm:prSet phldrT="[Texto]"/>
      <dgm:spPr/>
      <dgm:t>
        <a:bodyPr/>
        <a:lstStyle/>
        <a:p>
          <a:r>
            <a:rPr lang="es-ES" dirty="0" smtClean="0"/>
            <a:t>P Externo 1</a:t>
          </a:r>
          <a:endParaRPr lang="es-ES" dirty="0"/>
        </a:p>
      </dgm:t>
    </dgm:pt>
    <dgm:pt modelId="{2CC2DD1D-9E4E-4AE0-B31F-788972282375}" type="parTrans" cxnId="{72057D40-18BE-45A8-B386-D6F86EAB635A}">
      <dgm:prSet/>
      <dgm:spPr/>
      <dgm:t>
        <a:bodyPr/>
        <a:lstStyle/>
        <a:p>
          <a:endParaRPr lang="es-ES"/>
        </a:p>
      </dgm:t>
    </dgm:pt>
    <dgm:pt modelId="{A3B029D6-562B-4536-A397-C30995AC7E87}" type="sibTrans" cxnId="{72057D40-18BE-45A8-B386-D6F86EAB635A}">
      <dgm:prSet/>
      <dgm:spPr/>
      <dgm:t>
        <a:bodyPr/>
        <a:lstStyle/>
        <a:p>
          <a:endParaRPr lang="es-ES"/>
        </a:p>
      </dgm:t>
    </dgm:pt>
    <dgm:pt modelId="{61117EBC-D142-4A9A-8FA7-1A6DE30DB8D0}">
      <dgm:prSet phldrT="[Texto]"/>
      <dgm:spPr/>
      <dgm:t>
        <a:bodyPr/>
        <a:lstStyle/>
        <a:p>
          <a:r>
            <a:rPr lang="es-ES" dirty="0" smtClean="0"/>
            <a:t>P Externo 2</a:t>
          </a:r>
          <a:endParaRPr lang="es-ES" dirty="0"/>
        </a:p>
      </dgm:t>
    </dgm:pt>
    <dgm:pt modelId="{ADECA64F-7384-46EC-8B06-2212432D8732}" type="parTrans" cxnId="{6C271205-41E3-4B35-AC9E-015D2D53F410}">
      <dgm:prSet/>
      <dgm:spPr/>
      <dgm:t>
        <a:bodyPr/>
        <a:lstStyle/>
        <a:p>
          <a:endParaRPr lang="es-ES"/>
        </a:p>
      </dgm:t>
    </dgm:pt>
    <dgm:pt modelId="{9F355C74-42B0-478C-A5B2-D18234BDB3B6}" type="sibTrans" cxnId="{6C271205-41E3-4B35-AC9E-015D2D53F410}">
      <dgm:prSet/>
      <dgm:spPr/>
      <dgm:t>
        <a:bodyPr/>
        <a:lstStyle/>
        <a:p>
          <a:endParaRPr lang="es-ES"/>
        </a:p>
      </dgm:t>
    </dgm:pt>
    <dgm:pt modelId="{4243C81C-BFDB-453A-8E99-D19A9680EE49}" type="pres">
      <dgm:prSet presAssocID="{805F238D-C321-446E-8558-17EAB9F13650}" presName="hierChild1" presStyleCnt="0">
        <dgm:presLayoutVars>
          <dgm:chPref val="1"/>
          <dgm:dir/>
          <dgm:animOne val="branch"/>
          <dgm:animLvl val="lvl"/>
          <dgm:resizeHandles/>
        </dgm:presLayoutVars>
      </dgm:prSet>
      <dgm:spPr/>
    </dgm:pt>
    <dgm:pt modelId="{EC4AD0BF-DAD2-4ABE-AB01-8A3C13FC7286}" type="pres">
      <dgm:prSet presAssocID="{971B7AA4-39B9-4250-A8B9-376AE0CE9929}" presName="hierRoot1" presStyleCnt="0"/>
      <dgm:spPr/>
    </dgm:pt>
    <dgm:pt modelId="{2324AD3B-FE35-4470-ACEE-0C39E6FFE02B}" type="pres">
      <dgm:prSet presAssocID="{971B7AA4-39B9-4250-A8B9-376AE0CE9929}" presName="composite" presStyleCnt="0"/>
      <dgm:spPr/>
    </dgm:pt>
    <dgm:pt modelId="{F8BD9BB3-B283-40C0-801F-0895D1BC8084}" type="pres">
      <dgm:prSet presAssocID="{971B7AA4-39B9-4250-A8B9-376AE0CE9929}" presName="background" presStyleLbl="node0" presStyleIdx="0" presStyleCnt="1"/>
      <dgm:spPr/>
    </dgm:pt>
    <dgm:pt modelId="{8C1998B6-C3D0-438B-BEE2-9949D95D39AB}" type="pres">
      <dgm:prSet presAssocID="{971B7AA4-39B9-4250-A8B9-376AE0CE9929}" presName="text" presStyleLbl="fgAcc0" presStyleIdx="0" presStyleCnt="1">
        <dgm:presLayoutVars>
          <dgm:chPref val="3"/>
        </dgm:presLayoutVars>
      </dgm:prSet>
      <dgm:spPr/>
    </dgm:pt>
    <dgm:pt modelId="{4D6C4D2B-64DB-4AB0-91C8-0382B3F1A67F}" type="pres">
      <dgm:prSet presAssocID="{971B7AA4-39B9-4250-A8B9-376AE0CE9929}" presName="hierChild2" presStyleCnt="0"/>
      <dgm:spPr/>
    </dgm:pt>
    <dgm:pt modelId="{E1B16375-F2AE-4AA8-9B51-08D1FD586651}" type="pres">
      <dgm:prSet presAssocID="{2AF5F3FE-240F-4318-9CF3-64F33FC832C8}" presName="Name10" presStyleLbl="parChTrans1D2" presStyleIdx="0" presStyleCnt="1"/>
      <dgm:spPr/>
    </dgm:pt>
    <dgm:pt modelId="{E74E1842-53D3-47DB-996A-BBC9B73864E1}" type="pres">
      <dgm:prSet presAssocID="{25593207-19D3-4CD8-B76E-711BA74C3DD1}" presName="hierRoot2" presStyleCnt="0"/>
      <dgm:spPr/>
    </dgm:pt>
    <dgm:pt modelId="{482AF571-9698-4C57-90FE-14159CD4F78B}" type="pres">
      <dgm:prSet presAssocID="{25593207-19D3-4CD8-B76E-711BA74C3DD1}" presName="composite2" presStyleCnt="0"/>
      <dgm:spPr/>
    </dgm:pt>
    <dgm:pt modelId="{92663809-E465-460E-9DBE-EA408D7DB1AC}" type="pres">
      <dgm:prSet presAssocID="{25593207-19D3-4CD8-B76E-711BA74C3DD1}" presName="background2" presStyleLbl="node2" presStyleIdx="0" presStyleCnt="1"/>
      <dgm:spPr/>
    </dgm:pt>
    <dgm:pt modelId="{87D92E09-746D-4AFA-8C9A-DAECF39ECB05}" type="pres">
      <dgm:prSet presAssocID="{25593207-19D3-4CD8-B76E-711BA74C3DD1}" presName="text2" presStyleLbl="fgAcc2" presStyleIdx="0" presStyleCnt="1">
        <dgm:presLayoutVars>
          <dgm:chPref val="3"/>
        </dgm:presLayoutVars>
      </dgm:prSet>
      <dgm:spPr/>
    </dgm:pt>
    <dgm:pt modelId="{FDC1786D-2261-4B6C-BF61-5AD2EB5E56DE}" type="pres">
      <dgm:prSet presAssocID="{25593207-19D3-4CD8-B76E-711BA74C3DD1}" presName="hierChild3" presStyleCnt="0"/>
      <dgm:spPr/>
    </dgm:pt>
    <dgm:pt modelId="{636F913D-617B-4E9F-BE3D-92E830DCF753}" type="pres">
      <dgm:prSet presAssocID="{2CC2DD1D-9E4E-4AE0-B31F-788972282375}" presName="Name17" presStyleLbl="parChTrans1D3" presStyleIdx="0" presStyleCnt="2"/>
      <dgm:spPr/>
    </dgm:pt>
    <dgm:pt modelId="{76F76788-EA16-40C5-8AA5-054FB3F84716}" type="pres">
      <dgm:prSet presAssocID="{485E5A7C-EC53-4A95-AEFE-2B5142483A66}" presName="hierRoot3" presStyleCnt="0"/>
      <dgm:spPr/>
    </dgm:pt>
    <dgm:pt modelId="{DA026DB2-D92A-4284-B6F9-0CBB32E77844}" type="pres">
      <dgm:prSet presAssocID="{485E5A7C-EC53-4A95-AEFE-2B5142483A66}" presName="composite3" presStyleCnt="0"/>
      <dgm:spPr/>
    </dgm:pt>
    <dgm:pt modelId="{7FCF4EBB-DA21-426C-91C9-8DCA164BD7D1}" type="pres">
      <dgm:prSet presAssocID="{485E5A7C-EC53-4A95-AEFE-2B5142483A66}" presName="background3" presStyleLbl="node3" presStyleIdx="0" presStyleCnt="2"/>
      <dgm:spPr/>
    </dgm:pt>
    <dgm:pt modelId="{CB3DF9A1-369E-4622-9320-D4FCB90E2616}" type="pres">
      <dgm:prSet presAssocID="{485E5A7C-EC53-4A95-AEFE-2B5142483A66}" presName="text3" presStyleLbl="fgAcc3" presStyleIdx="0" presStyleCnt="2">
        <dgm:presLayoutVars>
          <dgm:chPref val="3"/>
        </dgm:presLayoutVars>
      </dgm:prSet>
      <dgm:spPr/>
    </dgm:pt>
    <dgm:pt modelId="{B27B6416-AB45-4D06-B550-5C58758F9B14}" type="pres">
      <dgm:prSet presAssocID="{485E5A7C-EC53-4A95-AEFE-2B5142483A66}" presName="hierChild4" presStyleCnt="0"/>
      <dgm:spPr/>
    </dgm:pt>
    <dgm:pt modelId="{5C80EA5F-17AE-4DED-8F4C-2BC774932D5E}" type="pres">
      <dgm:prSet presAssocID="{ADECA64F-7384-46EC-8B06-2212432D8732}" presName="Name17" presStyleLbl="parChTrans1D3" presStyleIdx="1" presStyleCnt="2"/>
      <dgm:spPr/>
    </dgm:pt>
    <dgm:pt modelId="{D1091949-B4DF-4EA9-93DA-057BCA969D57}" type="pres">
      <dgm:prSet presAssocID="{61117EBC-D142-4A9A-8FA7-1A6DE30DB8D0}" presName="hierRoot3" presStyleCnt="0"/>
      <dgm:spPr/>
    </dgm:pt>
    <dgm:pt modelId="{0E877220-C603-4624-A681-0EF6EA1FADC7}" type="pres">
      <dgm:prSet presAssocID="{61117EBC-D142-4A9A-8FA7-1A6DE30DB8D0}" presName="composite3" presStyleCnt="0"/>
      <dgm:spPr/>
    </dgm:pt>
    <dgm:pt modelId="{70A4A0BE-BD69-4DF0-89EC-9373D4065D18}" type="pres">
      <dgm:prSet presAssocID="{61117EBC-D142-4A9A-8FA7-1A6DE30DB8D0}" presName="background3" presStyleLbl="node3" presStyleIdx="1" presStyleCnt="2"/>
      <dgm:spPr/>
    </dgm:pt>
    <dgm:pt modelId="{925B5746-8958-45F5-80A7-0338F307F209}" type="pres">
      <dgm:prSet presAssocID="{61117EBC-D142-4A9A-8FA7-1A6DE30DB8D0}" presName="text3" presStyleLbl="fgAcc3" presStyleIdx="1" presStyleCnt="2">
        <dgm:presLayoutVars>
          <dgm:chPref val="3"/>
        </dgm:presLayoutVars>
      </dgm:prSet>
      <dgm:spPr/>
    </dgm:pt>
    <dgm:pt modelId="{31DAE3B8-7FCD-4D1F-A6C1-399985790B83}" type="pres">
      <dgm:prSet presAssocID="{61117EBC-D142-4A9A-8FA7-1A6DE30DB8D0}" presName="hierChild4" presStyleCnt="0"/>
      <dgm:spPr/>
    </dgm:pt>
  </dgm:ptLst>
  <dgm:cxnLst>
    <dgm:cxn modelId="{E85640D6-9577-4336-A959-46F38A784D12}" type="presOf" srcId="{971B7AA4-39B9-4250-A8B9-376AE0CE9929}" destId="{8C1998B6-C3D0-438B-BEE2-9949D95D39AB}" srcOrd="0" destOrd="0" presId="urn:microsoft.com/office/officeart/2005/8/layout/hierarchy1"/>
    <dgm:cxn modelId="{577C4835-694E-4134-9A13-FF8C45A11B18}" type="presOf" srcId="{805F238D-C321-446E-8558-17EAB9F13650}" destId="{4243C81C-BFDB-453A-8E99-D19A9680EE49}" srcOrd="0" destOrd="0" presId="urn:microsoft.com/office/officeart/2005/8/layout/hierarchy1"/>
    <dgm:cxn modelId="{4DDA9616-1DEF-4685-AC6B-2CB9267612A5}" type="presOf" srcId="{61117EBC-D142-4A9A-8FA7-1A6DE30DB8D0}" destId="{925B5746-8958-45F5-80A7-0338F307F209}" srcOrd="0" destOrd="0" presId="urn:microsoft.com/office/officeart/2005/8/layout/hierarchy1"/>
    <dgm:cxn modelId="{6C271205-41E3-4B35-AC9E-015D2D53F410}" srcId="{25593207-19D3-4CD8-B76E-711BA74C3DD1}" destId="{61117EBC-D142-4A9A-8FA7-1A6DE30DB8D0}" srcOrd="1" destOrd="0" parTransId="{ADECA64F-7384-46EC-8B06-2212432D8732}" sibTransId="{9F355C74-42B0-478C-A5B2-D18234BDB3B6}"/>
    <dgm:cxn modelId="{5F2ED3FD-D785-4F03-AB78-3897470476EE}" srcId="{805F238D-C321-446E-8558-17EAB9F13650}" destId="{971B7AA4-39B9-4250-A8B9-376AE0CE9929}" srcOrd="0" destOrd="0" parTransId="{05221431-E8EF-4D8F-A5D1-966333137149}" sibTransId="{D2C26D71-5418-4CF6-BCFA-86ED51B90A4E}"/>
    <dgm:cxn modelId="{72057D40-18BE-45A8-B386-D6F86EAB635A}" srcId="{25593207-19D3-4CD8-B76E-711BA74C3DD1}" destId="{485E5A7C-EC53-4A95-AEFE-2B5142483A66}" srcOrd="0" destOrd="0" parTransId="{2CC2DD1D-9E4E-4AE0-B31F-788972282375}" sibTransId="{A3B029D6-562B-4536-A397-C30995AC7E87}"/>
    <dgm:cxn modelId="{E0D1880D-4096-4626-BEE1-98B811132922}" type="presOf" srcId="{2CC2DD1D-9E4E-4AE0-B31F-788972282375}" destId="{636F913D-617B-4E9F-BE3D-92E830DCF753}" srcOrd="0" destOrd="0" presId="urn:microsoft.com/office/officeart/2005/8/layout/hierarchy1"/>
    <dgm:cxn modelId="{41D95E00-E1D4-4D23-B3EF-FBAADEC764FC}" type="presOf" srcId="{25593207-19D3-4CD8-B76E-711BA74C3DD1}" destId="{87D92E09-746D-4AFA-8C9A-DAECF39ECB05}" srcOrd="0" destOrd="0" presId="urn:microsoft.com/office/officeart/2005/8/layout/hierarchy1"/>
    <dgm:cxn modelId="{55A91F2F-4F56-4FD1-9B1E-8893EC39A4EA}" type="presOf" srcId="{ADECA64F-7384-46EC-8B06-2212432D8732}" destId="{5C80EA5F-17AE-4DED-8F4C-2BC774932D5E}" srcOrd="0" destOrd="0" presId="urn:microsoft.com/office/officeart/2005/8/layout/hierarchy1"/>
    <dgm:cxn modelId="{ACB73395-E3E0-4515-BCD0-635DFC4811E5}" type="presOf" srcId="{485E5A7C-EC53-4A95-AEFE-2B5142483A66}" destId="{CB3DF9A1-369E-4622-9320-D4FCB90E2616}" srcOrd="0" destOrd="0" presId="urn:microsoft.com/office/officeart/2005/8/layout/hierarchy1"/>
    <dgm:cxn modelId="{BC1CC916-1B7F-45C3-856A-C87D859A2D25}" srcId="{971B7AA4-39B9-4250-A8B9-376AE0CE9929}" destId="{25593207-19D3-4CD8-B76E-711BA74C3DD1}" srcOrd="0" destOrd="0" parTransId="{2AF5F3FE-240F-4318-9CF3-64F33FC832C8}" sibTransId="{3F3FFF96-0509-48E8-A80D-0E82EAB134C7}"/>
    <dgm:cxn modelId="{FCBEC27C-C9B4-46C4-8182-6BA1723268D8}" type="presOf" srcId="{2AF5F3FE-240F-4318-9CF3-64F33FC832C8}" destId="{E1B16375-F2AE-4AA8-9B51-08D1FD586651}" srcOrd="0" destOrd="0" presId="urn:microsoft.com/office/officeart/2005/8/layout/hierarchy1"/>
    <dgm:cxn modelId="{EBEC9342-92B2-4B15-BD30-1B575973D722}" type="presParOf" srcId="{4243C81C-BFDB-453A-8E99-D19A9680EE49}" destId="{EC4AD0BF-DAD2-4ABE-AB01-8A3C13FC7286}" srcOrd="0" destOrd="0" presId="urn:microsoft.com/office/officeart/2005/8/layout/hierarchy1"/>
    <dgm:cxn modelId="{AC13F015-612D-409A-BA98-A5845B600138}" type="presParOf" srcId="{EC4AD0BF-DAD2-4ABE-AB01-8A3C13FC7286}" destId="{2324AD3B-FE35-4470-ACEE-0C39E6FFE02B}" srcOrd="0" destOrd="0" presId="urn:microsoft.com/office/officeart/2005/8/layout/hierarchy1"/>
    <dgm:cxn modelId="{91DFE9B4-677C-459F-9A04-503590E744E9}" type="presParOf" srcId="{2324AD3B-FE35-4470-ACEE-0C39E6FFE02B}" destId="{F8BD9BB3-B283-40C0-801F-0895D1BC8084}" srcOrd="0" destOrd="0" presId="urn:microsoft.com/office/officeart/2005/8/layout/hierarchy1"/>
    <dgm:cxn modelId="{2539CA44-8398-4153-B92C-B5FB2B00E11F}" type="presParOf" srcId="{2324AD3B-FE35-4470-ACEE-0C39E6FFE02B}" destId="{8C1998B6-C3D0-438B-BEE2-9949D95D39AB}" srcOrd="1" destOrd="0" presId="urn:microsoft.com/office/officeart/2005/8/layout/hierarchy1"/>
    <dgm:cxn modelId="{ED248A90-8CD0-4E61-BDD5-73A7425BA89F}" type="presParOf" srcId="{EC4AD0BF-DAD2-4ABE-AB01-8A3C13FC7286}" destId="{4D6C4D2B-64DB-4AB0-91C8-0382B3F1A67F}" srcOrd="1" destOrd="0" presId="urn:microsoft.com/office/officeart/2005/8/layout/hierarchy1"/>
    <dgm:cxn modelId="{60603CFF-1F3F-4987-8F6B-31258D396FE0}" type="presParOf" srcId="{4D6C4D2B-64DB-4AB0-91C8-0382B3F1A67F}" destId="{E1B16375-F2AE-4AA8-9B51-08D1FD586651}" srcOrd="0" destOrd="0" presId="urn:microsoft.com/office/officeart/2005/8/layout/hierarchy1"/>
    <dgm:cxn modelId="{A1D0E858-51B0-443F-9833-C2DA27B26906}" type="presParOf" srcId="{4D6C4D2B-64DB-4AB0-91C8-0382B3F1A67F}" destId="{E74E1842-53D3-47DB-996A-BBC9B73864E1}" srcOrd="1" destOrd="0" presId="urn:microsoft.com/office/officeart/2005/8/layout/hierarchy1"/>
    <dgm:cxn modelId="{C8B68942-19F0-420B-82FC-B1BD203FE314}" type="presParOf" srcId="{E74E1842-53D3-47DB-996A-BBC9B73864E1}" destId="{482AF571-9698-4C57-90FE-14159CD4F78B}" srcOrd="0" destOrd="0" presId="urn:microsoft.com/office/officeart/2005/8/layout/hierarchy1"/>
    <dgm:cxn modelId="{B23C0229-D9BB-45DD-879F-CCC4E63652D0}" type="presParOf" srcId="{482AF571-9698-4C57-90FE-14159CD4F78B}" destId="{92663809-E465-460E-9DBE-EA408D7DB1AC}" srcOrd="0" destOrd="0" presId="urn:microsoft.com/office/officeart/2005/8/layout/hierarchy1"/>
    <dgm:cxn modelId="{13CC4ADF-959D-4326-9FA6-F069A01E5F74}" type="presParOf" srcId="{482AF571-9698-4C57-90FE-14159CD4F78B}" destId="{87D92E09-746D-4AFA-8C9A-DAECF39ECB05}" srcOrd="1" destOrd="0" presId="urn:microsoft.com/office/officeart/2005/8/layout/hierarchy1"/>
    <dgm:cxn modelId="{4CAE229B-83CF-4828-B329-AB9F23F8F177}" type="presParOf" srcId="{E74E1842-53D3-47DB-996A-BBC9B73864E1}" destId="{FDC1786D-2261-4B6C-BF61-5AD2EB5E56DE}" srcOrd="1" destOrd="0" presId="urn:microsoft.com/office/officeart/2005/8/layout/hierarchy1"/>
    <dgm:cxn modelId="{2877FB58-C6FC-490C-BC5F-43F79B5D3944}" type="presParOf" srcId="{FDC1786D-2261-4B6C-BF61-5AD2EB5E56DE}" destId="{636F913D-617B-4E9F-BE3D-92E830DCF753}" srcOrd="0" destOrd="0" presId="urn:microsoft.com/office/officeart/2005/8/layout/hierarchy1"/>
    <dgm:cxn modelId="{F9C6CA04-FAD9-4188-B419-E4BEDFA5B654}" type="presParOf" srcId="{FDC1786D-2261-4B6C-BF61-5AD2EB5E56DE}" destId="{76F76788-EA16-40C5-8AA5-054FB3F84716}" srcOrd="1" destOrd="0" presId="urn:microsoft.com/office/officeart/2005/8/layout/hierarchy1"/>
    <dgm:cxn modelId="{55ABF631-39A6-4508-B156-1879854ECB5A}" type="presParOf" srcId="{76F76788-EA16-40C5-8AA5-054FB3F84716}" destId="{DA026DB2-D92A-4284-B6F9-0CBB32E77844}" srcOrd="0" destOrd="0" presId="urn:microsoft.com/office/officeart/2005/8/layout/hierarchy1"/>
    <dgm:cxn modelId="{A93D0667-E219-40DA-90AB-4CA75E082B23}" type="presParOf" srcId="{DA026DB2-D92A-4284-B6F9-0CBB32E77844}" destId="{7FCF4EBB-DA21-426C-91C9-8DCA164BD7D1}" srcOrd="0" destOrd="0" presId="urn:microsoft.com/office/officeart/2005/8/layout/hierarchy1"/>
    <dgm:cxn modelId="{982C70F6-E556-408E-921A-98C8889EF7BB}" type="presParOf" srcId="{DA026DB2-D92A-4284-B6F9-0CBB32E77844}" destId="{CB3DF9A1-369E-4622-9320-D4FCB90E2616}" srcOrd="1" destOrd="0" presId="urn:microsoft.com/office/officeart/2005/8/layout/hierarchy1"/>
    <dgm:cxn modelId="{4F1A54A0-F306-4CCD-9BBA-510350DAC23C}" type="presParOf" srcId="{76F76788-EA16-40C5-8AA5-054FB3F84716}" destId="{B27B6416-AB45-4D06-B550-5C58758F9B14}" srcOrd="1" destOrd="0" presId="urn:microsoft.com/office/officeart/2005/8/layout/hierarchy1"/>
    <dgm:cxn modelId="{802A7D23-386C-43B7-B6E3-822127166065}" type="presParOf" srcId="{FDC1786D-2261-4B6C-BF61-5AD2EB5E56DE}" destId="{5C80EA5F-17AE-4DED-8F4C-2BC774932D5E}" srcOrd="2" destOrd="0" presId="urn:microsoft.com/office/officeart/2005/8/layout/hierarchy1"/>
    <dgm:cxn modelId="{FCDFBEF8-F8EC-4E1A-9697-9E5D0F263539}" type="presParOf" srcId="{FDC1786D-2261-4B6C-BF61-5AD2EB5E56DE}" destId="{D1091949-B4DF-4EA9-93DA-057BCA969D57}" srcOrd="3" destOrd="0" presId="urn:microsoft.com/office/officeart/2005/8/layout/hierarchy1"/>
    <dgm:cxn modelId="{80D427F3-F53E-413D-9A35-E0C02BBB8BD9}" type="presParOf" srcId="{D1091949-B4DF-4EA9-93DA-057BCA969D57}" destId="{0E877220-C603-4624-A681-0EF6EA1FADC7}" srcOrd="0" destOrd="0" presId="urn:microsoft.com/office/officeart/2005/8/layout/hierarchy1"/>
    <dgm:cxn modelId="{CC5DE616-D26B-4738-820D-8DF57BC50D04}" type="presParOf" srcId="{0E877220-C603-4624-A681-0EF6EA1FADC7}" destId="{70A4A0BE-BD69-4DF0-89EC-9373D4065D18}" srcOrd="0" destOrd="0" presId="urn:microsoft.com/office/officeart/2005/8/layout/hierarchy1"/>
    <dgm:cxn modelId="{451DF51F-A97D-42F0-A660-8546144D9875}" type="presParOf" srcId="{0E877220-C603-4624-A681-0EF6EA1FADC7}" destId="{925B5746-8958-45F5-80A7-0338F307F209}" srcOrd="1" destOrd="0" presId="urn:microsoft.com/office/officeart/2005/8/layout/hierarchy1"/>
    <dgm:cxn modelId="{300E8897-EEF4-4CE6-B93C-0FB67FE51257}" type="presParOf" srcId="{D1091949-B4DF-4EA9-93DA-057BCA969D57}" destId="{31DAE3B8-7FCD-4D1F-A6C1-399985790B83}" srcOrd="1" destOrd="0" presId="urn:microsoft.com/office/officeart/2005/8/layout/hierarchy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3642CE-FCE0-4C9F-9F23-250C666EB95F}">
      <dsp:nvSpPr>
        <dsp:cNvPr id="0" name=""/>
        <dsp:cNvSpPr/>
      </dsp:nvSpPr>
      <dsp:spPr>
        <a:xfrm>
          <a:off x="659055" y="1915353"/>
          <a:ext cx="91440" cy="409944"/>
        </a:xfrm>
        <a:custGeom>
          <a:avLst/>
          <a:gdLst/>
          <a:ahLst/>
          <a:cxnLst/>
          <a:rect l="0" t="0" r="0" b="0"/>
          <a:pathLst>
            <a:path>
              <a:moveTo>
                <a:pt x="45720" y="0"/>
              </a:moveTo>
              <a:lnTo>
                <a:pt x="45720" y="4099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BBBC80-C1BB-460F-9F98-497751AF71D8}">
      <dsp:nvSpPr>
        <dsp:cNvPr id="0" name=""/>
        <dsp:cNvSpPr/>
      </dsp:nvSpPr>
      <dsp:spPr>
        <a:xfrm>
          <a:off x="0" y="1020288"/>
          <a:ext cx="1409551" cy="8950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E8EF5-84EC-4123-B89C-3FD44A415DED}">
      <dsp:nvSpPr>
        <dsp:cNvPr id="0" name=""/>
        <dsp:cNvSpPr/>
      </dsp:nvSpPr>
      <dsp:spPr>
        <a:xfrm>
          <a:off x="156616" y="1169074"/>
          <a:ext cx="1409551" cy="8950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JP Técnico Ministerio</a:t>
          </a:r>
          <a:endParaRPr lang="es-ES" sz="1300" kern="1200" dirty="0"/>
        </a:p>
      </dsp:txBody>
      <dsp:txXfrm>
        <a:off x="156616" y="1169074"/>
        <a:ext cx="1409551" cy="895065"/>
      </dsp:txXfrm>
    </dsp:sp>
    <dsp:sp modelId="{56F36562-88C4-44BF-A6F5-99EA05C0B985}">
      <dsp:nvSpPr>
        <dsp:cNvPr id="0" name=""/>
        <dsp:cNvSpPr/>
      </dsp:nvSpPr>
      <dsp:spPr>
        <a:xfrm>
          <a:off x="0" y="2325298"/>
          <a:ext cx="1409551" cy="8950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7A60F-AFE5-45ED-9491-B0A41693EAAA}">
      <dsp:nvSpPr>
        <dsp:cNvPr id="0" name=""/>
        <dsp:cNvSpPr/>
      </dsp:nvSpPr>
      <dsp:spPr>
        <a:xfrm>
          <a:off x="156616" y="2474084"/>
          <a:ext cx="1409551" cy="8950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Analista</a:t>
          </a:r>
          <a:endParaRPr lang="es-ES" sz="1300" kern="1200" dirty="0"/>
        </a:p>
      </dsp:txBody>
      <dsp:txXfrm>
        <a:off x="156616" y="2474084"/>
        <a:ext cx="1409551" cy="895065"/>
      </dsp:txXfrm>
    </dsp:sp>
    <dsp:sp modelId="{806F8834-2621-4820-9A7E-C33C3DCD4173}">
      <dsp:nvSpPr>
        <dsp:cNvPr id="0" name=""/>
        <dsp:cNvSpPr/>
      </dsp:nvSpPr>
      <dsp:spPr>
        <a:xfrm>
          <a:off x="1722784" y="1020288"/>
          <a:ext cx="1409551" cy="8950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2A8E4-63D7-43E3-9546-94024335A231}">
      <dsp:nvSpPr>
        <dsp:cNvPr id="0" name=""/>
        <dsp:cNvSpPr/>
      </dsp:nvSpPr>
      <dsp:spPr>
        <a:xfrm>
          <a:off x="1879401" y="1169074"/>
          <a:ext cx="1409551" cy="8950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Representante usuarios</a:t>
          </a:r>
          <a:endParaRPr lang="es-ES" sz="1300" kern="1200" dirty="0"/>
        </a:p>
      </dsp:txBody>
      <dsp:txXfrm>
        <a:off x="1879401" y="1169074"/>
        <a:ext cx="1409551" cy="895065"/>
      </dsp:txXfrm>
    </dsp:sp>
    <dsp:sp modelId="{186947F8-F6B6-4F25-98E9-F02394D43B56}">
      <dsp:nvSpPr>
        <dsp:cNvPr id="0" name=""/>
        <dsp:cNvSpPr/>
      </dsp:nvSpPr>
      <dsp:spPr>
        <a:xfrm>
          <a:off x="3445569" y="1020288"/>
          <a:ext cx="1409551" cy="8950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77B12-4F54-443A-BD3B-79C0ED8AD3C9}">
      <dsp:nvSpPr>
        <dsp:cNvPr id="0" name=""/>
        <dsp:cNvSpPr/>
      </dsp:nvSpPr>
      <dsp:spPr>
        <a:xfrm>
          <a:off x="3602186" y="1169074"/>
          <a:ext cx="1409551" cy="8950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smtClean="0"/>
            <a:t>Responsable Relaciones</a:t>
          </a:r>
          <a:endParaRPr lang="es-ES" sz="1300" kern="1200" dirty="0"/>
        </a:p>
      </dsp:txBody>
      <dsp:txXfrm>
        <a:off x="3602186" y="1169074"/>
        <a:ext cx="1409551" cy="89506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80EA5F-17AE-4DED-8F4C-2BC774932D5E}">
      <dsp:nvSpPr>
        <dsp:cNvPr id="0" name=""/>
        <dsp:cNvSpPr/>
      </dsp:nvSpPr>
      <dsp:spPr>
        <a:xfrm>
          <a:off x="2312287" y="2651498"/>
          <a:ext cx="1037985" cy="493986"/>
        </a:xfrm>
        <a:custGeom>
          <a:avLst/>
          <a:gdLst/>
          <a:ahLst/>
          <a:cxnLst/>
          <a:rect l="0" t="0" r="0" b="0"/>
          <a:pathLst>
            <a:path>
              <a:moveTo>
                <a:pt x="0" y="0"/>
              </a:moveTo>
              <a:lnTo>
                <a:pt x="0" y="336637"/>
              </a:lnTo>
              <a:lnTo>
                <a:pt x="1037985" y="336637"/>
              </a:lnTo>
              <a:lnTo>
                <a:pt x="1037985" y="4939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F913D-617B-4E9F-BE3D-92E830DCF753}">
      <dsp:nvSpPr>
        <dsp:cNvPr id="0" name=""/>
        <dsp:cNvSpPr/>
      </dsp:nvSpPr>
      <dsp:spPr>
        <a:xfrm>
          <a:off x="1274302" y="2651498"/>
          <a:ext cx="1037985" cy="493986"/>
        </a:xfrm>
        <a:custGeom>
          <a:avLst/>
          <a:gdLst/>
          <a:ahLst/>
          <a:cxnLst/>
          <a:rect l="0" t="0" r="0" b="0"/>
          <a:pathLst>
            <a:path>
              <a:moveTo>
                <a:pt x="1037985" y="0"/>
              </a:moveTo>
              <a:lnTo>
                <a:pt x="1037985" y="336637"/>
              </a:lnTo>
              <a:lnTo>
                <a:pt x="0" y="336637"/>
              </a:lnTo>
              <a:lnTo>
                <a:pt x="0" y="4939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B16375-F2AE-4AA8-9B51-08D1FD586651}">
      <dsp:nvSpPr>
        <dsp:cNvPr id="0" name=""/>
        <dsp:cNvSpPr/>
      </dsp:nvSpPr>
      <dsp:spPr>
        <a:xfrm>
          <a:off x="2266567" y="1078951"/>
          <a:ext cx="91440" cy="493986"/>
        </a:xfrm>
        <a:custGeom>
          <a:avLst/>
          <a:gdLst/>
          <a:ahLst/>
          <a:cxnLst/>
          <a:rect l="0" t="0" r="0" b="0"/>
          <a:pathLst>
            <a:path>
              <a:moveTo>
                <a:pt x="45720" y="0"/>
              </a:moveTo>
              <a:lnTo>
                <a:pt x="45720" y="49398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BD9BB3-B283-40C0-801F-0895D1BC8084}">
      <dsp:nvSpPr>
        <dsp:cNvPr id="0" name=""/>
        <dsp:cNvSpPr/>
      </dsp:nvSpPr>
      <dsp:spPr>
        <a:xfrm>
          <a:off x="1463026" y="389"/>
          <a:ext cx="1698521" cy="10785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1998B6-C3D0-438B-BEE2-9949D95D39AB}">
      <dsp:nvSpPr>
        <dsp:cNvPr id="0" name=""/>
        <dsp:cNvSpPr/>
      </dsp:nvSpPr>
      <dsp:spPr>
        <a:xfrm>
          <a:off x="1651751" y="179678"/>
          <a:ext cx="1698521" cy="107856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 sz="2500" kern="1200" dirty="0" smtClean="0"/>
            <a:t>JP Externo</a:t>
          </a:r>
          <a:endParaRPr lang="es-ES" sz="2500" kern="1200" dirty="0"/>
        </a:p>
      </dsp:txBody>
      <dsp:txXfrm>
        <a:off x="1651751" y="179678"/>
        <a:ext cx="1698521" cy="1078561"/>
      </dsp:txXfrm>
    </dsp:sp>
    <dsp:sp modelId="{92663809-E465-460E-9DBE-EA408D7DB1AC}">
      <dsp:nvSpPr>
        <dsp:cNvPr id="0" name=""/>
        <dsp:cNvSpPr/>
      </dsp:nvSpPr>
      <dsp:spPr>
        <a:xfrm>
          <a:off x="1463026" y="1572937"/>
          <a:ext cx="1698521" cy="10785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92E09-746D-4AFA-8C9A-DAECF39ECB05}">
      <dsp:nvSpPr>
        <dsp:cNvPr id="0" name=""/>
        <dsp:cNvSpPr/>
      </dsp:nvSpPr>
      <dsp:spPr>
        <a:xfrm>
          <a:off x="1651751" y="1752226"/>
          <a:ext cx="1698521" cy="107856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 sz="2500" kern="1200" dirty="0" smtClean="0"/>
            <a:t>AP Externo</a:t>
          </a:r>
          <a:endParaRPr lang="es-ES" sz="2500" kern="1200" dirty="0"/>
        </a:p>
      </dsp:txBody>
      <dsp:txXfrm>
        <a:off x="1651751" y="1752226"/>
        <a:ext cx="1698521" cy="1078561"/>
      </dsp:txXfrm>
    </dsp:sp>
    <dsp:sp modelId="{7FCF4EBB-DA21-426C-91C9-8DCA164BD7D1}">
      <dsp:nvSpPr>
        <dsp:cNvPr id="0" name=""/>
        <dsp:cNvSpPr/>
      </dsp:nvSpPr>
      <dsp:spPr>
        <a:xfrm>
          <a:off x="425041" y="3145485"/>
          <a:ext cx="1698521" cy="10785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F9A1-369E-4622-9320-D4FCB90E2616}">
      <dsp:nvSpPr>
        <dsp:cNvPr id="0" name=""/>
        <dsp:cNvSpPr/>
      </dsp:nvSpPr>
      <dsp:spPr>
        <a:xfrm>
          <a:off x="613766" y="3324773"/>
          <a:ext cx="1698521" cy="107856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 sz="2500" kern="1200" dirty="0" smtClean="0"/>
            <a:t>P Externo 1</a:t>
          </a:r>
          <a:endParaRPr lang="es-ES" sz="2500" kern="1200" dirty="0"/>
        </a:p>
      </dsp:txBody>
      <dsp:txXfrm>
        <a:off x="613766" y="3324773"/>
        <a:ext cx="1698521" cy="1078561"/>
      </dsp:txXfrm>
    </dsp:sp>
    <dsp:sp modelId="{70A4A0BE-BD69-4DF0-89EC-9373D4065D18}">
      <dsp:nvSpPr>
        <dsp:cNvPr id="0" name=""/>
        <dsp:cNvSpPr/>
      </dsp:nvSpPr>
      <dsp:spPr>
        <a:xfrm>
          <a:off x="2501012" y="3145485"/>
          <a:ext cx="1698521" cy="10785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B5746-8958-45F5-80A7-0338F307F209}">
      <dsp:nvSpPr>
        <dsp:cNvPr id="0" name=""/>
        <dsp:cNvSpPr/>
      </dsp:nvSpPr>
      <dsp:spPr>
        <a:xfrm>
          <a:off x="2689736" y="3324773"/>
          <a:ext cx="1698521" cy="107856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 sz="2500" kern="1200" dirty="0" smtClean="0"/>
            <a:t>P Externo 2</a:t>
          </a:r>
          <a:endParaRPr lang="es-ES" sz="2500" kern="1200" dirty="0"/>
        </a:p>
      </dsp:txBody>
      <dsp:txXfrm>
        <a:off x="2689736" y="3324773"/>
        <a:ext cx="1698521" cy="10785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584338" y="651101"/>
            <a:ext cx="8911687" cy="570571"/>
          </a:xfrm>
        </p:spPr>
        <p:txBody>
          <a:bodyPr/>
          <a:lstStyle/>
          <a:p>
            <a:r>
              <a:rPr lang="es-ES" dirty="0" smtClean="0"/>
              <a:t>Haga clic para modificar el estilo de título del patrón</a:t>
            </a:r>
            <a:endParaRPr lang="en-US" dirty="0"/>
          </a:p>
        </p:txBody>
      </p:sp>
      <p:sp>
        <p:nvSpPr>
          <p:cNvPr id="3" name="Content Placeholder 2"/>
          <p:cNvSpPr>
            <a:spLocks noGrp="1"/>
          </p:cNvSpPr>
          <p:nvPr>
            <p:ph idx="1"/>
          </p:nvPr>
        </p:nvSpPr>
        <p:spPr>
          <a:xfrm>
            <a:off x="1584338" y="1574799"/>
            <a:ext cx="9920274" cy="4902201"/>
          </a:xfrm>
        </p:spPr>
        <p:txBody>
          <a:bodyPr/>
          <a:lstStyle>
            <a:lvl1pPr>
              <a:lnSpc>
                <a:spcPct val="150000"/>
              </a:lnSpc>
              <a:defRPr b="1"/>
            </a:lvl1pPr>
            <a:lvl2pPr>
              <a:lnSpc>
                <a:spcPct val="150000"/>
              </a:lnSpc>
              <a:defRPr b="1"/>
            </a:lvl2pPr>
            <a:lvl3pPr>
              <a:lnSpc>
                <a:spcPct val="150000"/>
              </a:lnSpc>
              <a:defRPr b="1"/>
            </a:lvl3pPr>
            <a:lvl4pPr>
              <a:lnSpc>
                <a:spcPct val="150000"/>
              </a:lnSpc>
              <a:defRPr b="1"/>
            </a:lvl4pPr>
            <a:lvl5pPr>
              <a:lnSpc>
                <a:spcPct val="150000"/>
              </a:lnSpc>
              <a:defRPr b="1"/>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s.linkedin.com/pub/javier-hern&#225;ndez-d&#237;ez/44/a22/77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Ejemplo de Examen:</a:t>
            </a:r>
            <a:br>
              <a:rPr lang="es-ES" dirty="0" smtClean="0"/>
            </a:br>
            <a:r>
              <a:rPr lang="es-ES" dirty="0" err="1" smtClean="0"/>
              <a:t>Notific</a:t>
            </a:r>
            <a:r>
              <a:rPr lang="es-ES" dirty="0" smtClean="0"/>
              <a:t>@</a:t>
            </a:r>
            <a:endParaRPr lang="es-ES" dirty="0"/>
          </a:p>
        </p:txBody>
      </p:sp>
      <p:sp>
        <p:nvSpPr>
          <p:cNvPr id="3" name="Subtítulo 2"/>
          <p:cNvSpPr>
            <a:spLocks noGrp="1"/>
          </p:cNvSpPr>
          <p:nvPr>
            <p:ph type="subTitle" idx="1"/>
          </p:nvPr>
        </p:nvSpPr>
        <p:spPr>
          <a:xfrm>
            <a:off x="2589213" y="4777379"/>
            <a:ext cx="8915399" cy="1634054"/>
          </a:xfrm>
        </p:spPr>
        <p:txBody>
          <a:bodyPr>
            <a:normAutofit fontScale="62500" lnSpcReduction="20000"/>
          </a:bodyPr>
          <a:lstStyle/>
          <a:p>
            <a:r>
              <a:rPr lang="es-ES" dirty="0" err="1" smtClean="0"/>
              <a:t>Preparatic</a:t>
            </a:r>
            <a:r>
              <a:rPr lang="es-ES" dirty="0" smtClean="0"/>
              <a:t> </a:t>
            </a:r>
            <a:r>
              <a:rPr lang="es-ES" dirty="0" smtClean="0"/>
              <a:t>XXII</a:t>
            </a:r>
          </a:p>
          <a:p>
            <a:endParaRPr lang="es-ES" dirty="0" smtClean="0"/>
          </a:p>
          <a:p>
            <a:r>
              <a:rPr lang="es-ES" b="1" dirty="0" smtClean="0"/>
              <a:t>Javier Hernández Díez</a:t>
            </a:r>
          </a:p>
          <a:p>
            <a:r>
              <a:rPr lang="es-ES" dirty="0" smtClean="0"/>
              <a:t>S.G. de Impulso de la Administración Digital y Atención al Ciudadano (DTIC)</a:t>
            </a:r>
          </a:p>
          <a:p>
            <a:r>
              <a:rPr lang="es-ES" dirty="0" smtClean="0">
                <a:hlinkClick r:id="rId2"/>
              </a:rPr>
              <a:t>http://</a:t>
            </a:r>
            <a:r>
              <a:rPr lang="es-ES" dirty="0" smtClean="0">
                <a:hlinkClick r:id="rId2"/>
              </a:rPr>
              <a:t>es.linkedin.com/pub/javier-hernández-díez/44/a22/771</a:t>
            </a:r>
            <a:endParaRPr lang="es-ES" dirty="0" smtClean="0"/>
          </a:p>
          <a:p>
            <a:r>
              <a:rPr lang="es-ES" i="1" dirty="0" smtClean="0"/>
              <a:t>javier.hdiez@gmail.com</a:t>
            </a:r>
            <a:endParaRPr lang="es-ES" i="1" dirty="0"/>
          </a:p>
        </p:txBody>
      </p:sp>
    </p:spTree>
    <p:extLst>
      <p:ext uri="{BB962C8B-B14F-4D97-AF65-F5344CB8AC3E}">
        <p14:creationId xmlns:p14="http://schemas.microsoft.com/office/powerpoint/2010/main" xmlns="" val="187512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Cuestiones a Desarrollar</a:t>
            </a:r>
            <a:endParaRPr lang="es-ES" dirty="0"/>
          </a:p>
        </p:txBody>
      </p:sp>
      <p:sp>
        <p:nvSpPr>
          <p:cNvPr id="3" name="Marcador de contenido 2"/>
          <p:cNvSpPr>
            <a:spLocks noGrp="1"/>
          </p:cNvSpPr>
          <p:nvPr>
            <p:ph idx="1"/>
          </p:nvPr>
        </p:nvSpPr>
        <p:spPr/>
        <p:txBody>
          <a:bodyPr>
            <a:normAutofit lnSpcReduction="10000"/>
          </a:bodyPr>
          <a:lstStyle/>
          <a:p>
            <a:r>
              <a:rPr lang="es-ES" dirty="0"/>
              <a:t>1º Realizar un informe ejecutivo dirigido al Ministro de Hacienda y Administraciones Públicas sobre la solución </a:t>
            </a:r>
            <a:r>
              <a:rPr lang="es-ES" dirty="0" err="1"/>
              <a:t>Notific</a:t>
            </a:r>
            <a:r>
              <a:rPr lang="es-ES" dirty="0"/>
              <a:t>@.</a:t>
            </a:r>
          </a:p>
          <a:p>
            <a:r>
              <a:rPr lang="es-ES" dirty="0"/>
              <a:t>2º Diagrama de Contexto que incluya los agentes relevantes.</a:t>
            </a:r>
          </a:p>
          <a:p>
            <a:r>
              <a:rPr lang="es-ES" dirty="0"/>
              <a:t>3º Modelo de datos del sistema, indicando las entidades y atributos principales y/o imprescindibles.</a:t>
            </a:r>
          </a:p>
          <a:p>
            <a:r>
              <a:rPr lang="es-ES" dirty="0"/>
              <a:t>4º Análisis, diseño y justificación de la arquitectura de la solución propuesta, tanto lógica como de infraestructura.</a:t>
            </a:r>
          </a:p>
          <a:p>
            <a:r>
              <a:rPr lang="es-ES" dirty="0"/>
              <a:t>5º Estimación global de recursos económicos, técnicos y humanos, junto con la planificación temporal de los trabajos. Si fuera precisa la externalización de estos trabajos, indique la forma de contratación más adecuada. Adicionalmente pondere brevemente el esfuerzo relativo para los principales módulos funcionales.</a:t>
            </a:r>
          </a:p>
        </p:txBody>
      </p:sp>
    </p:spTree>
    <p:extLst>
      <p:ext uri="{BB962C8B-B14F-4D97-AF65-F5344CB8AC3E}">
        <p14:creationId xmlns:p14="http://schemas.microsoft.com/office/powerpoint/2010/main" xmlns="" val="115773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Cuestiones Breves</a:t>
            </a:r>
            <a:endParaRPr lang="es-ES" dirty="0"/>
          </a:p>
        </p:txBody>
      </p:sp>
      <p:sp>
        <p:nvSpPr>
          <p:cNvPr id="3" name="Marcador de contenido 2"/>
          <p:cNvSpPr>
            <a:spLocks noGrp="1"/>
          </p:cNvSpPr>
          <p:nvPr>
            <p:ph idx="1"/>
          </p:nvPr>
        </p:nvSpPr>
        <p:spPr/>
        <p:txBody>
          <a:bodyPr>
            <a:normAutofit fontScale="85000" lnSpcReduction="10000"/>
          </a:bodyPr>
          <a:lstStyle/>
          <a:p>
            <a:r>
              <a:rPr lang="es-ES" dirty="0" smtClean="0"/>
              <a:t>A </a:t>
            </a:r>
            <a:r>
              <a:rPr lang="es-ES" dirty="0"/>
              <a:t>responder preferentemente en uno o dos párrafos. </a:t>
            </a:r>
          </a:p>
          <a:p>
            <a:pPr lvl="1">
              <a:buFont typeface="+mj-lt"/>
              <a:buAutoNum type="arabicPeriod"/>
            </a:pPr>
            <a:r>
              <a:rPr lang="es-ES" dirty="0"/>
              <a:t>Describa un mecanismo normativo-organizativo ágil para que las distintas administraciones públicas puedan hacer uso del sistema.</a:t>
            </a:r>
          </a:p>
          <a:p>
            <a:pPr lvl="1">
              <a:buFont typeface="+mj-lt"/>
              <a:buAutoNum type="arabicPeriod"/>
            </a:pPr>
            <a:r>
              <a:rPr lang="es-ES" dirty="0"/>
              <a:t>En caso de que la solución fuera exitosa, y se deseara, en aras de unos mayores ahorros y eficiencia, la inclusión de las Comunidades Autónomas, a nivel de uso final, como de aportación de Centros de Impresión y Ensobrado, indique qué criterios podrían establecerse para el uso de uno u otro CIE.</a:t>
            </a:r>
          </a:p>
          <a:p>
            <a:pPr lvl="1">
              <a:buFont typeface="+mj-lt"/>
              <a:buAutoNum type="arabicPeriod"/>
            </a:pPr>
            <a:r>
              <a:rPr lang="es-ES" dirty="0"/>
              <a:t>Indique qué requisitos cree que deberían tener los ficheros a ser impresos por los distintos </a:t>
            </a:r>
            <a:r>
              <a:rPr lang="es-ES" dirty="0" err="1"/>
              <a:t>CIEs</a:t>
            </a:r>
            <a:r>
              <a:rPr lang="es-ES" dirty="0"/>
              <a:t> indicando, en su caso, características especiales que los hiciera interoperables entre todos ellos.</a:t>
            </a:r>
          </a:p>
          <a:p>
            <a:pPr lvl="1">
              <a:buFont typeface="+mj-lt"/>
              <a:buAutoNum type="arabicPeriod"/>
            </a:pPr>
            <a:r>
              <a:rPr lang="es-ES" dirty="0"/>
              <a:t>Indique y justifique qué requisitos de identificación de usuarios finales del sistema o de aplicaciones se deberían tener en el sistema.</a:t>
            </a:r>
          </a:p>
          <a:p>
            <a:pPr lvl="1">
              <a:buFont typeface="+mj-lt"/>
              <a:buAutoNum type="arabicPeriod"/>
            </a:pPr>
            <a:r>
              <a:rPr lang="es-ES" dirty="0"/>
              <a:t>Para intentar reducir los costes globales del uso del sistema, y de los costes de impresión o de uso de DEH, fomentando así el uso de la Notificación en el Punto de Acceso General (PAG), indique qué otros parámetros podrían ser de utilidad a la hora de emitir notificaciones.</a:t>
            </a:r>
          </a:p>
          <a:p>
            <a:endParaRPr lang="es-ES" dirty="0"/>
          </a:p>
        </p:txBody>
      </p:sp>
    </p:spTree>
    <p:extLst>
      <p:ext uri="{BB962C8B-B14F-4D97-AF65-F5344CB8AC3E}">
        <p14:creationId xmlns:p14="http://schemas.microsoft.com/office/powerpoint/2010/main" xmlns="" val="96721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Cuestiones Breves</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A </a:t>
            </a:r>
            <a:r>
              <a:rPr lang="es-ES" dirty="0"/>
              <a:t>responder preferentemente en uno o dos párrafos. </a:t>
            </a:r>
            <a:endParaRPr lang="es-ES" dirty="0" smtClean="0"/>
          </a:p>
          <a:p>
            <a:pPr marL="800100" lvl="1" indent="-342900">
              <a:buFont typeface="+mj-lt"/>
              <a:buAutoNum type="arabicPeriod" startAt="6"/>
            </a:pPr>
            <a:r>
              <a:rPr lang="es-ES" dirty="0" smtClean="0"/>
              <a:t>Si </a:t>
            </a:r>
            <a:r>
              <a:rPr lang="es-ES" dirty="0"/>
              <a:t>se requiriera poder efectuar la notificación electrónica a través de dispositivos móviles, indique brevemente a nivel de arquitectura del sistema, qué se necesitaría para realizar la firma con certificado digital en el dispositivo móvil. </a:t>
            </a:r>
          </a:p>
          <a:p>
            <a:pPr lvl="1">
              <a:buFont typeface="+mj-lt"/>
              <a:buAutoNum type="arabicPeriod" startAt="6"/>
            </a:pPr>
            <a:r>
              <a:rPr lang="es-ES" dirty="0"/>
              <a:t>Si para potenciar el uso de notificaciones electrónicas, no se quisiera usar certificados electrónicos, indique algún otro mecanismo que permitiera tener constancia de la recepción de la notificación, y qué consideraciones deberían tenerse a nivel normativo o técnico.</a:t>
            </a:r>
          </a:p>
          <a:p>
            <a:pPr lvl="1">
              <a:buFont typeface="+mj-lt"/>
              <a:buAutoNum type="arabicPeriod" startAt="6"/>
            </a:pPr>
            <a:r>
              <a:rPr lang="es-ES" dirty="0"/>
              <a:t>A grandes rasgos, al margen del coste de la propia emisión de notificaciones, para la cofinanciación y mantenibilidad del sistema, indique qué costes se deberían considerar para ser imputados a los distintos departamentos.</a:t>
            </a:r>
          </a:p>
          <a:p>
            <a:pPr lvl="1">
              <a:buFont typeface="+mj-lt"/>
              <a:buAutoNum type="arabicPeriod" startAt="6"/>
            </a:pPr>
            <a:r>
              <a:rPr lang="es-ES" dirty="0"/>
              <a:t>Realice un cálculo aproximado del rendimiento que debe tener el sistema, y en su caso, indique qué medidas tomaría para conseguir el mismo.</a:t>
            </a:r>
          </a:p>
          <a:p>
            <a:pPr lvl="1">
              <a:buFont typeface="+mj-lt"/>
              <a:buAutoNum type="arabicPeriod" startAt="6"/>
            </a:pPr>
            <a:r>
              <a:rPr lang="es-ES" dirty="0"/>
              <a:t>Indique si aplica o no el Esquema Nacional de Interoperabilidad.</a:t>
            </a:r>
          </a:p>
          <a:p>
            <a:pPr lvl="1">
              <a:buFont typeface="+mj-lt"/>
              <a:buAutoNum type="arabicPeriod" startAt="6"/>
            </a:pPr>
            <a:r>
              <a:rPr lang="es-ES" dirty="0"/>
              <a:t>Indique si aplica o no el Esquema Nacional de Seguridad.</a:t>
            </a:r>
          </a:p>
          <a:p>
            <a:endParaRPr lang="es-ES" dirty="0"/>
          </a:p>
        </p:txBody>
      </p:sp>
    </p:spTree>
    <p:extLst>
      <p:ext uri="{BB962C8B-B14F-4D97-AF65-F5344CB8AC3E}">
        <p14:creationId xmlns:p14="http://schemas.microsoft.com/office/powerpoint/2010/main" xmlns="" val="81689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1- Informe para el Ministro</a:t>
            </a:r>
            <a:endParaRPr lang="es-ES" dirty="0"/>
          </a:p>
        </p:txBody>
      </p:sp>
      <p:sp>
        <p:nvSpPr>
          <p:cNvPr id="3" name="Marcador de contenido 2"/>
          <p:cNvSpPr>
            <a:spLocks noGrp="1"/>
          </p:cNvSpPr>
          <p:nvPr>
            <p:ph idx="1"/>
          </p:nvPr>
        </p:nvSpPr>
        <p:spPr/>
        <p:txBody>
          <a:bodyPr>
            <a:normAutofit fontScale="92500" lnSpcReduction="20000"/>
          </a:bodyPr>
          <a:lstStyle/>
          <a:p>
            <a:r>
              <a:rPr lang="es-ES" b="1" dirty="0"/>
              <a:t>Se debe utilizar un tono neutro e imparcial. Desempolvad el tercer examen.  • Una buena práctica es partir de una breve descripción del sistema desde el punto de vista de la funcionalidad (del negocio). Es muy importante no entrar en detalles tecnológicos.  </a:t>
            </a:r>
            <a:endParaRPr lang="es-ES" dirty="0"/>
          </a:p>
          <a:p>
            <a:r>
              <a:rPr lang="es-ES" b="1" dirty="0" smtClean="0"/>
              <a:t>“</a:t>
            </a:r>
            <a:r>
              <a:rPr lang="es-ES" b="1" dirty="0"/>
              <a:t>Vender” el proyecto desde el punto de vista estratégico: ahorros de costes, eficiencia, mejor servicio al ciudadano, etc. Debe tenerse en cuenta los aspectos del proyecto que más impacten en los intereses prioritarios que pueda tener ese Ministro en concreto dado el contexto actual.  </a:t>
            </a:r>
            <a:endParaRPr lang="es-ES" dirty="0"/>
          </a:p>
          <a:p>
            <a:r>
              <a:rPr lang="es-ES" b="1" dirty="0" smtClean="0"/>
              <a:t>La </a:t>
            </a:r>
            <a:r>
              <a:rPr lang="es-ES" b="1" dirty="0"/>
              <a:t>extensión debe ser reducida (una página como mucho), si bien en el enunciado suele indicarse la extensión. Es importante ceñirse a la extensión que se establezca.  </a:t>
            </a:r>
            <a:endParaRPr lang="es-ES" dirty="0"/>
          </a:p>
          <a:p>
            <a:r>
              <a:rPr lang="es-ES" b="1" dirty="0" smtClean="0"/>
              <a:t>Debe </a:t>
            </a:r>
            <a:r>
              <a:rPr lang="es-ES" b="1" dirty="0"/>
              <a:t>quedar patente la utilidad “política” del proyecto. Cuanto más se encuadre en el contexto económico actual y en el negocio del propio Ministerio, mejor.  </a:t>
            </a:r>
            <a:endParaRPr lang="es-ES" dirty="0"/>
          </a:p>
          <a:p>
            <a:r>
              <a:rPr lang="es-ES" b="1" dirty="0" smtClean="0"/>
              <a:t>Debe </a:t>
            </a:r>
            <a:r>
              <a:rPr lang="es-ES" b="1" dirty="0"/>
              <a:t>incluir plazos y coste.</a:t>
            </a:r>
            <a:endParaRPr lang="es-ES" dirty="0"/>
          </a:p>
          <a:p>
            <a:endParaRPr lang="es-ES" dirty="0"/>
          </a:p>
        </p:txBody>
      </p:sp>
    </p:spTree>
    <p:extLst>
      <p:ext uri="{BB962C8B-B14F-4D97-AF65-F5344CB8AC3E}">
        <p14:creationId xmlns:p14="http://schemas.microsoft.com/office/powerpoint/2010/main" xmlns="" val="4207988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1.- Informe para el Ministro - Ejemplo</a:t>
            </a:r>
            <a:endParaRPr lang="es-ES" dirty="0"/>
          </a:p>
        </p:txBody>
      </p:sp>
      <p:sp>
        <p:nvSpPr>
          <p:cNvPr id="3" name="Marcador de contenido 2"/>
          <p:cNvSpPr>
            <a:spLocks noGrp="1"/>
          </p:cNvSpPr>
          <p:nvPr>
            <p:ph idx="1"/>
          </p:nvPr>
        </p:nvSpPr>
        <p:spPr/>
        <p:txBody>
          <a:bodyPr>
            <a:normAutofit fontScale="62500" lnSpcReduction="20000"/>
          </a:bodyPr>
          <a:lstStyle/>
          <a:p>
            <a:r>
              <a:rPr lang="es-ES" dirty="0" smtClean="0"/>
              <a:t>El </a:t>
            </a:r>
            <a:r>
              <a:rPr lang="es-ES" dirty="0"/>
              <a:t>Ministerio de Hacienda y Administraciones Públicas tiene prevista la realización del proyecto de </a:t>
            </a:r>
            <a:r>
              <a:rPr lang="es-ES" dirty="0" err="1"/>
              <a:t>Notific</a:t>
            </a:r>
            <a:r>
              <a:rPr lang="es-ES" dirty="0"/>
              <a:t>@, que da cumplimiento a una de las medidas CORA de Racionalización y Ahorro, de reforma de las administraciones públicas, que puede suponer una mejora cualitativa y cuantitativa considerables, al centralizar el mecanismo de emisión de comunicaciones y notificaciones para todos los organismos de la Administración General Del Estado.</a:t>
            </a:r>
          </a:p>
          <a:p>
            <a:r>
              <a:rPr lang="es-ES" dirty="0"/>
              <a:t>La plataforma permitirá a todas las Administraciones Públicas realizar notificaciones y comunicaciones de manera homogénea, reaprovechando así desarrollos y trabajos entre los distintos departamentos, así como la consecución de unos ahorros gracias a la economía de escala generada, que puede llegar a ser, según avance el grado de implantación, de más de 10 millones de euros anuales.</a:t>
            </a:r>
          </a:p>
          <a:p>
            <a:r>
              <a:rPr lang="es-ES" dirty="0"/>
              <a:t>Además, se reaprovechan grandes infraestructuras existentes en la AEAT y GISS, permitiendo una amortización efectiva de los Centros de Impresión y Ensobrado, que nos permiten reaprovechar su capacidad excedente y su experiencia. La centralización de dicho servicio permitirá además, mejorar los servicios dirigidos al ciudadano, ya que se dispondrá de un punto único de consulta de las notificaciones efectuadas por cualquier administración, desde el Punto de Acceso General.</a:t>
            </a:r>
          </a:p>
          <a:p>
            <a:r>
              <a:rPr lang="es-ES" dirty="0"/>
              <a:t>Unido a los ahorros, se añaden diversos servicios de notificación asociados a la propia acción administrativa, como es el fomento de la Dirección Electrónica Habilitada, y el ahorro fruto de la notificación en las distintas sedes electrónicas.</a:t>
            </a:r>
          </a:p>
          <a:p>
            <a:r>
              <a:rPr lang="es-ES" dirty="0"/>
              <a:t>Con un coste aproximado de ___ euros, y un plazo de desarrollo de </a:t>
            </a:r>
            <a:r>
              <a:rPr lang="es-ES" dirty="0" smtClean="0"/>
              <a:t>___</a:t>
            </a:r>
            <a:r>
              <a:rPr lang="es-ES" dirty="0" smtClean="0"/>
              <a:t> </a:t>
            </a:r>
            <a:r>
              <a:rPr lang="es-ES" dirty="0"/>
              <a:t>meses, se espera que en el transcurso de los dos o tres próximos años, se puedan conseguir dichos ahorros, suponiendo así un retorno de la inversión efectuada de magnitud muy elevada, mejorando así la imagen de la administración a nivel de servicios al ciudadano, como de eficiencia y eficacia de la AGE, tan reclamados por los administrados. </a:t>
            </a:r>
          </a:p>
        </p:txBody>
      </p:sp>
    </p:spTree>
    <p:extLst>
      <p:ext uri="{BB962C8B-B14F-4D97-AF65-F5344CB8AC3E}">
        <p14:creationId xmlns:p14="http://schemas.microsoft.com/office/powerpoint/2010/main" xmlns="" val="136119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Diagrama de </a:t>
            </a:r>
            <a:r>
              <a:rPr lang="es-ES" b="1" dirty="0" smtClean="0"/>
              <a:t>Contexto</a:t>
            </a:r>
            <a:endParaRPr lang="es-E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3595777" y="1574800"/>
            <a:ext cx="5897383" cy="4902200"/>
          </a:xfrm>
          <a:prstGeom prst="rect">
            <a:avLst/>
          </a:prstGeom>
        </p:spPr>
      </p:pic>
    </p:spTree>
    <p:extLst>
      <p:ext uri="{BB962C8B-B14F-4D97-AF65-F5344CB8AC3E}">
        <p14:creationId xmlns:p14="http://schemas.microsoft.com/office/powerpoint/2010/main" xmlns="" val="3715661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Diagrama de Contexto</a:t>
            </a:r>
            <a:endParaRPr lang="es-ES" dirty="0"/>
          </a:p>
        </p:txBody>
      </p:sp>
      <p:sp>
        <p:nvSpPr>
          <p:cNvPr id="3" name="Marcador de contenido 2"/>
          <p:cNvSpPr>
            <a:spLocks noGrp="1"/>
          </p:cNvSpPr>
          <p:nvPr>
            <p:ph idx="1"/>
          </p:nvPr>
        </p:nvSpPr>
        <p:spPr/>
        <p:txBody>
          <a:bodyPr/>
          <a:lstStyle/>
          <a:p>
            <a:r>
              <a:rPr lang="es-ES" dirty="0"/>
              <a:t>En el diagrama anterior se deberán mostrar todas las interacciones a muy alto nivel en el que se detalle el funcionamiento general del sistema. Así, tenemos un conjunto de organismos, que realizarán envíos y recogerán la información del datado y de los certificados. Además, he añadido una interacción que suele estar en todos los sistemas que son tipo “bróker”, o que recogen, en definitiva, en un solo punto, tareas a ser reencaminadas. Esta interacción  es la de “</a:t>
            </a:r>
            <a:r>
              <a:rPr lang="es-ES" dirty="0" err="1"/>
              <a:t>InformaCambio</a:t>
            </a:r>
            <a:r>
              <a:rPr lang="es-ES" dirty="0"/>
              <a:t>”</a:t>
            </a:r>
          </a:p>
          <a:p>
            <a:r>
              <a:rPr lang="es-ES" dirty="0"/>
              <a:t>En general, para todo servicio horizontal que realiza tareas que no sabemos lo que tardan, podemos afrontar dos enfoques: o permitir a los usuarios realizar consultas sobre lo que han realizado, o que también se les notifique. Como a efectos prácticos “no tiene coste”, creo que debemos indicar ambos tipos.</a:t>
            </a:r>
          </a:p>
          <a:p>
            <a:endParaRPr lang="es-ES" dirty="0"/>
          </a:p>
        </p:txBody>
      </p:sp>
    </p:spTree>
    <p:extLst>
      <p:ext uri="{BB962C8B-B14F-4D97-AF65-F5344CB8AC3E}">
        <p14:creationId xmlns:p14="http://schemas.microsoft.com/office/powerpoint/2010/main" xmlns="" val="125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Diagrama de Contexto</a:t>
            </a:r>
            <a:endParaRPr lang="es-ES" dirty="0"/>
          </a:p>
        </p:txBody>
      </p:sp>
      <p:sp>
        <p:nvSpPr>
          <p:cNvPr id="3" name="Marcador de contenido 2"/>
          <p:cNvSpPr>
            <a:spLocks noGrp="1"/>
          </p:cNvSpPr>
          <p:nvPr>
            <p:ph idx="1"/>
          </p:nvPr>
        </p:nvSpPr>
        <p:spPr/>
        <p:txBody>
          <a:bodyPr>
            <a:normAutofit lnSpcReduction="10000"/>
          </a:bodyPr>
          <a:lstStyle/>
          <a:p>
            <a:r>
              <a:rPr lang="es-ES" dirty="0"/>
              <a:t>Para la identificación y gestión de los usuarios, haremos una integración con el Portal AGE, en este caso, que hace uso del protocolo de autenticación </a:t>
            </a:r>
            <a:r>
              <a:rPr lang="es-ES" dirty="0" err="1"/>
              <a:t>oAuth</a:t>
            </a:r>
            <a:r>
              <a:rPr lang="es-ES" dirty="0"/>
              <a:t>, y así, conseguimos una independencia de cualquier otro método de identificación. Los portales identifican con certificado digital, aunque es previsible que lo hará también mediante </a:t>
            </a:r>
            <a:r>
              <a:rPr lang="es-ES" dirty="0" err="1"/>
              <a:t>cl@ve</a:t>
            </a:r>
            <a:r>
              <a:rPr lang="es-ES" dirty="0"/>
              <a:t>, dada la nueva Directiva Europea de Identificación y Firma. </a:t>
            </a:r>
          </a:p>
          <a:p>
            <a:r>
              <a:rPr lang="es-ES" dirty="0"/>
              <a:t>Para la realización de firmas electrónicas, o validación de las mismas y sus certificados, necesitaremos la integración con @firma, de la misma manera que para obtener la estructura de la AGE necesitaremos al DIR3, y el listado de procedimientos, del SIA. Por último, tendremos 3 tipos de interacciones más, relacionadas con el modo de emisión y recepción de las notificaciones/comunicaciones, y de sus estados (datados) y ficheros de certificación.</a:t>
            </a:r>
          </a:p>
        </p:txBody>
      </p:sp>
    </p:spTree>
    <p:extLst>
      <p:ext uri="{BB962C8B-B14F-4D97-AF65-F5344CB8AC3E}">
        <p14:creationId xmlns:p14="http://schemas.microsoft.com/office/powerpoint/2010/main" xmlns="" val="175384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Modelo de datos 	</a:t>
            </a:r>
            <a:endParaRPr lang="es-E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3316657" y="1574800"/>
            <a:ext cx="6455624" cy="4902200"/>
          </a:xfrm>
          <a:prstGeom prst="rect">
            <a:avLst/>
          </a:prstGeom>
        </p:spPr>
      </p:pic>
    </p:spTree>
    <p:extLst>
      <p:ext uri="{BB962C8B-B14F-4D97-AF65-F5344CB8AC3E}">
        <p14:creationId xmlns:p14="http://schemas.microsoft.com/office/powerpoint/2010/main" xmlns="" val="354516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Modelo de Datos</a:t>
            </a:r>
            <a:endParaRPr lang="es-ES" dirty="0"/>
          </a:p>
        </p:txBody>
      </p:sp>
      <p:sp>
        <p:nvSpPr>
          <p:cNvPr id="3" name="Marcador de contenido 2"/>
          <p:cNvSpPr>
            <a:spLocks noGrp="1"/>
          </p:cNvSpPr>
          <p:nvPr>
            <p:ph idx="1"/>
          </p:nvPr>
        </p:nvSpPr>
        <p:spPr/>
        <p:txBody>
          <a:bodyPr/>
          <a:lstStyle/>
          <a:p>
            <a:r>
              <a:rPr lang="es-ES" dirty="0"/>
              <a:t>En el modelo de datos destacamos la entidad Envío, que es sobre la que se centra el sistema de Notificaciones. A mí me gusta relacionarlo al menos con una entidad que figure el diagrama de contexto (Tablas Verdes): firma (@firma), organismo (dir3), procedimiento (</a:t>
            </a:r>
            <a:r>
              <a:rPr lang="es-ES" dirty="0" err="1"/>
              <a:t>sia</a:t>
            </a:r>
            <a:r>
              <a:rPr lang="es-ES" dirty="0"/>
              <a:t>), usuario (portales), aplicación (organismos), </a:t>
            </a:r>
            <a:r>
              <a:rPr lang="es-ES" dirty="0" err="1"/>
              <a:t>enviodeh</a:t>
            </a:r>
            <a:r>
              <a:rPr lang="es-ES" dirty="0"/>
              <a:t> (</a:t>
            </a:r>
            <a:r>
              <a:rPr lang="es-ES" dirty="0" err="1"/>
              <a:t>deh</a:t>
            </a:r>
            <a:r>
              <a:rPr lang="es-ES" dirty="0"/>
              <a:t>), </a:t>
            </a:r>
            <a:r>
              <a:rPr lang="es-ES" dirty="0" err="1"/>
              <a:t>envioCIE</a:t>
            </a:r>
            <a:r>
              <a:rPr lang="es-ES" dirty="0"/>
              <a:t> (cie), </a:t>
            </a:r>
            <a:r>
              <a:rPr lang="es-ES" dirty="0" err="1"/>
              <a:t>envioSede</a:t>
            </a:r>
            <a:r>
              <a:rPr lang="es-ES" dirty="0"/>
              <a:t> (PAG).</a:t>
            </a:r>
          </a:p>
          <a:p>
            <a:r>
              <a:rPr lang="es-ES" dirty="0"/>
              <a:t>No existe una solución única y seguro que no encontramos una elaboración óptima con el tiempo que tenemos, tan sólo intentemos indicar lo más relevante.</a:t>
            </a:r>
          </a:p>
          <a:p>
            <a:endParaRPr lang="es-ES" dirty="0"/>
          </a:p>
        </p:txBody>
      </p:sp>
    </p:spTree>
    <p:extLst>
      <p:ext uri="{BB962C8B-B14F-4D97-AF65-F5344CB8AC3E}">
        <p14:creationId xmlns:p14="http://schemas.microsoft.com/office/powerpoint/2010/main" xmlns="" val="34136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Enunciado - Antecedentes</a:t>
            </a:r>
            <a:endParaRPr lang="es-ES" dirty="0"/>
          </a:p>
        </p:txBody>
      </p:sp>
      <p:sp>
        <p:nvSpPr>
          <p:cNvPr id="3" name="Marcador de contenido 2"/>
          <p:cNvSpPr>
            <a:spLocks noGrp="1"/>
          </p:cNvSpPr>
          <p:nvPr>
            <p:ph idx="1"/>
          </p:nvPr>
        </p:nvSpPr>
        <p:spPr/>
        <p:txBody>
          <a:bodyPr>
            <a:normAutofit fontScale="92500" lnSpcReduction="20000"/>
          </a:bodyPr>
          <a:lstStyle/>
          <a:p>
            <a:pPr>
              <a:lnSpc>
                <a:spcPct val="150000"/>
              </a:lnSpc>
            </a:pPr>
            <a:r>
              <a:rPr lang="es-ES" b="1" dirty="0" smtClean="0"/>
              <a:t>A </a:t>
            </a:r>
            <a:r>
              <a:rPr lang="es-ES" b="1" dirty="0"/>
              <a:t>raíz de los cambios producidos en los últimos años se han propuesto multitud de medidas de racionalización y ahorro en las administraciones públicas (medidas CORA) en las que figura la de la de Centralización de las Notificaciones y Comunicaciones de la Administración General del Estado, aprovechando los recursos remanentes de los distintos </a:t>
            </a:r>
            <a:r>
              <a:rPr lang="es-ES" b="1" u="sng" dirty="0"/>
              <a:t>Centros de Impresión y Ensobrado </a:t>
            </a:r>
            <a:r>
              <a:rPr lang="es-ES" b="1" dirty="0"/>
              <a:t>(CIE) de la Administración, en concreto, los de la Agencia Estatal de Administración Tributaria (AEAT) y el de la Gerencia Informática de la Seguridad Social (GISS).</a:t>
            </a:r>
          </a:p>
          <a:p>
            <a:pPr>
              <a:lnSpc>
                <a:spcPct val="150000"/>
              </a:lnSpc>
            </a:pPr>
            <a:r>
              <a:rPr lang="es-ES" b="1" dirty="0"/>
              <a:t>Estos </a:t>
            </a:r>
            <a:r>
              <a:rPr lang="es-ES" b="1" dirty="0" err="1"/>
              <a:t>CIEs</a:t>
            </a:r>
            <a:r>
              <a:rPr lang="es-ES" b="1" dirty="0"/>
              <a:t> proporcionan una gran capacidad de impresión y ensobrados automatizados, y salvo en los momentos en los que son necesario usarlos para campañas de impresión masivas (campañas de renta u otras campañas de envíos postales) pueden ser reaprovechados para su uso por el resto de organismos que no disponen de tales centros, y que actualmente, se gestionan de manera independiente y fragmentada con distintos contratos con los operadores postales.</a:t>
            </a:r>
          </a:p>
          <a:p>
            <a:pPr>
              <a:lnSpc>
                <a:spcPct val="150000"/>
              </a:lnSpc>
            </a:pPr>
            <a:endParaRPr lang="es-ES" b="1" dirty="0"/>
          </a:p>
        </p:txBody>
      </p:sp>
    </p:spTree>
    <p:extLst>
      <p:ext uri="{BB962C8B-B14F-4D97-AF65-F5344CB8AC3E}">
        <p14:creationId xmlns:p14="http://schemas.microsoft.com/office/powerpoint/2010/main" xmlns="" val="2010205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Modelo de datos</a:t>
            </a:r>
            <a:endParaRPr lang="es-ES" dirty="0"/>
          </a:p>
        </p:txBody>
      </p:sp>
      <p:sp>
        <p:nvSpPr>
          <p:cNvPr id="3" name="Marcador de contenido 2"/>
          <p:cNvSpPr>
            <a:spLocks noGrp="1"/>
          </p:cNvSpPr>
          <p:nvPr>
            <p:ph idx="1"/>
          </p:nvPr>
        </p:nvSpPr>
        <p:spPr/>
        <p:txBody>
          <a:bodyPr>
            <a:normAutofit lnSpcReduction="10000"/>
          </a:bodyPr>
          <a:lstStyle/>
          <a:p>
            <a:r>
              <a:rPr lang="es-ES" dirty="0"/>
              <a:t>En general, aparte de las integraciones del diagrama de contexto, y que refleja las entidades del enunciado, así como algunos atributos esenciales, me suele parecer interesante “aislar” algunas entidades que suelen estar en todas las aplicaciones:</a:t>
            </a:r>
          </a:p>
          <a:p>
            <a:pPr lvl="1"/>
            <a:r>
              <a:rPr lang="es-ES" dirty="0"/>
              <a:t>Usuarios (y perfiles), salvo que se integren con algún tipo de portal. Se puede considerar añadir una tabla de configuración de perfiles para estos casos que permita en tiempo real cambiar los perfiles autorizados. En el ejercicio, correspondería con la tabla Amarilla.</a:t>
            </a:r>
          </a:p>
          <a:p>
            <a:pPr lvl="1"/>
            <a:r>
              <a:rPr lang="es-ES" dirty="0" err="1"/>
              <a:t>Logging</a:t>
            </a:r>
            <a:r>
              <a:rPr lang="es-ES" dirty="0"/>
              <a:t>, como registro de históricos de todo lo que acontece.</a:t>
            </a:r>
          </a:p>
          <a:p>
            <a:pPr lvl="1"/>
            <a:r>
              <a:rPr lang="es-ES" dirty="0"/>
              <a:t>Si tenemos tareas de servidor, por integraciones con Web </a:t>
            </a:r>
            <a:r>
              <a:rPr lang="es-ES" dirty="0" err="1"/>
              <a:t>Services</a:t>
            </a:r>
            <a:r>
              <a:rPr lang="es-ES" dirty="0"/>
              <a:t>, como es nuestro caso, no puede faltar una Entidad que recoja las tareas en base de datos. Otra cuestión es que se decida, en este caso, implementar algún tipo de gestor de colas de mensajes, pero creo que en este caso, no hay tantas integraciones que justificaran una nueva pieza. (Tabla Tareas).</a:t>
            </a:r>
          </a:p>
          <a:p>
            <a:endParaRPr lang="es-ES" dirty="0"/>
          </a:p>
        </p:txBody>
      </p:sp>
    </p:spTree>
    <p:extLst>
      <p:ext uri="{BB962C8B-B14F-4D97-AF65-F5344CB8AC3E}">
        <p14:creationId xmlns:p14="http://schemas.microsoft.com/office/powerpoint/2010/main" xmlns="" val="4131600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Análisis, Diseño y Justificación</a:t>
            </a:r>
            <a:endParaRPr lang="es-ES" dirty="0"/>
          </a:p>
        </p:txBody>
      </p:sp>
      <p:sp>
        <p:nvSpPr>
          <p:cNvPr id="3" name="Marcador de contenido 2"/>
          <p:cNvSpPr>
            <a:spLocks noGrp="1"/>
          </p:cNvSpPr>
          <p:nvPr>
            <p:ph idx="1"/>
          </p:nvPr>
        </p:nvSpPr>
        <p:spPr/>
        <p:txBody>
          <a:bodyPr/>
          <a:lstStyle/>
          <a:p>
            <a:r>
              <a:rPr lang="es-ES" dirty="0" smtClean="0"/>
              <a:t>Lo vamos a dividir en 3 partes:</a:t>
            </a:r>
          </a:p>
          <a:p>
            <a:pPr lvl="1"/>
            <a:endParaRPr lang="es-ES" dirty="0" smtClean="0"/>
          </a:p>
          <a:p>
            <a:pPr lvl="1"/>
            <a:r>
              <a:rPr lang="es-ES" dirty="0" smtClean="0"/>
              <a:t>Análisis de Casos de Uso</a:t>
            </a:r>
          </a:p>
          <a:p>
            <a:pPr lvl="1"/>
            <a:endParaRPr lang="es-ES" dirty="0"/>
          </a:p>
          <a:p>
            <a:pPr lvl="1"/>
            <a:r>
              <a:rPr lang="es-ES" dirty="0" smtClean="0"/>
              <a:t>Arquitectura Lógica</a:t>
            </a:r>
          </a:p>
          <a:p>
            <a:pPr lvl="1"/>
            <a:endParaRPr lang="es-ES" dirty="0"/>
          </a:p>
          <a:p>
            <a:pPr lvl="1"/>
            <a:r>
              <a:rPr lang="es-ES" dirty="0" smtClean="0"/>
              <a:t>Arquitectura Física</a:t>
            </a:r>
            <a:endParaRPr lang="es-ES" dirty="0"/>
          </a:p>
        </p:txBody>
      </p:sp>
    </p:spTree>
    <p:extLst>
      <p:ext uri="{BB962C8B-B14F-4D97-AF65-F5344CB8AC3E}">
        <p14:creationId xmlns:p14="http://schemas.microsoft.com/office/powerpoint/2010/main" xmlns="" val="3789860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807206" cy="570571"/>
          </a:xfrm>
        </p:spPr>
        <p:txBody>
          <a:bodyPr>
            <a:normAutofit fontScale="90000"/>
          </a:bodyPr>
          <a:lstStyle/>
          <a:p>
            <a:r>
              <a:rPr lang="es-ES" dirty="0" smtClean="0"/>
              <a:t>Análisis, diseño y justificación – Casos de Uso</a:t>
            </a:r>
            <a:endParaRPr lang="es-E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3595285" y="1574800"/>
            <a:ext cx="5898368" cy="4902200"/>
          </a:xfrm>
          <a:prstGeom prst="rect">
            <a:avLst/>
          </a:prstGeom>
        </p:spPr>
      </p:pic>
    </p:spTree>
    <p:extLst>
      <p:ext uri="{BB962C8B-B14F-4D97-AF65-F5344CB8AC3E}">
        <p14:creationId xmlns:p14="http://schemas.microsoft.com/office/powerpoint/2010/main" xmlns="" val="203280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679019" cy="570571"/>
          </a:xfrm>
        </p:spPr>
        <p:txBody>
          <a:bodyPr>
            <a:normAutofit fontScale="90000"/>
          </a:bodyPr>
          <a:lstStyle/>
          <a:p>
            <a:r>
              <a:rPr lang="es-ES" dirty="0" smtClean="0"/>
              <a:t>Análisis, Diseño y Justificación – Casos de Uso</a:t>
            </a:r>
            <a:endParaRPr lang="es-ES" dirty="0"/>
          </a:p>
        </p:txBody>
      </p:sp>
      <p:sp>
        <p:nvSpPr>
          <p:cNvPr id="3" name="Marcador de contenido 2"/>
          <p:cNvSpPr>
            <a:spLocks noGrp="1"/>
          </p:cNvSpPr>
          <p:nvPr>
            <p:ph idx="1"/>
          </p:nvPr>
        </p:nvSpPr>
        <p:spPr/>
        <p:txBody>
          <a:bodyPr>
            <a:normAutofit lnSpcReduction="10000"/>
          </a:bodyPr>
          <a:lstStyle/>
          <a:p>
            <a:r>
              <a:rPr lang="es-ES" dirty="0"/>
              <a:t>En el Diagrama de casos de uso no podemos dejarnos ni un solo de los entes del diagrama de contexto, y se deberán resumir las funcionalidades generales del sistema, siendo agrupadas, pero explotándolas para poder dar reflejo, precisamente a las entidades principales. Si consideramos, como es mi caso, que es vital que exista un Gestor de Tareas, deberemos explicitarlo, porque si no, luego, cuando valoremos esfuerzos según el número de casos de uso, y actores, etc. no podremos justificarlo muy bien en la defensa.</a:t>
            </a:r>
          </a:p>
          <a:p>
            <a:r>
              <a:rPr lang="es-ES" dirty="0"/>
              <a:t>Así, no merece tanto la pena desglosar cada caso de uso a nivel de “</a:t>
            </a:r>
            <a:r>
              <a:rPr lang="es-ES" dirty="0" err="1"/>
              <a:t>ValidarFirma</a:t>
            </a:r>
            <a:r>
              <a:rPr lang="es-ES" dirty="0"/>
              <a:t>”, o cosas así, ya que creo que estas cosas “se sobreentienden”, y se puede valorar una complejidad grosso modo, sin necesidad de tener que elaborar justificaciones sobre la marcha. Merece la pena poner las funcionalidades principales del sistema, y destacar lo que consideremos vital para el proyecto.</a:t>
            </a:r>
          </a:p>
          <a:p>
            <a:endParaRPr lang="es-ES" dirty="0"/>
          </a:p>
        </p:txBody>
      </p:sp>
    </p:spTree>
    <p:extLst>
      <p:ext uri="{BB962C8B-B14F-4D97-AF65-F5344CB8AC3E}">
        <p14:creationId xmlns:p14="http://schemas.microsoft.com/office/powerpoint/2010/main" xmlns="" val="213152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679019" cy="570571"/>
          </a:xfrm>
        </p:spPr>
        <p:txBody>
          <a:bodyPr>
            <a:normAutofit fontScale="90000"/>
          </a:bodyPr>
          <a:lstStyle/>
          <a:p>
            <a:r>
              <a:rPr lang="es-ES" dirty="0" smtClean="0"/>
              <a:t>Análisis, Diseño y Justificación – Arq. Lógica</a:t>
            </a:r>
            <a:endParaRPr lang="es-ES"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3695404" y="1574800"/>
            <a:ext cx="5698129" cy="4902200"/>
          </a:xfrm>
          <a:prstGeom prst="rect">
            <a:avLst/>
          </a:prstGeom>
        </p:spPr>
      </p:pic>
    </p:spTree>
    <p:extLst>
      <p:ext uri="{BB962C8B-B14F-4D97-AF65-F5344CB8AC3E}">
        <p14:creationId xmlns:p14="http://schemas.microsoft.com/office/powerpoint/2010/main" xmlns="" val="349253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679019" cy="570571"/>
          </a:xfrm>
        </p:spPr>
        <p:txBody>
          <a:bodyPr>
            <a:normAutofit fontScale="90000"/>
          </a:bodyPr>
          <a:lstStyle/>
          <a:p>
            <a:r>
              <a:rPr lang="es-ES" dirty="0" smtClean="0"/>
              <a:t>Análisis, Diseño y Justificación – Arq. Lógica</a:t>
            </a:r>
            <a:endParaRPr lang="es-ES" dirty="0"/>
          </a:p>
        </p:txBody>
      </p:sp>
      <p:sp>
        <p:nvSpPr>
          <p:cNvPr id="3" name="Marcador de contenido 2"/>
          <p:cNvSpPr>
            <a:spLocks noGrp="1"/>
          </p:cNvSpPr>
          <p:nvPr>
            <p:ph idx="1"/>
          </p:nvPr>
        </p:nvSpPr>
        <p:spPr/>
        <p:txBody>
          <a:bodyPr>
            <a:normAutofit fontScale="70000" lnSpcReduction="20000"/>
          </a:bodyPr>
          <a:lstStyle/>
          <a:p>
            <a:r>
              <a:rPr lang="es-ES" dirty="0"/>
              <a:t>Para cada interfaz público que ideemos, deberemos crear uno a nivel de interfaz. A nivel de negocio, todo lo relativo a los casos de uso, y luego, otros extras que podemos poner, como en mi caso: Buscador, como módulo de aceleración de búsquedas sobre los millones de envíos que podrían realizarse, que tendría que ver con el Caché/</a:t>
            </a:r>
            <a:r>
              <a:rPr lang="es-ES" dirty="0" err="1"/>
              <a:t>Optimizer</a:t>
            </a:r>
            <a:r>
              <a:rPr lang="es-ES" dirty="0"/>
              <a:t>, que puede hacer uso de servicios tipo REDIS u otros para no sobrecargar la base de datos, y la parte de </a:t>
            </a:r>
            <a:r>
              <a:rPr lang="es-ES" dirty="0" err="1"/>
              <a:t>reporting</a:t>
            </a:r>
            <a:r>
              <a:rPr lang="es-ES" dirty="0"/>
              <a:t>, la haría en un módulo de “Cuadro de Mandos”. </a:t>
            </a:r>
          </a:p>
          <a:p>
            <a:r>
              <a:rPr lang="es-ES" dirty="0"/>
              <a:t>NOTA: He Introducido también el gestor de formatos de documentos, como extra, y que supondría, por tanto, introducir a nivel de diagrama de contexto el servicio que lo hiciera, así como a nivel de casos de uso, introducir otro caso de uso “</a:t>
            </a:r>
            <a:r>
              <a:rPr lang="es-ES" dirty="0" err="1"/>
              <a:t>GestionaFormato</a:t>
            </a:r>
            <a:r>
              <a:rPr lang="es-ES" dirty="0"/>
              <a:t>”, ya que lo habríamos puesto en el de contexto, para destacarlo.</a:t>
            </a:r>
          </a:p>
          <a:p>
            <a:r>
              <a:rPr lang="es-ES" dirty="0"/>
              <a:t>En ocasiones, ponemos otros módulos generales, como “Seguridad” / “Auditoría” / “Calidad”, etc… Si ponemos seguridad, deberemos indicar qué usamos en Seguridad (</a:t>
            </a:r>
            <a:r>
              <a:rPr lang="es-ES" dirty="0" err="1"/>
              <a:t>PortalAGE</a:t>
            </a:r>
            <a:r>
              <a:rPr lang="es-ES" dirty="0"/>
              <a:t>, por ejemplo), o “Control Accesos” por Certificado digital por ENS nivel alto, o cosas así… pero ojo. </a:t>
            </a:r>
          </a:p>
          <a:p>
            <a:r>
              <a:rPr lang="es-ES" dirty="0"/>
              <a:t>En auditoría, lo suelo suplir con “</a:t>
            </a:r>
            <a:r>
              <a:rPr lang="es-ES" dirty="0" err="1"/>
              <a:t>Logging</a:t>
            </a:r>
            <a:r>
              <a:rPr lang="es-ES" dirty="0"/>
              <a:t>”, y en Calidad, si lo hubiera puesto, que en este caso se vale igualmente con el </a:t>
            </a:r>
            <a:r>
              <a:rPr lang="es-ES" dirty="0" err="1"/>
              <a:t>loger</a:t>
            </a:r>
            <a:r>
              <a:rPr lang="es-ES" dirty="0"/>
              <a:t> y el cuadro de mandos (para ver tiempos de respuesta, etc.), podríamos haber puesto un “Medidor SLA”. </a:t>
            </a:r>
          </a:p>
          <a:p>
            <a:r>
              <a:rPr lang="es-ES" dirty="0"/>
              <a:t>En el caso de portales Web, o de servicios generales, podemos hacer uso de FORMA, que permite recoger en forma de </a:t>
            </a:r>
            <a:r>
              <a:rPr lang="es-ES" dirty="0" err="1"/>
              <a:t>excels</a:t>
            </a:r>
            <a:r>
              <a:rPr lang="es-ES" dirty="0"/>
              <a:t> cuestionarios hechos ad-hoc, que pueden hacernos llegar los usuarios finales.</a:t>
            </a:r>
          </a:p>
          <a:p>
            <a:endParaRPr lang="es-ES" dirty="0"/>
          </a:p>
        </p:txBody>
      </p:sp>
    </p:spTree>
    <p:extLst>
      <p:ext uri="{BB962C8B-B14F-4D97-AF65-F5344CB8AC3E}">
        <p14:creationId xmlns:p14="http://schemas.microsoft.com/office/powerpoint/2010/main" xmlns="" val="1670357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679019" cy="570571"/>
          </a:xfrm>
        </p:spPr>
        <p:txBody>
          <a:bodyPr>
            <a:normAutofit fontScale="90000"/>
          </a:bodyPr>
          <a:lstStyle/>
          <a:p>
            <a:r>
              <a:rPr lang="es-ES" dirty="0" smtClean="0"/>
              <a:t>Análisis, Diseño y Justificación – Arq. Física</a:t>
            </a:r>
            <a:endParaRPr lang="es-ES" dirty="0"/>
          </a:p>
        </p:txBody>
      </p:sp>
      <p:pic>
        <p:nvPicPr>
          <p:cNvPr id="5" name="Marcador de contenido 4"/>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3051508" y="1574800"/>
            <a:ext cx="6985922" cy="4902200"/>
          </a:xfrm>
          <a:prstGeom prst="rect">
            <a:avLst/>
          </a:prstGeom>
        </p:spPr>
      </p:pic>
    </p:spTree>
    <p:extLst>
      <p:ext uri="{BB962C8B-B14F-4D97-AF65-F5344CB8AC3E}">
        <p14:creationId xmlns:p14="http://schemas.microsoft.com/office/powerpoint/2010/main" xmlns="" val="484657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679019" cy="570571"/>
          </a:xfrm>
        </p:spPr>
        <p:txBody>
          <a:bodyPr>
            <a:normAutofit fontScale="90000"/>
          </a:bodyPr>
          <a:lstStyle/>
          <a:p>
            <a:r>
              <a:rPr lang="es-ES" dirty="0" smtClean="0"/>
              <a:t>Análisis, Diseño y Justificación – Arq. Física</a:t>
            </a:r>
            <a:endParaRPr lang="es-ES" dirty="0"/>
          </a:p>
        </p:txBody>
      </p:sp>
      <p:sp>
        <p:nvSpPr>
          <p:cNvPr id="3" name="Marcador de contenido 2"/>
          <p:cNvSpPr>
            <a:spLocks noGrp="1"/>
          </p:cNvSpPr>
          <p:nvPr>
            <p:ph idx="1"/>
          </p:nvPr>
        </p:nvSpPr>
        <p:spPr/>
        <p:txBody>
          <a:bodyPr>
            <a:normAutofit fontScale="77500" lnSpcReduction="20000"/>
          </a:bodyPr>
          <a:lstStyle/>
          <a:p>
            <a:r>
              <a:rPr lang="es-ES" dirty="0"/>
              <a:t>Aquí os he puesto un diagrama generalista en el que creo, cabe casi toda aplicación web. Se dibuja el esquema general de conexión a internet y a Intranet, pero debemos tener en cuenta lo que no debemos poner. Esto es, en el caso de </a:t>
            </a:r>
            <a:r>
              <a:rPr lang="es-ES" dirty="0" err="1"/>
              <a:t>Notific</a:t>
            </a:r>
            <a:r>
              <a:rPr lang="es-ES" dirty="0"/>
              <a:t>@, no hace falta, en principio, conectividad a Internet, por lo que no sería necesario poner toda la parte superior, y por tanto, no tendríamos plataforma de </a:t>
            </a:r>
            <a:r>
              <a:rPr lang="es-ES" dirty="0" err="1"/>
              <a:t>bbdd</a:t>
            </a:r>
            <a:r>
              <a:rPr lang="es-ES" dirty="0"/>
              <a:t> ni de web en internet.</a:t>
            </a:r>
          </a:p>
          <a:p>
            <a:r>
              <a:rPr lang="es-ES" dirty="0"/>
              <a:t>En general, siempre que se habla de portales, al tener que poner la base de datos compartida entre el </a:t>
            </a:r>
            <a:r>
              <a:rPr lang="es-ES" dirty="0" err="1"/>
              <a:t>backend</a:t>
            </a:r>
            <a:r>
              <a:rPr lang="es-ES" dirty="0"/>
              <a:t> de gestión y el frontal público, no haría falta por tanto, poner la </a:t>
            </a:r>
            <a:r>
              <a:rPr lang="es-ES" dirty="0" err="1"/>
              <a:t>dmz</a:t>
            </a:r>
            <a:r>
              <a:rPr lang="es-ES" dirty="0"/>
              <a:t> de </a:t>
            </a:r>
            <a:r>
              <a:rPr lang="es-ES" dirty="0" err="1"/>
              <a:t>bbdd</a:t>
            </a:r>
            <a:r>
              <a:rPr lang="es-ES" dirty="0"/>
              <a:t> interna, salvo que el enunciado o vuestra solución así lo contemple.</a:t>
            </a:r>
          </a:p>
          <a:p>
            <a:r>
              <a:rPr lang="es-ES" dirty="0"/>
              <a:t>En general, debemos poner las DMZ donde se vayan a alojar los frontales, pero sólo, en principio, la DMZ de datos donde se aloje la base de datos.</a:t>
            </a:r>
          </a:p>
          <a:p>
            <a:r>
              <a:rPr lang="es-ES" dirty="0"/>
              <a:t>Si vamos a usar servicios de Red Sara, deberíamos poner el AC de Red Sara.</a:t>
            </a:r>
          </a:p>
          <a:p>
            <a:r>
              <a:rPr lang="es-ES" dirty="0"/>
              <a:t>Por último, no es el caso de este ejercicio, pero si vamos a tener un portal que puede llegar a tener multitud de visitas, o picos fuertes, no está de más pensar en sistemas de cacheado y de estáticos, al margen de que usemos nuestro gestor interno de cachés tipo REDIS u otros, que nos permita acelerar los procesos de negocio. En este ejercicio, sin embargo, no sería necesario</a:t>
            </a:r>
            <a:r>
              <a:rPr lang="es-ES" dirty="0" smtClean="0"/>
              <a:t>.</a:t>
            </a:r>
            <a:endParaRPr lang="es-ES" dirty="0"/>
          </a:p>
        </p:txBody>
      </p:sp>
    </p:spTree>
    <p:extLst>
      <p:ext uri="{BB962C8B-B14F-4D97-AF65-F5344CB8AC3E}">
        <p14:creationId xmlns:p14="http://schemas.microsoft.com/office/powerpoint/2010/main" xmlns="" val="374857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Estimación Recursos</a:t>
            </a:r>
            <a:endParaRPr lang="es-ES" dirty="0"/>
          </a:p>
        </p:txBody>
      </p:sp>
      <p:sp>
        <p:nvSpPr>
          <p:cNvPr id="3" name="Marcador de contenido 2"/>
          <p:cNvSpPr>
            <a:spLocks noGrp="1"/>
          </p:cNvSpPr>
          <p:nvPr>
            <p:ph idx="1"/>
          </p:nvPr>
        </p:nvSpPr>
        <p:spPr/>
        <p:txBody>
          <a:bodyPr/>
          <a:lstStyle/>
          <a:p>
            <a:r>
              <a:rPr lang="es-ES" dirty="0"/>
              <a:t>Premisas: En general, si vamos a lanzar un proyecto, no suele ser práctico, ni suelen poner, proyectos plurianuales, a nivel de contratación ni de desarrollos. Así, deberíamos contar con que el proyecto, si es complejo, dure 8-9 meses; si es medio, unos 5-6, y si es sencillo, 3 o 4.</a:t>
            </a:r>
          </a:p>
          <a:p>
            <a:r>
              <a:rPr lang="es-ES" dirty="0"/>
              <a:t>Por otra parte, debemos tener en cuenta que si es un proyecto Web, como casi todos, debemos tener en cuenta los perfiles que vayamos a necesitar: Jefe de Proyecto, Analista, Programador Senior, y en su caso, si tiene interfaz público, aunque no suele sobrar en ningún caso, un </a:t>
            </a:r>
            <a:r>
              <a:rPr lang="es-ES" dirty="0" err="1"/>
              <a:t>maquetador</a:t>
            </a:r>
            <a:r>
              <a:rPr lang="es-ES" dirty="0"/>
              <a:t> o programador </a:t>
            </a:r>
            <a:r>
              <a:rPr lang="es-ES" dirty="0" err="1"/>
              <a:t>FrontEnd</a:t>
            </a:r>
            <a:r>
              <a:rPr lang="es-ES" dirty="0"/>
              <a:t>. </a:t>
            </a:r>
          </a:p>
          <a:p>
            <a:r>
              <a:rPr lang="es-ES" dirty="0"/>
              <a:t>Para evaluar el coste del proyecto, en todo caso, una buena solución suele ser realizar una evaluación según los casos de uso y los actores involucrados en el sistema.</a:t>
            </a:r>
          </a:p>
          <a:p>
            <a:endParaRPr lang="es-ES" dirty="0"/>
          </a:p>
        </p:txBody>
      </p:sp>
    </p:spTree>
    <p:extLst>
      <p:ext uri="{BB962C8B-B14F-4D97-AF65-F5344CB8AC3E}">
        <p14:creationId xmlns:p14="http://schemas.microsoft.com/office/powerpoint/2010/main" xmlns="" val="2558851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Estimación Recursos</a:t>
            </a:r>
          </a:p>
        </p:txBody>
      </p:sp>
      <p:sp>
        <p:nvSpPr>
          <p:cNvPr id="3" name="Marcador de contenido 2"/>
          <p:cNvSpPr>
            <a:spLocks noGrp="1"/>
          </p:cNvSpPr>
          <p:nvPr>
            <p:ph idx="1"/>
          </p:nvPr>
        </p:nvSpPr>
        <p:spPr/>
        <p:txBody>
          <a:bodyPr/>
          <a:lstStyle/>
          <a:p>
            <a:r>
              <a:rPr lang="es-ES" dirty="0"/>
              <a:t>Análisis de Coste de Casos de Uso </a:t>
            </a:r>
          </a:p>
          <a:p>
            <a:pPr lvl="1"/>
            <a:r>
              <a:rPr lang="es-ES" dirty="0"/>
              <a:t>Tabla para el cálculo del factor de peso de los actores sin ajustar (UAW): </a:t>
            </a:r>
          </a:p>
          <a:p>
            <a:pPr lvl="2"/>
            <a:r>
              <a:rPr lang="es-ES" dirty="0"/>
              <a:t>Simple 1 - Otro sistema que interactúa mediante una API. </a:t>
            </a:r>
          </a:p>
          <a:p>
            <a:pPr lvl="2"/>
            <a:r>
              <a:rPr lang="es-ES" dirty="0"/>
              <a:t>Medio 2 - Otro sistema a través de un protocolo o una interfaz textual. </a:t>
            </a:r>
          </a:p>
          <a:p>
            <a:pPr lvl="2"/>
            <a:r>
              <a:rPr lang="es-ES" dirty="0"/>
              <a:t>Alto 3 - Persona que interactúa a través de una GUI.</a:t>
            </a:r>
          </a:p>
          <a:p>
            <a:pPr lvl="1"/>
            <a:r>
              <a:rPr lang="es-ES" dirty="0"/>
              <a:t>Para el cálculo del factor de peso de los casos de uso sin ajustar (UUCW) </a:t>
            </a:r>
          </a:p>
          <a:p>
            <a:pPr lvl="2"/>
            <a:r>
              <a:rPr lang="es-ES" dirty="0"/>
              <a:t>Simple - 5 - 3 transacciones o menos </a:t>
            </a:r>
          </a:p>
          <a:p>
            <a:pPr lvl="2"/>
            <a:r>
              <a:rPr lang="es-ES" dirty="0"/>
              <a:t>Medio - 10 - 7 transacciones o menos </a:t>
            </a:r>
          </a:p>
          <a:p>
            <a:pPr lvl="2"/>
            <a:r>
              <a:rPr lang="es-ES" dirty="0"/>
              <a:t>Complejo - 15 - Más de 7 transacciones</a:t>
            </a:r>
          </a:p>
          <a:p>
            <a:endParaRPr lang="es-ES" dirty="0"/>
          </a:p>
        </p:txBody>
      </p:sp>
    </p:spTree>
    <p:extLst>
      <p:ext uri="{BB962C8B-B14F-4D97-AF65-F5344CB8AC3E}">
        <p14:creationId xmlns:p14="http://schemas.microsoft.com/office/powerpoint/2010/main" xmlns="" val="215988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Enunciado - Antecedentes</a:t>
            </a:r>
            <a:endParaRPr lang="es-ES" dirty="0"/>
          </a:p>
        </p:txBody>
      </p:sp>
      <p:sp>
        <p:nvSpPr>
          <p:cNvPr id="3" name="Marcador de contenido 2"/>
          <p:cNvSpPr>
            <a:spLocks noGrp="1"/>
          </p:cNvSpPr>
          <p:nvPr>
            <p:ph idx="1"/>
          </p:nvPr>
        </p:nvSpPr>
        <p:spPr/>
        <p:txBody>
          <a:bodyPr>
            <a:normAutofit fontScale="92500"/>
          </a:bodyPr>
          <a:lstStyle/>
          <a:p>
            <a:r>
              <a:rPr lang="es-ES" dirty="0"/>
              <a:t>Por otra parte, la Ley 11/2007 consagra como un derecho ciudadano, la posibilidad de recibir las notificaciones a través de la “</a:t>
            </a:r>
            <a:r>
              <a:rPr lang="es-ES" u="sng" dirty="0"/>
              <a:t>Dirección Electrónica Habilitada</a:t>
            </a:r>
            <a:r>
              <a:rPr lang="es-ES" dirty="0"/>
              <a:t>” (DEH), buzón proporcionado actualmente por el operador postal Correos, a través de un Convenio, que facilita al ciudadano una </a:t>
            </a:r>
            <a:r>
              <a:rPr lang="es-ES" u="sng" dirty="0"/>
              <a:t>Subscripción Voluntaria </a:t>
            </a:r>
            <a:r>
              <a:rPr lang="es-ES" dirty="0"/>
              <a:t>a los distintos procedimientos administrativos, para evitar el uso del papel, y poder recibir las mismas, que tradicionalmente se emitían en papel, en formato electrónico. La firma de la recepción se realiza en estos sistemas mediante mecanismos de firma electrónica.</a:t>
            </a:r>
          </a:p>
          <a:p>
            <a:r>
              <a:rPr lang="es-ES" dirty="0"/>
              <a:t>Paralelamente, se ha añadido una tercera vía de recepción de notificaciones por parte de los ciudadanos, de las notificaciones mediante “</a:t>
            </a:r>
            <a:r>
              <a:rPr lang="es-ES" u="sng" dirty="0"/>
              <a:t>Comparecencia Electrónica en la Sede</a:t>
            </a:r>
            <a:r>
              <a:rPr lang="es-ES" dirty="0"/>
              <a:t>” de cada organismo, que permite al ciudadano, </a:t>
            </a:r>
            <a:r>
              <a:rPr lang="es-ES" u="sng" dirty="0"/>
              <a:t>persona física o jurídica</a:t>
            </a:r>
            <a:r>
              <a:rPr lang="es-ES" dirty="0"/>
              <a:t>, firmar electrónicamente la recepción de la notificación en la propia sede electrónica del organismo, sin necesidad de imprimir ni de emitir la notificación en la DEH.</a:t>
            </a:r>
          </a:p>
          <a:p>
            <a:endParaRPr lang="es-ES" dirty="0"/>
          </a:p>
        </p:txBody>
      </p:sp>
    </p:spTree>
    <p:extLst>
      <p:ext uri="{BB962C8B-B14F-4D97-AF65-F5344CB8AC3E}">
        <p14:creationId xmlns:p14="http://schemas.microsoft.com/office/powerpoint/2010/main" xmlns="" val="247319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Estimación Recursos</a:t>
            </a:r>
          </a:p>
        </p:txBody>
      </p:sp>
      <p:sp>
        <p:nvSpPr>
          <p:cNvPr id="3" name="Marcador de contenido 2"/>
          <p:cNvSpPr>
            <a:spLocks noGrp="1"/>
          </p:cNvSpPr>
          <p:nvPr>
            <p:ph idx="1"/>
          </p:nvPr>
        </p:nvSpPr>
        <p:spPr/>
        <p:txBody>
          <a:bodyPr>
            <a:normAutofit lnSpcReduction="10000"/>
          </a:bodyPr>
          <a:lstStyle/>
          <a:p>
            <a:r>
              <a:rPr lang="es-ES" dirty="0"/>
              <a:t>En nuestro caso, tenemos un actor con complejidad alta (GUI) otro simple (APP), y luego 7 simples de actores externos. UAW = 11</a:t>
            </a:r>
          </a:p>
          <a:p>
            <a:r>
              <a:rPr lang="es-ES" dirty="0"/>
              <a:t>EN el caso de los casos de uso, tenemos 11 casos de uso, de los que únicamente veo como realmente complejos el autómata y los integradores CIE y DEH, pero como lo tenemos a “tan alto nivel”, podemos poner todos como complejos. No obstante, si seguimos el ejemplo, tendremos: UUCW = 15 + 15 + 15 + 8*10 = 125.</a:t>
            </a:r>
          </a:p>
          <a:p>
            <a:r>
              <a:rPr lang="es-ES" dirty="0"/>
              <a:t>Luego, una vez tenemos esto, se realiza el cálculo de los “Puntos de Casos de Uso” </a:t>
            </a:r>
          </a:p>
          <a:p>
            <a:pPr lvl="1"/>
            <a:r>
              <a:rPr lang="es-ES" dirty="0"/>
              <a:t>UCP = EF x TCF x UUCP  = 1 x 0,75 x 125 = 93,75</a:t>
            </a:r>
          </a:p>
          <a:p>
            <a:pPr lvl="2"/>
            <a:r>
              <a:rPr lang="es-ES" dirty="0"/>
              <a:t>(EF, factor de entorno, lo presuponemos a 1, “normal”)</a:t>
            </a:r>
          </a:p>
          <a:p>
            <a:pPr lvl="2"/>
            <a:r>
              <a:rPr lang="es-ES" dirty="0" smtClean="0"/>
              <a:t>TCF</a:t>
            </a:r>
            <a:r>
              <a:rPr lang="es-ES" dirty="0"/>
              <a:t>, factor de complejidad técnica, tenemos una horquilla de </a:t>
            </a:r>
            <a:r>
              <a:rPr lang="es-ES" dirty="0" err="1"/>
              <a:t>de</a:t>
            </a:r>
            <a:r>
              <a:rPr lang="es-ES" dirty="0"/>
              <a:t> 0,06 a 0,81 </a:t>
            </a:r>
          </a:p>
          <a:p>
            <a:r>
              <a:rPr lang="es-ES" dirty="0"/>
              <a:t>	</a:t>
            </a:r>
            <a:r>
              <a:rPr lang="es-ES" dirty="0" smtClean="0"/>
              <a:t>	Esfuerzo </a:t>
            </a:r>
            <a:r>
              <a:rPr lang="es-ES" dirty="0"/>
              <a:t>de Codificación: E =UCP + Productividad =93,75 x 36 = 3375  horas</a:t>
            </a:r>
          </a:p>
        </p:txBody>
      </p:sp>
    </p:spTree>
    <p:extLst>
      <p:ext uri="{BB962C8B-B14F-4D97-AF65-F5344CB8AC3E}">
        <p14:creationId xmlns:p14="http://schemas.microsoft.com/office/powerpoint/2010/main" xmlns="" val="1140714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Estimación Recursos</a:t>
            </a:r>
            <a:endParaRPr lang="es-ES" dirty="0"/>
          </a:p>
        </p:txBody>
      </p:sp>
      <p:sp>
        <p:nvSpPr>
          <p:cNvPr id="3" name="Marcador de contenido 2"/>
          <p:cNvSpPr>
            <a:spLocks noGrp="1"/>
          </p:cNvSpPr>
          <p:nvPr>
            <p:ph idx="1"/>
          </p:nvPr>
        </p:nvSpPr>
        <p:spPr/>
        <p:txBody>
          <a:bodyPr>
            <a:normAutofit/>
          </a:bodyPr>
          <a:lstStyle/>
          <a:p>
            <a:r>
              <a:rPr lang="es-ES" dirty="0"/>
              <a:t>Personal requerido y costes</a:t>
            </a:r>
          </a:p>
          <a:p>
            <a:pPr lvl="1"/>
            <a:r>
              <a:rPr lang="es-ES" dirty="0"/>
              <a:t>Sabiendo esto, podemos hacer la aproximación que queramos según lo que queramos que dure el proyecto:</a:t>
            </a:r>
          </a:p>
          <a:p>
            <a:pPr lvl="2"/>
            <a:r>
              <a:rPr lang="es-ES" dirty="0" smtClean="0"/>
              <a:t>1 </a:t>
            </a:r>
            <a:r>
              <a:rPr lang="es-ES" dirty="0"/>
              <a:t>Jefe de Proyecto al 25% = 60€/hora</a:t>
            </a:r>
          </a:p>
          <a:p>
            <a:pPr lvl="2"/>
            <a:r>
              <a:rPr lang="es-ES" dirty="0" smtClean="0"/>
              <a:t>1 </a:t>
            </a:r>
            <a:r>
              <a:rPr lang="es-ES" dirty="0"/>
              <a:t>A/P al 100% = 40€ hora</a:t>
            </a:r>
          </a:p>
          <a:p>
            <a:pPr lvl="2"/>
            <a:r>
              <a:rPr lang="es-ES" dirty="0" smtClean="0"/>
              <a:t>2 </a:t>
            </a:r>
            <a:r>
              <a:rPr lang="es-ES" dirty="0"/>
              <a:t>PS al 100%  = 30€ hora</a:t>
            </a:r>
          </a:p>
          <a:p>
            <a:pPr lvl="1"/>
            <a:r>
              <a:rPr lang="es-ES" dirty="0"/>
              <a:t>3375 horas de esfuerzo de codificación / (3.25 / 160) </a:t>
            </a:r>
            <a:r>
              <a:rPr lang="es-ES" dirty="0" err="1"/>
              <a:t>Aprox</a:t>
            </a:r>
            <a:r>
              <a:rPr lang="es-ES" dirty="0"/>
              <a:t> 6 meses</a:t>
            </a:r>
          </a:p>
          <a:p>
            <a:pPr lvl="1"/>
            <a:r>
              <a:rPr lang="es-ES" dirty="0"/>
              <a:t>375 horas </a:t>
            </a:r>
            <a:r>
              <a:rPr lang="es-ES" dirty="0" err="1"/>
              <a:t>aprox</a:t>
            </a:r>
            <a:r>
              <a:rPr lang="es-ES" dirty="0"/>
              <a:t> de JP</a:t>
            </a:r>
          </a:p>
          <a:p>
            <a:endParaRPr lang="es-ES" dirty="0" smtClean="0"/>
          </a:p>
          <a:p>
            <a:pPr lvl="1"/>
            <a:r>
              <a:rPr lang="es-ES" i="1" u="sng" dirty="0" smtClean="0"/>
              <a:t>1000 </a:t>
            </a:r>
            <a:r>
              <a:rPr lang="es-ES" i="1" u="sng" dirty="0"/>
              <a:t>* 40€ + (1000*2)*30€ + 375*60€ = 122.500 €</a:t>
            </a:r>
          </a:p>
          <a:p>
            <a:endParaRPr lang="es-ES" dirty="0"/>
          </a:p>
        </p:txBody>
      </p:sp>
    </p:spTree>
    <p:extLst>
      <p:ext uri="{BB962C8B-B14F-4D97-AF65-F5344CB8AC3E}">
        <p14:creationId xmlns:p14="http://schemas.microsoft.com/office/powerpoint/2010/main" xmlns="" val="2410334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Estimación Recursos</a:t>
            </a:r>
            <a:endParaRPr lang="es-ES" dirty="0"/>
          </a:p>
        </p:txBody>
      </p:sp>
      <p:sp>
        <p:nvSpPr>
          <p:cNvPr id="3" name="Marcador de contenido 2"/>
          <p:cNvSpPr>
            <a:spLocks noGrp="1"/>
          </p:cNvSpPr>
          <p:nvPr>
            <p:ph idx="1"/>
          </p:nvPr>
        </p:nvSpPr>
        <p:spPr>
          <a:xfrm>
            <a:off x="1584338" y="1574799"/>
            <a:ext cx="9920274" cy="5102448"/>
          </a:xfrm>
        </p:spPr>
        <p:txBody>
          <a:bodyPr>
            <a:normAutofit fontScale="85000" lnSpcReduction="20000"/>
          </a:bodyPr>
          <a:lstStyle/>
          <a:p>
            <a:r>
              <a:rPr lang="es-ES" dirty="0"/>
              <a:t>Sale un resultado coherente, tenemos que pensar que un programador suele costar en torno a </a:t>
            </a:r>
            <a:r>
              <a:rPr lang="es-ES" dirty="0" smtClean="0"/>
              <a:t>40k al año, por lo que podemos pensar en dos programadores todo un año trabajando y podría hacer lo que deseamos.</a:t>
            </a:r>
            <a:endParaRPr lang="es-ES" dirty="0"/>
          </a:p>
          <a:p>
            <a:r>
              <a:rPr lang="es-ES" dirty="0"/>
              <a:t>Viendo esto, podríamos optar por contratación con un Acuerdo Marco 26, por el importe, además, al ser menor de 134.000 no tendría que pasar por la Comisión Interministerial, sino que puede ser aprobado </a:t>
            </a:r>
            <a:r>
              <a:rPr lang="es-ES" dirty="0" smtClean="0"/>
              <a:t>por el propio Ministerio, </a:t>
            </a:r>
            <a:r>
              <a:rPr lang="es-ES" dirty="0"/>
              <a:t>y no requiere publicación en el DUE, lo cual agilizará mucho los plazos de contratación.</a:t>
            </a:r>
          </a:p>
          <a:p>
            <a:r>
              <a:rPr lang="es-ES" dirty="0"/>
              <a:t>Esto es a nivel de costes externos, pero es importante definir también que el JP Externo estará en contacto con el JP del Ministerio, el cual podría tener, o no, contacto con el representante de los usuarios. En este caso, podría ser otro Jefe de Proyecto a nivel Organizativo, que se encargara </a:t>
            </a:r>
            <a:r>
              <a:rPr lang="es-ES" dirty="0" smtClean="0"/>
              <a:t>de gestionar las peticiones, </a:t>
            </a:r>
            <a:r>
              <a:rPr lang="es-ES" dirty="0"/>
              <a:t>las integraciones o problemas que </a:t>
            </a:r>
            <a:r>
              <a:rPr lang="es-ES" dirty="0" smtClean="0"/>
              <a:t>pudiera </a:t>
            </a:r>
            <a:r>
              <a:rPr lang="es-ES" dirty="0"/>
              <a:t>haber con los distintos organismos usuarios, que reflejaría al jefe de proyecto técnico estos aspectos. </a:t>
            </a:r>
            <a:endParaRPr lang="es-ES" dirty="0" smtClean="0"/>
          </a:p>
          <a:p>
            <a:r>
              <a:rPr lang="es-ES" dirty="0" smtClean="0"/>
              <a:t>Igualmente</a:t>
            </a:r>
            <a:r>
              <a:rPr lang="es-ES" dirty="0"/>
              <a:t>, del JP del </a:t>
            </a:r>
            <a:r>
              <a:rPr lang="es-ES" dirty="0" smtClean="0"/>
              <a:t>Ministerio</a:t>
            </a:r>
            <a:r>
              <a:rPr lang="es-ES" dirty="0"/>
              <a:t>, sería deseable que hubiera algún analista que dependiera de él para llevar a cabo tareas de coordinación de los análisis de los externos, que resolviera dudas de carácter operativo, con otros servicios de la </a:t>
            </a:r>
            <a:r>
              <a:rPr lang="es-ES" dirty="0" smtClean="0"/>
              <a:t>administración </a:t>
            </a:r>
            <a:r>
              <a:rPr lang="es-ES" dirty="0"/>
              <a:t>u otras tareas.</a:t>
            </a:r>
          </a:p>
          <a:p>
            <a:endParaRPr lang="es-ES" dirty="0"/>
          </a:p>
        </p:txBody>
      </p:sp>
    </p:spTree>
    <p:extLst>
      <p:ext uri="{BB962C8B-B14F-4D97-AF65-F5344CB8AC3E}">
        <p14:creationId xmlns:p14="http://schemas.microsoft.com/office/powerpoint/2010/main" xmlns="" val="77343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Estimación Recursos</a:t>
            </a:r>
            <a:endParaRPr lang="es-ES" dirty="0"/>
          </a:p>
        </p:txBody>
      </p:sp>
      <p:graphicFrame>
        <p:nvGraphicFramePr>
          <p:cNvPr id="6" name="5 Marcador de contenido"/>
          <p:cNvGraphicFramePr>
            <a:graphicFrameLocks noGrp="1"/>
          </p:cNvGraphicFramePr>
          <p:nvPr>
            <p:ph sz="half" idx="1"/>
          </p:nvPr>
        </p:nvGraphicFramePr>
        <p:xfrm>
          <a:off x="1498600" y="1701800"/>
          <a:ext cx="5011738" cy="4389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6 Marcador de contenido"/>
          <p:cNvGraphicFramePr>
            <a:graphicFrameLocks noGrp="1"/>
          </p:cNvGraphicFramePr>
          <p:nvPr>
            <p:ph sz="half" idx="2"/>
          </p:nvPr>
        </p:nvGraphicFramePr>
        <p:xfrm>
          <a:off x="6743700" y="1701800"/>
          <a:ext cx="4813300" cy="4403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8 Conector angular"/>
          <p:cNvCxnSpPr/>
          <p:nvPr/>
        </p:nvCxnSpPr>
        <p:spPr>
          <a:xfrm flipV="1">
            <a:off x="2264735" y="2222205"/>
            <a:ext cx="5922335" cy="520995"/>
          </a:xfrm>
          <a:prstGeom prst="bentConnector3">
            <a:avLst>
              <a:gd name="adj1" fmla="val -2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3051544" y="3944679"/>
            <a:ext cx="5135526" cy="4359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2902688" y="3381153"/>
            <a:ext cx="659219" cy="1063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Planificación Temporal</a:t>
            </a:r>
            <a:endParaRPr lang="es-ES" dirty="0"/>
          </a:p>
        </p:txBody>
      </p:sp>
      <p:sp>
        <p:nvSpPr>
          <p:cNvPr id="3" name="Marcador de contenido 2"/>
          <p:cNvSpPr>
            <a:spLocks noGrp="1"/>
          </p:cNvSpPr>
          <p:nvPr>
            <p:ph idx="1"/>
          </p:nvPr>
        </p:nvSpPr>
        <p:spPr/>
        <p:txBody>
          <a:bodyPr/>
          <a:lstStyle/>
          <a:p>
            <a:r>
              <a:rPr lang="es-ES" dirty="0"/>
              <a:t>Una vez sabemos que con el personal que hemos decidido que usaremos, y el tiempo que tardaremos, 6 meses, podemos optar por un desarrollo en cascada, al estilo tradicional, o podemos hacerlo, como en este ejemplo, planificar el proyecto mediante metodologías ágiles, como SCRUM.</a:t>
            </a:r>
          </a:p>
          <a:p>
            <a:r>
              <a:rPr lang="es-ES" dirty="0"/>
              <a:t>Si optamos por un desarrollo tipo SCRUM, deberemos definir, en función de la complejidad del sistema, la duración de cada Sprint. En general, una duración </a:t>
            </a:r>
            <a:r>
              <a:rPr lang="es-ES" dirty="0" smtClean="0"/>
              <a:t>de sprint para </a:t>
            </a:r>
            <a:r>
              <a:rPr lang="es-ES" dirty="0"/>
              <a:t>un proyecto medio, de 3 semanas suele ser correcto. Si los productos que tenemos que generar son complejos y queremos ver resultados al final de cada sprint, deberemos ampliar la duración del mismo. </a:t>
            </a:r>
          </a:p>
          <a:p>
            <a:r>
              <a:rPr lang="es-ES" dirty="0"/>
              <a:t>Tenemos que tener en cuenta, además, que parte del primer mes consiste precisamente en detallar el </a:t>
            </a:r>
            <a:r>
              <a:rPr lang="es-ES" dirty="0" err="1"/>
              <a:t>Product</a:t>
            </a:r>
            <a:r>
              <a:rPr lang="es-ES" dirty="0"/>
              <a:t> </a:t>
            </a:r>
            <a:r>
              <a:rPr lang="es-ES" dirty="0" err="1"/>
              <a:t>Backlog</a:t>
            </a:r>
            <a:r>
              <a:rPr lang="es-ES" dirty="0"/>
              <a:t>, y otras tareas asociadas</a:t>
            </a:r>
            <a:r>
              <a:rPr lang="es-ES" dirty="0" smtClean="0"/>
              <a:t>.</a:t>
            </a:r>
            <a:endParaRPr lang="es-ES" dirty="0"/>
          </a:p>
        </p:txBody>
      </p:sp>
    </p:spTree>
    <p:extLst>
      <p:ext uri="{BB962C8B-B14F-4D97-AF65-F5344CB8AC3E}">
        <p14:creationId xmlns:p14="http://schemas.microsoft.com/office/powerpoint/2010/main" xmlns="" val="183334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Planificación Temporal</a:t>
            </a:r>
            <a:endParaRPr lang="es-ES" dirty="0"/>
          </a:p>
        </p:txBody>
      </p:sp>
      <p:pic>
        <p:nvPicPr>
          <p:cNvPr id="6" name="Marcador de contenido 5"/>
          <p:cNvPicPr>
            <a:picLocks noGrp="1" noChangeAspect="1"/>
          </p:cNvPicPr>
          <p:nvPr>
            <p:ph idx="1"/>
          </p:nvPr>
        </p:nvPicPr>
        <p:blipFill>
          <a:blip r:embed="rId2"/>
          <a:stretch>
            <a:fillRect/>
          </a:stretch>
        </p:blipFill>
        <p:spPr>
          <a:xfrm>
            <a:off x="2323130" y="1574800"/>
            <a:ext cx="8442677" cy="4902200"/>
          </a:xfrm>
          <a:prstGeom prst="rect">
            <a:avLst/>
          </a:prstGeom>
        </p:spPr>
      </p:pic>
    </p:spTree>
    <p:extLst>
      <p:ext uri="{BB962C8B-B14F-4D97-AF65-F5344CB8AC3E}">
        <p14:creationId xmlns:p14="http://schemas.microsoft.com/office/powerpoint/2010/main" xmlns="" val="3178612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Planificación Temporal</a:t>
            </a:r>
            <a:endParaRPr lang="es-ES" dirty="0"/>
          </a:p>
        </p:txBody>
      </p:sp>
      <p:pic>
        <p:nvPicPr>
          <p:cNvPr id="5" name="Marcador de contenido 4"/>
          <p:cNvPicPr>
            <a:picLocks noGrp="1" noChangeAspect="1"/>
          </p:cNvPicPr>
          <p:nvPr>
            <p:ph idx="1"/>
          </p:nvPr>
        </p:nvPicPr>
        <p:blipFill>
          <a:blip r:embed="rId2"/>
          <a:stretch>
            <a:fillRect/>
          </a:stretch>
        </p:blipFill>
        <p:spPr>
          <a:xfrm>
            <a:off x="3439707" y="1887805"/>
            <a:ext cx="6209524" cy="4276190"/>
          </a:xfrm>
          <a:prstGeom prst="rect">
            <a:avLst/>
          </a:prstGeom>
        </p:spPr>
      </p:pic>
    </p:spTree>
    <p:extLst>
      <p:ext uri="{BB962C8B-B14F-4D97-AF65-F5344CB8AC3E}">
        <p14:creationId xmlns:p14="http://schemas.microsoft.com/office/powerpoint/2010/main" xmlns="" val="3351082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Planificación Temporal:</a:t>
            </a:r>
            <a:br>
              <a:rPr lang="es-ES" dirty="0" smtClean="0"/>
            </a:br>
            <a:r>
              <a:rPr lang="es-ES" dirty="0"/>
              <a:t>-</a:t>
            </a:r>
            <a:r>
              <a:rPr lang="es-ES" dirty="0" smtClean="0"/>
              <a:t> </a:t>
            </a:r>
            <a:r>
              <a:rPr lang="es-ES" dirty="0" err="1" smtClean="0"/>
              <a:t>Product</a:t>
            </a:r>
            <a:r>
              <a:rPr lang="es-ES" dirty="0" smtClean="0"/>
              <a:t> </a:t>
            </a:r>
            <a:r>
              <a:rPr lang="es-ES" dirty="0" err="1" smtClean="0"/>
              <a:t>Backlog</a:t>
            </a:r>
            <a:endParaRPr lang="es-ES" dirty="0"/>
          </a:p>
        </p:txBody>
      </p:sp>
      <p:graphicFrame>
        <p:nvGraphicFramePr>
          <p:cNvPr id="4" name="Marcador de contenido 3"/>
          <p:cNvGraphicFramePr>
            <a:graphicFrameLocks noGrp="1"/>
          </p:cNvGraphicFramePr>
          <p:nvPr>
            <p:ph sz="half" idx="1"/>
          </p:nvPr>
        </p:nvGraphicFramePr>
        <p:xfrm>
          <a:off x="2589213" y="2133600"/>
          <a:ext cx="4313238" cy="4007358"/>
        </p:xfrm>
        <a:graphic>
          <a:graphicData uri="http://schemas.openxmlformats.org/drawingml/2006/table">
            <a:tbl>
              <a:tblPr firstRow="1" firstCol="1" bandRow="1">
                <a:tableStyleId>{5C22544A-7EE6-4342-B048-85BDC9FD1C3A}</a:tableStyleId>
              </a:tblPr>
              <a:tblGrid>
                <a:gridCol w="3131529"/>
                <a:gridCol w="1181709"/>
              </a:tblGrid>
              <a:tr h="190500">
                <a:tc>
                  <a:txBody>
                    <a:bodyPr/>
                    <a:lstStyle/>
                    <a:p>
                      <a:pPr>
                        <a:lnSpc>
                          <a:spcPct val="115000"/>
                        </a:lnSpc>
                        <a:spcAft>
                          <a:spcPts val="0"/>
                        </a:spcAft>
                      </a:pPr>
                      <a:r>
                        <a:rPr lang="es-ES" sz="1100">
                          <a:effectLst/>
                        </a:rPr>
                        <a:t>Tarea</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c>
                  <a:txBody>
                    <a:bodyPr/>
                    <a:lstStyle/>
                    <a:p>
                      <a:pPr>
                        <a:lnSpc>
                          <a:spcPct val="115000"/>
                        </a:lnSpc>
                        <a:spcAft>
                          <a:spcPts val="0"/>
                        </a:spcAft>
                      </a:pPr>
                      <a:r>
                        <a:rPr lang="es-ES" sz="1100">
                          <a:effectLst/>
                        </a:rPr>
                        <a:t>Sprint Asignado</a:t>
                      </a:r>
                      <a:endParaRPr lang="es-ES" sz="1050">
                        <a:effectLst/>
                      </a:endParaRPr>
                    </a:p>
                    <a:p>
                      <a:pPr>
                        <a:lnSpc>
                          <a:spcPct val="115000"/>
                        </a:lnSpc>
                        <a:spcAft>
                          <a:spcPts val="0"/>
                        </a:spcAft>
                      </a:pPr>
                      <a:r>
                        <a:rPr lang="es-ES" sz="1100">
                          <a:effectLst/>
                        </a:rPr>
                        <a:t>(1 a 6)</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Inicio del proyecto</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1</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Frontal Web Organismos</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4</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Frontal WS de Aplicaciones</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4</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Frontal de Administración</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1</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Lógica de Gestor de Configuración</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1</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Logger</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5</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Profiler</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1</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Autómata</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2</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Envíos CIE</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3</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Envíos DEH</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3</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Envíos PAG</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3</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Buscador</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4</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Optimizador</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6</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Cuadro de Mando</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6</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Gestor de Formatos de Documentos</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6</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Integración DIR</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5</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Integración SIA</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a:effectLst/>
                        </a:rPr>
                        <a:t>5</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r h="190500">
                <a:tc>
                  <a:txBody>
                    <a:bodyPr/>
                    <a:lstStyle/>
                    <a:p>
                      <a:pPr>
                        <a:lnSpc>
                          <a:spcPct val="115000"/>
                        </a:lnSpc>
                        <a:spcAft>
                          <a:spcPts val="0"/>
                        </a:spcAft>
                      </a:pPr>
                      <a:r>
                        <a:rPr lang="es-ES" sz="1050">
                          <a:effectLst/>
                        </a:rPr>
                        <a:t>Integración @Firma</a:t>
                      </a:r>
                      <a:endParaRPr lang="es-E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ctr"/>
                </a:tc>
                <a:tc>
                  <a:txBody>
                    <a:bodyPr/>
                    <a:lstStyle/>
                    <a:p>
                      <a:pPr>
                        <a:lnSpc>
                          <a:spcPct val="115000"/>
                        </a:lnSpc>
                        <a:spcAft>
                          <a:spcPts val="0"/>
                        </a:spcAft>
                      </a:pPr>
                      <a:r>
                        <a:rPr lang="es-ES" sz="1050" dirty="0">
                          <a:effectLst/>
                        </a:rPr>
                        <a:t>5</a:t>
                      </a:r>
                      <a:endParaRPr lang="es-E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933" marR="68933" marT="0" marB="0" anchor="b"/>
                </a:tc>
              </a:tr>
            </a:tbl>
          </a:graphicData>
        </a:graphic>
      </p:graphicFrame>
      <p:sp>
        <p:nvSpPr>
          <p:cNvPr id="5" name="Marcador de contenido 4"/>
          <p:cNvSpPr>
            <a:spLocks noGrp="1"/>
          </p:cNvSpPr>
          <p:nvPr>
            <p:ph sz="half" idx="2"/>
          </p:nvPr>
        </p:nvSpPr>
        <p:spPr/>
        <p:txBody>
          <a:bodyPr>
            <a:normAutofit fontScale="85000" lnSpcReduction="10000"/>
          </a:bodyPr>
          <a:lstStyle/>
          <a:p>
            <a:pPr>
              <a:lnSpc>
                <a:spcPct val="150000"/>
              </a:lnSpc>
            </a:pPr>
            <a:r>
              <a:rPr lang="es-ES" b="1" dirty="0"/>
              <a:t>Lo siguiente, será realizar el </a:t>
            </a:r>
            <a:r>
              <a:rPr lang="es-ES" b="1" dirty="0" err="1"/>
              <a:t>Product</a:t>
            </a:r>
            <a:r>
              <a:rPr lang="es-ES" b="1" dirty="0"/>
              <a:t> </a:t>
            </a:r>
            <a:r>
              <a:rPr lang="es-ES" b="1" dirty="0" err="1"/>
              <a:t>Backlog</a:t>
            </a:r>
            <a:r>
              <a:rPr lang="es-ES" b="1" dirty="0"/>
              <a:t>, en el que debemos poner lo fundamental intentando tirar del diagrama de arquitectura lógica, pero eliminando aquellas cosas que se dan por hecho (por ejemplo, el acceso a datos). Es importante que tenga lógica la asignación de </a:t>
            </a:r>
            <a:r>
              <a:rPr lang="es-ES" b="1" dirty="0" err="1"/>
              <a:t>Sprints</a:t>
            </a:r>
            <a:r>
              <a:rPr lang="es-ES" b="1" dirty="0"/>
              <a:t>, de manera que cada uno suponga un esfuerzo semejante.</a:t>
            </a:r>
          </a:p>
          <a:p>
            <a:pPr>
              <a:lnSpc>
                <a:spcPct val="150000"/>
              </a:lnSpc>
            </a:pPr>
            <a:endParaRPr lang="es-ES" b="1" dirty="0"/>
          </a:p>
        </p:txBody>
      </p:sp>
    </p:spTree>
    <p:extLst>
      <p:ext uri="{BB962C8B-B14F-4D97-AF65-F5344CB8AC3E}">
        <p14:creationId xmlns:p14="http://schemas.microsoft.com/office/powerpoint/2010/main" xmlns="" val="504162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ES" dirty="0" smtClean="0"/>
              <a:t>Cuestiones breves</a:t>
            </a:r>
            <a:endParaRPr lang="es-ES" dirty="0"/>
          </a:p>
        </p:txBody>
      </p:sp>
      <p:sp>
        <p:nvSpPr>
          <p:cNvPr id="6" name="Marcador de contenido 5"/>
          <p:cNvSpPr>
            <a:spLocks noGrp="1"/>
          </p:cNvSpPr>
          <p:nvPr>
            <p:ph idx="1"/>
          </p:nvPr>
        </p:nvSpPr>
        <p:spPr/>
        <p:txBody>
          <a:bodyPr/>
          <a:lstStyle/>
          <a:p>
            <a:pPr lvl="0"/>
            <a:r>
              <a:rPr lang="es-ES" dirty="0"/>
              <a:t>Describa un mecanismo normativo-organizativo ágil para que las distintas administraciones públicas puedan hacer uso del sistema.</a:t>
            </a:r>
          </a:p>
          <a:p>
            <a:pPr lvl="1"/>
            <a:r>
              <a:rPr lang="es-ES" dirty="0"/>
              <a:t>Acuerdo Marco a nivel AGE; a ser posible con un Acuerdo del Consejo de Ministros y mecanismo de adhesión de los distintos organismos.</a:t>
            </a:r>
          </a:p>
          <a:p>
            <a:pPr lvl="0"/>
            <a:r>
              <a:rPr lang="es-ES" dirty="0"/>
              <a:t>En caso de que la solución fuera exitosa, y se deseara, en aras de unos mayores ahorros y eficiencia, la inclusión de las Comunidades Autónomas, a nivel de uso final, como de aportación de Centros de Impresión y Ensobrado, indique qué criterios podrían establecerse para el uso de uno u otro CIE.</a:t>
            </a:r>
          </a:p>
          <a:p>
            <a:pPr lvl="1"/>
            <a:r>
              <a:rPr lang="es-ES" dirty="0"/>
              <a:t>Podríamos establecer el uso, aparte del considerado de capacidad sobrante, el de ubicación geográfica del CIE y del destinatario, para elegir el más cercano, ya que el operador postal tardará menos en </a:t>
            </a:r>
            <a:r>
              <a:rPr lang="es-ES" dirty="0" smtClean="0"/>
              <a:t>hacer llegar </a:t>
            </a:r>
            <a:r>
              <a:rPr lang="es-ES" dirty="0"/>
              <a:t>la carta.</a:t>
            </a:r>
          </a:p>
          <a:p>
            <a:endParaRPr lang="es-ES" dirty="0"/>
          </a:p>
        </p:txBody>
      </p:sp>
    </p:spTree>
    <p:extLst>
      <p:ext uri="{BB962C8B-B14F-4D97-AF65-F5344CB8AC3E}">
        <p14:creationId xmlns:p14="http://schemas.microsoft.com/office/powerpoint/2010/main" xmlns="" val="284462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ES" dirty="0" smtClean="0"/>
              <a:t>Cuestiones breves</a:t>
            </a:r>
            <a:endParaRPr lang="es-ES" dirty="0"/>
          </a:p>
        </p:txBody>
      </p:sp>
      <p:sp>
        <p:nvSpPr>
          <p:cNvPr id="6" name="Marcador de contenido 5"/>
          <p:cNvSpPr>
            <a:spLocks noGrp="1"/>
          </p:cNvSpPr>
          <p:nvPr>
            <p:ph idx="1"/>
          </p:nvPr>
        </p:nvSpPr>
        <p:spPr/>
        <p:txBody>
          <a:bodyPr>
            <a:normAutofit lnSpcReduction="10000"/>
          </a:bodyPr>
          <a:lstStyle/>
          <a:p>
            <a:pPr lvl="0"/>
            <a:r>
              <a:rPr lang="es-ES" dirty="0"/>
              <a:t>Indique qué requisitos cree que deberían tener los ficheros a ser impresos por los distintos </a:t>
            </a:r>
            <a:r>
              <a:rPr lang="es-ES" dirty="0" err="1"/>
              <a:t>CIEs</a:t>
            </a:r>
            <a:r>
              <a:rPr lang="es-ES" dirty="0"/>
              <a:t> indicando, en su caso, características especiales que los hiciera interoperables entre todos ellos.</a:t>
            </a:r>
          </a:p>
          <a:p>
            <a:pPr lvl="1"/>
            <a:r>
              <a:rPr lang="es-ES" dirty="0"/>
              <a:t>Deberán tener una forma igual para todas las administraciones, y si queremos que sean ficheros que formen parte de expedientes, como no podría ser de otra manera en la mayor parte de los casos, se recomienda el uso de PDF longevos (PDF/A) o al menos, </a:t>
            </a:r>
            <a:r>
              <a:rPr lang="es-ES" dirty="0" err="1"/>
              <a:t>autocontenidos</a:t>
            </a:r>
            <a:r>
              <a:rPr lang="es-ES" dirty="0"/>
              <a:t>, que garanticen su </a:t>
            </a:r>
            <a:r>
              <a:rPr lang="es-ES" dirty="0" err="1"/>
              <a:t>interoperabildiad</a:t>
            </a:r>
            <a:r>
              <a:rPr lang="es-ES" dirty="0"/>
              <a:t> en el tiempo.</a:t>
            </a:r>
          </a:p>
          <a:p>
            <a:pPr lvl="0"/>
            <a:r>
              <a:rPr lang="es-ES" dirty="0"/>
              <a:t>Indique y justifique qué requisitos de identificación de usuarios finales del sistema o de aplicaciones se deberían tener en el sistema.</a:t>
            </a:r>
          </a:p>
          <a:p>
            <a:pPr lvl="1"/>
            <a:r>
              <a:rPr lang="es-ES" dirty="0"/>
              <a:t>Dado que es un sistema que tiene coste, no parece lógico no usar mecanismos seguros de identificación, mediante certificado digital, o al menos, mediante sistemas equivalentes contemplados en </a:t>
            </a:r>
            <a:r>
              <a:rPr lang="es-ES" dirty="0" err="1"/>
              <a:t>Cl@ve</a:t>
            </a:r>
            <a:r>
              <a:rPr lang="es-ES" dirty="0"/>
              <a:t>.</a:t>
            </a:r>
          </a:p>
          <a:p>
            <a:endParaRPr lang="es-ES" dirty="0"/>
          </a:p>
        </p:txBody>
      </p:sp>
    </p:spTree>
    <p:extLst>
      <p:ext uri="{BB962C8B-B14F-4D97-AF65-F5344CB8AC3E}">
        <p14:creationId xmlns:p14="http://schemas.microsoft.com/office/powerpoint/2010/main" xmlns="" val="359623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Enunciado - Antecedentes</a:t>
            </a:r>
            <a:endParaRPr lang="es-ES" dirty="0"/>
          </a:p>
        </p:txBody>
      </p:sp>
      <p:sp>
        <p:nvSpPr>
          <p:cNvPr id="3" name="Marcador de contenido 2"/>
          <p:cNvSpPr>
            <a:spLocks noGrp="1"/>
          </p:cNvSpPr>
          <p:nvPr>
            <p:ph idx="1"/>
          </p:nvPr>
        </p:nvSpPr>
        <p:spPr/>
        <p:txBody>
          <a:bodyPr/>
          <a:lstStyle/>
          <a:p>
            <a:r>
              <a:rPr lang="es-ES" dirty="0"/>
              <a:t>Por último, se ha de conocer que existen </a:t>
            </a:r>
            <a:r>
              <a:rPr lang="es-ES" u="sng" dirty="0"/>
              <a:t>procedimientos administrativos </a:t>
            </a:r>
            <a:r>
              <a:rPr lang="es-ES" dirty="0"/>
              <a:t>cuyas notificaciones son electrónicas de manera </a:t>
            </a:r>
            <a:r>
              <a:rPr lang="es-ES" u="sng" dirty="0"/>
              <a:t>obligatoria</a:t>
            </a:r>
            <a:r>
              <a:rPr lang="es-ES" dirty="0"/>
              <a:t> para algunos colectivos (mayormente empresas y/u otras administraciones públicas). Así, por ejemplo, los procedimientos administrativos relativos a las personas jurídicas (empresas) de este país, son de obligada recepción por medios electrónicos.</a:t>
            </a:r>
          </a:p>
          <a:p>
            <a:endParaRPr lang="es-ES" dirty="0"/>
          </a:p>
        </p:txBody>
      </p:sp>
    </p:spTree>
    <p:extLst>
      <p:ext uri="{BB962C8B-B14F-4D97-AF65-F5344CB8AC3E}">
        <p14:creationId xmlns:p14="http://schemas.microsoft.com/office/powerpoint/2010/main" xmlns="" val="954969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ES" dirty="0" smtClean="0"/>
              <a:t>Cuestiones breves</a:t>
            </a:r>
            <a:endParaRPr lang="es-ES" dirty="0"/>
          </a:p>
        </p:txBody>
      </p:sp>
      <p:sp>
        <p:nvSpPr>
          <p:cNvPr id="6" name="Marcador de contenido 5"/>
          <p:cNvSpPr>
            <a:spLocks noGrp="1"/>
          </p:cNvSpPr>
          <p:nvPr>
            <p:ph idx="1"/>
          </p:nvPr>
        </p:nvSpPr>
        <p:spPr/>
        <p:txBody>
          <a:bodyPr>
            <a:normAutofit fontScale="92500" lnSpcReduction="20000"/>
          </a:bodyPr>
          <a:lstStyle/>
          <a:p>
            <a:pPr lvl="0"/>
            <a:r>
              <a:rPr lang="es-ES" dirty="0"/>
              <a:t>Para intentar reducir los costes globales del uso del sistema, y de los costes de impresión o de uso de DEH, fomentando así el uso de la Notificación en el Punto de Acceso General (PAG), indique qué otras características podrían ser de utilidad a la hora de emitir notificaciones.</a:t>
            </a:r>
          </a:p>
          <a:p>
            <a:pPr lvl="1"/>
            <a:r>
              <a:rPr lang="es-ES" dirty="0"/>
              <a:t>Envíos SMS, Email, antes de mandar a imprimir y plantear una demora de x tiempo antes de mandar a imprimir.</a:t>
            </a:r>
          </a:p>
          <a:p>
            <a:pPr lvl="1"/>
            <a:r>
              <a:rPr lang="es-ES" dirty="0"/>
              <a:t>Intentar identificar qué colectivos son susceptibles de obligados.</a:t>
            </a:r>
          </a:p>
          <a:p>
            <a:pPr lvl="0"/>
            <a:r>
              <a:rPr lang="es-ES" dirty="0"/>
              <a:t>Si se requiriera poder efectuar la notificación electrónica a través de dispositivos móviles, indique brevemente a nivel de arquitectura del sistema, qué se necesitaría para realizar la firma con certificado digital en el dispositivo móvil. </a:t>
            </a:r>
          </a:p>
          <a:p>
            <a:pPr lvl="1"/>
            <a:r>
              <a:rPr lang="es-ES" dirty="0"/>
              <a:t>En general, la firma con certificado digital en dispositivos móviles, requerirá la firma trifásica, que completa las firmas de los resúmenes efectuadas en el dispositivo móvil, con el documento original, para no tener que consumir demasiados datos en la bajada y subida del documento.</a:t>
            </a:r>
          </a:p>
          <a:p>
            <a:endParaRPr lang="es-ES" dirty="0"/>
          </a:p>
        </p:txBody>
      </p:sp>
    </p:spTree>
    <p:extLst>
      <p:ext uri="{BB962C8B-B14F-4D97-AF65-F5344CB8AC3E}">
        <p14:creationId xmlns:p14="http://schemas.microsoft.com/office/powerpoint/2010/main" xmlns="" val="878655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ES" dirty="0" smtClean="0"/>
              <a:t>Cuestiones breves</a:t>
            </a:r>
            <a:endParaRPr lang="es-ES" dirty="0"/>
          </a:p>
        </p:txBody>
      </p:sp>
      <p:sp>
        <p:nvSpPr>
          <p:cNvPr id="6" name="Marcador de contenido 5"/>
          <p:cNvSpPr>
            <a:spLocks noGrp="1"/>
          </p:cNvSpPr>
          <p:nvPr>
            <p:ph idx="1"/>
          </p:nvPr>
        </p:nvSpPr>
        <p:spPr/>
        <p:txBody>
          <a:bodyPr>
            <a:normAutofit fontScale="85000" lnSpcReduction="10000"/>
          </a:bodyPr>
          <a:lstStyle/>
          <a:p>
            <a:pPr lvl="0"/>
            <a:r>
              <a:rPr lang="es-ES" dirty="0"/>
              <a:t>Si para potenciar el uso de notificaciones electrónicas, no se quisiera usar certificados electrónicos, indique algún otro mecanismo que permitiera tener constancia de la recepción de la notificación, y qué consideraciones deberían tenerse a nivel normativo o técnico.</a:t>
            </a:r>
          </a:p>
          <a:p>
            <a:pPr lvl="1"/>
            <a:r>
              <a:rPr lang="es-ES" dirty="0"/>
              <a:t>Si se pudiera regular, </a:t>
            </a:r>
            <a:r>
              <a:rPr lang="es-ES" dirty="0" smtClean="0"/>
              <a:t>se podría </a:t>
            </a:r>
            <a:r>
              <a:rPr lang="es-ES" dirty="0"/>
              <a:t>realizar firma con claves concertadas, o mediante el uso de algún mecanismo seguro de identificación (</a:t>
            </a:r>
            <a:r>
              <a:rPr lang="es-ES" dirty="0" err="1"/>
              <a:t>Cl@ve</a:t>
            </a:r>
            <a:r>
              <a:rPr lang="es-ES" dirty="0"/>
              <a:t>) y efectuar un sellado electrónico en lugar de exigírselo al </a:t>
            </a:r>
            <a:r>
              <a:rPr lang="es-ES" dirty="0" err="1"/>
              <a:t>ciudaano</a:t>
            </a:r>
            <a:r>
              <a:rPr lang="es-ES" dirty="0"/>
              <a:t>, y asignar un CSV: </a:t>
            </a:r>
          </a:p>
          <a:p>
            <a:pPr lvl="0"/>
            <a:r>
              <a:rPr lang="es-ES" dirty="0"/>
              <a:t>A grandes rasgos, al margen del coste de la propia emisión de notificaciones, para la cofinanciación y mantenibilidad del sistema, indique qué costes se deberían considerar para ser imputados a los distintos departamentos.</a:t>
            </a:r>
          </a:p>
          <a:p>
            <a:pPr lvl="1"/>
            <a:r>
              <a:rPr lang="es-ES" dirty="0"/>
              <a:t>A nivel de sistemas</a:t>
            </a:r>
          </a:p>
          <a:p>
            <a:pPr lvl="1"/>
            <a:r>
              <a:rPr lang="es-ES" dirty="0"/>
              <a:t>A nivel de desarrollo correctivo o evolutivo</a:t>
            </a:r>
          </a:p>
          <a:p>
            <a:pPr lvl="1"/>
            <a:r>
              <a:rPr lang="es-ES" dirty="0"/>
              <a:t>Atención a Integradores o Usuarios</a:t>
            </a:r>
          </a:p>
          <a:p>
            <a:pPr lvl="1"/>
            <a:r>
              <a:rPr lang="es-ES" dirty="0"/>
              <a:t>A nivel de gestión (personal funcionario dedicado al proyecto)</a:t>
            </a:r>
          </a:p>
          <a:p>
            <a:endParaRPr lang="es-ES" dirty="0"/>
          </a:p>
        </p:txBody>
      </p:sp>
    </p:spTree>
    <p:extLst>
      <p:ext uri="{BB962C8B-B14F-4D97-AF65-F5344CB8AC3E}">
        <p14:creationId xmlns:p14="http://schemas.microsoft.com/office/powerpoint/2010/main" xmlns="" val="2831021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ES" dirty="0" smtClean="0"/>
              <a:t>Cuestiones breves</a:t>
            </a:r>
            <a:endParaRPr lang="es-ES" dirty="0"/>
          </a:p>
        </p:txBody>
      </p:sp>
      <p:sp>
        <p:nvSpPr>
          <p:cNvPr id="6" name="Marcador de contenido 5"/>
          <p:cNvSpPr>
            <a:spLocks noGrp="1"/>
          </p:cNvSpPr>
          <p:nvPr>
            <p:ph idx="1"/>
          </p:nvPr>
        </p:nvSpPr>
        <p:spPr/>
        <p:txBody>
          <a:bodyPr>
            <a:normAutofit fontScale="77500" lnSpcReduction="20000"/>
          </a:bodyPr>
          <a:lstStyle/>
          <a:p>
            <a:pPr lvl="0"/>
            <a:r>
              <a:rPr lang="es-ES" dirty="0"/>
              <a:t>Realice un cálculo aproximado del rendimiento que debe tener el sistema, y en su caso, indique qué medidas tomaría para conseguir el mismo.</a:t>
            </a:r>
          </a:p>
          <a:p>
            <a:pPr lvl="1"/>
            <a:r>
              <a:rPr lang="es-ES" dirty="0"/>
              <a:t>Si consideramos 50 millones de </a:t>
            </a:r>
            <a:r>
              <a:rPr lang="es-ES" dirty="0" smtClean="0"/>
              <a:t>notificaciones </a:t>
            </a:r>
            <a:r>
              <a:rPr lang="es-ES" dirty="0"/>
              <a:t>al año, por ejemplo, tendríamos unos 300 días hábiles, podríamos llegar a 160.000 emisiones al día, lo que da unas 13.500 a la hora, o lo que es lo mismo, 225 por minuto, 4 por segundo</a:t>
            </a:r>
            <a:r>
              <a:rPr lang="es-ES" dirty="0" smtClean="0"/>
              <a:t>. 4 peticiones con un fichero de 500Kb supondría 2Mbytes/</a:t>
            </a:r>
            <a:r>
              <a:rPr lang="es-ES" dirty="0" err="1" smtClean="0"/>
              <a:t>seg</a:t>
            </a:r>
            <a:r>
              <a:rPr lang="es-ES" dirty="0" smtClean="0"/>
              <a:t>, por lo que la capacidad de servidor y ancho de banda deben estar bien dimensionadas. Igualmente, un acceso rápido al </a:t>
            </a:r>
            <a:r>
              <a:rPr lang="es-ES" dirty="0" err="1" smtClean="0"/>
              <a:t>filesystem</a:t>
            </a:r>
            <a:r>
              <a:rPr lang="es-ES" dirty="0" smtClean="0"/>
              <a:t> o base de datos, en caso de almacenamiento de los ficheros en base de datos es indispensable.</a:t>
            </a:r>
            <a:endParaRPr lang="es-ES" dirty="0"/>
          </a:p>
          <a:p>
            <a:pPr lvl="1"/>
            <a:r>
              <a:rPr lang="es-ES" dirty="0"/>
              <a:t>Deberemos considerar una capacidad de proceso considerable a nivel de servidor, para gestionar los ficheros asociados a los envíos, tanto a nivel de ancho de banda, como a nivel de capacidad de proceso y de memoria en servidor, pudiendo considerar una granja donde la inclusión de nuevos servidores fuera ágil, como en los casos de las herramientas de máquinas virtuales</a:t>
            </a:r>
            <a:r>
              <a:rPr lang="es-ES" dirty="0" smtClean="0"/>
              <a:t>.</a:t>
            </a:r>
          </a:p>
          <a:p>
            <a:pPr lvl="0"/>
            <a:r>
              <a:rPr lang="es-ES" dirty="0" smtClean="0"/>
              <a:t>Indique </a:t>
            </a:r>
            <a:r>
              <a:rPr lang="es-ES" dirty="0"/>
              <a:t>si aplica o no el Esquema Nacional de Interoperabilidad.</a:t>
            </a:r>
          </a:p>
          <a:p>
            <a:pPr lvl="1"/>
            <a:r>
              <a:rPr lang="es-ES" dirty="0"/>
              <a:t>Siempre</a:t>
            </a:r>
          </a:p>
          <a:p>
            <a:pPr lvl="0"/>
            <a:r>
              <a:rPr lang="es-ES" dirty="0"/>
              <a:t>Indique si aplica o no el Esquema Nacional de Seguridad.</a:t>
            </a:r>
          </a:p>
          <a:p>
            <a:pPr lvl="1"/>
            <a:r>
              <a:rPr lang="es-ES" dirty="0"/>
              <a:t>Siempre</a:t>
            </a:r>
          </a:p>
          <a:p>
            <a:endParaRPr lang="es-ES" dirty="0"/>
          </a:p>
        </p:txBody>
      </p:sp>
    </p:spTree>
    <p:extLst>
      <p:ext uri="{BB962C8B-B14F-4D97-AF65-F5344CB8AC3E}">
        <p14:creationId xmlns:p14="http://schemas.microsoft.com/office/powerpoint/2010/main" xmlns="" val="371999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Enunciado – Algunas Cifras</a:t>
            </a:r>
            <a:endParaRPr lang="es-ES" dirty="0"/>
          </a:p>
        </p:txBody>
      </p:sp>
      <p:sp>
        <p:nvSpPr>
          <p:cNvPr id="3" name="Marcador de contenido 2"/>
          <p:cNvSpPr>
            <a:spLocks noGrp="1"/>
          </p:cNvSpPr>
          <p:nvPr>
            <p:ph idx="1"/>
          </p:nvPr>
        </p:nvSpPr>
        <p:spPr/>
        <p:txBody>
          <a:bodyPr>
            <a:normAutofit fontScale="92500" lnSpcReduction="10000"/>
          </a:bodyPr>
          <a:lstStyle/>
          <a:p>
            <a:r>
              <a:rPr lang="es-ES" dirty="0"/>
              <a:t>Se calcula que en la AGE se realizan más de 50 millones de notificaciones electrónicas, y más de 200 comunicaciones. Las notificaciones están tasadas en la Ley de Procedimiento Administrativo Común, y requieren, para su finalización, de un recibí firmado por parte del destinatario, mientras que las comunicaciones son envíos postales normales de los que no se tiene constancia ni se requiere, de la recepción de la misma.</a:t>
            </a:r>
          </a:p>
          <a:p>
            <a:r>
              <a:rPr lang="es-ES" dirty="0"/>
              <a:t>Se calcula un ahorro de 2€ por cada notificación impresa en los </a:t>
            </a:r>
            <a:r>
              <a:rPr lang="es-ES" dirty="0" err="1"/>
              <a:t>CIEs</a:t>
            </a:r>
            <a:r>
              <a:rPr lang="es-ES" dirty="0"/>
              <a:t> en comparación con el uso de contratos particulares, y de 0,60€ por cada comunicación.</a:t>
            </a:r>
          </a:p>
          <a:p>
            <a:r>
              <a:rPr lang="es-ES" dirty="0"/>
              <a:t>Actualmente, algunos organismos de la AGE, no dan cumplimiento al envío a la DEH aunque el ciudadano esté suscrito.</a:t>
            </a:r>
          </a:p>
          <a:p>
            <a:r>
              <a:rPr lang="es-ES" dirty="0"/>
              <a:t>La mayor parte de los organismos han implementado, por otra parte, la comparecencia electrónica en sus propias sedes, bien mediante mecanismos de firma electrónica, como de uso de claves concertadas, etc.</a:t>
            </a:r>
          </a:p>
          <a:p>
            <a:endParaRPr lang="es-ES" dirty="0"/>
          </a:p>
        </p:txBody>
      </p:sp>
    </p:spTree>
    <p:extLst>
      <p:ext uri="{BB962C8B-B14F-4D97-AF65-F5344CB8AC3E}">
        <p14:creationId xmlns:p14="http://schemas.microsoft.com/office/powerpoint/2010/main" xmlns="" val="348425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Enunciado – Procedimiento de Notificación</a:t>
            </a:r>
            <a:endParaRPr lang="es-ES" dirty="0"/>
          </a:p>
        </p:txBody>
      </p:sp>
      <p:sp>
        <p:nvSpPr>
          <p:cNvPr id="3" name="Marcador de contenido 2"/>
          <p:cNvSpPr>
            <a:spLocks noGrp="1"/>
          </p:cNvSpPr>
          <p:nvPr>
            <p:ph idx="1"/>
          </p:nvPr>
        </p:nvSpPr>
        <p:spPr/>
        <p:txBody>
          <a:bodyPr>
            <a:normAutofit fontScale="92500"/>
          </a:bodyPr>
          <a:lstStyle/>
          <a:p>
            <a:r>
              <a:rPr lang="es-ES" dirty="0"/>
              <a:t>En el procedimiento de </a:t>
            </a:r>
            <a:r>
              <a:rPr lang="es-ES" u="sng" dirty="0"/>
              <a:t>notificaciones y comunicaciones </a:t>
            </a:r>
            <a:r>
              <a:rPr lang="es-ES" dirty="0"/>
              <a:t>se pueden distinguir diferentes fases: </a:t>
            </a:r>
          </a:p>
          <a:p>
            <a:pPr lvl="1"/>
            <a:r>
              <a:rPr lang="es-ES" dirty="0"/>
              <a:t>1ª </a:t>
            </a:r>
            <a:r>
              <a:rPr lang="es-ES" u="sng" dirty="0"/>
              <a:t>Procedimiento administrativo </a:t>
            </a:r>
            <a:r>
              <a:rPr lang="es-ES" dirty="0"/>
              <a:t>del que derivan, bien requerimientos y acuerdos o resoluciones que precisan notificarse, bien simples comunicaciones. </a:t>
            </a:r>
          </a:p>
          <a:p>
            <a:pPr lvl="1"/>
            <a:r>
              <a:rPr lang="es-ES" dirty="0"/>
              <a:t>2ª </a:t>
            </a:r>
            <a:r>
              <a:rPr lang="es-ES" u="sng" dirty="0"/>
              <a:t>Soporte informático </a:t>
            </a:r>
            <a:r>
              <a:rPr lang="es-ES" dirty="0"/>
              <a:t>de los procedimientos administrativos, que proporcionan los datos a comunicar o notificar. </a:t>
            </a:r>
          </a:p>
          <a:p>
            <a:pPr lvl="1"/>
            <a:r>
              <a:rPr lang="es-ES" dirty="0"/>
              <a:t>3ª Proceso de producción de la comunicación/notificación que compone el documento y, en su caso, lo imprime y ensobra. </a:t>
            </a:r>
          </a:p>
          <a:p>
            <a:pPr lvl="1"/>
            <a:r>
              <a:rPr lang="es-ES" dirty="0"/>
              <a:t>4ª Proceso de puesta a disposición del </a:t>
            </a:r>
            <a:r>
              <a:rPr lang="es-ES" u="sng" dirty="0"/>
              <a:t>destinatario</a:t>
            </a:r>
            <a:r>
              <a:rPr lang="es-ES" dirty="0"/>
              <a:t>. </a:t>
            </a:r>
          </a:p>
          <a:p>
            <a:pPr lvl="1"/>
            <a:r>
              <a:rPr lang="es-ES" dirty="0"/>
              <a:t>5ª Proceso de </a:t>
            </a:r>
            <a:r>
              <a:rPr lang="es-ES" u="sng" dirty="0"/>
              <a:t>retorno</a:t>
            </a:r>
            <a:r>
              <a:rPr lang="es-ES" dirty="0"/>
              <a:t> del resultado de la comunicación/notificación, y su </a:t>
            </a:r>
            <a:r>
              <a:rPr lang="es-ES" u="sng" dirty="0"/>
              <a:t>tratamiento</a:t>
            </a:r>
            <a:r>
              <a:rPr lang="es-ES" dirty="0"/>
              <a:t>. </a:t>
            </a:r>
          </a:p>
          <a:p>
            <a:pPr lvl="1"/>
            <a:r>
              <a:rPr lang="es-ES" dirty="0"/>
              <a:t>6ª Proceso de notificación por comparecencia, de las comunicaciones/notificaciones fallidas.</a:t>
            </a:r>
          </a:p>
          <a:p>
            <a:endParaRPr lang="es-ES" dirty="0"/>
          </a:p>
        </p:txBody>
      </p:sp>
    </p:spTree>
    <p:extLst>
      <p:ext uri="{BB962C8B-B14F-4D97-AF65-F5344CB8AC3E}">
        <p14:creationId xmlns:p14="http://schemas.microsoft.com/office/powerpoint/2010/main" xmlns="" val="362730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858481" cy="570571"/>
          </a:xfrm>
        </p:spPr>
        <p:txBody>
          <a:bodyPr>
            <a:normAutofit fontScale="90000"/>
          </a:bodyPr>
          <a:lstStyle/>
          <a:p>
            <a:r>
              <a:rPr lang="es-ES" b="1" dirty="0"/>
              <a:t>Componentes principales de una </a:t>
            </a:r>
            <a:r>
              <a:rPr lang="es-ES" b="1" dirty="0" smtClean="0"/>
              <a:t>Notificación</a:t>
            </a:r>
            <a:r>
              <a:rPr lang="es-ES" dirty="0"/>
              <a:t/>
            </a:r>
            <a:br>
              <a:rPr lang="es-ES" dirty="0"/>
            </a:br>
            <a:endParaRPr lang="es-ES" dirty="0"/>
          </a:p>
        </p:txBody>
      </p:sp>
      <p:sp>
        <p:nvSpPr>
          <p:cNvPr id="3" name="Marcador de contenido 2"/>
          <p:cNvSpPr>
            <a:spLocks noGrp="1"/>
          </p:cNvSpPr>
          <p:nvPr>
            <p:ph idx="1"/>
          </p:nvPr>
        </p:nvSpPr>
        <p:spPr/>
        <p:txBody>
          <a:bodyPr>
            <a:normAutofit lnSpcReduction="10000"/>
          </a:bodyPr>
          <a:lstStyle/>
          <a:p>
            <a:r>
              <a:rPr lang="es-ES" dirty="0"/>
              <a:t>Las notificaciones y comunicaciones se realizan en el marco de un </a:t>
            </a:r>
            <a:r>
              <a:rPr lang="es-ES" u="sng" dirty="0"/>
              <a:t>procedimiento administrativo</a:t>
            </a:r>
            <a:r>
              <a:rPr lang="es-ES" dirty="0"/>
              <a:t>, gestionado por un </a:t>
            </a:r>
            <a:r>
              <a:rPr lang="es-ES" u="sng" dirty="0"/>
              <a:t>centro directivo</a:t>
            </a:r>
            <a:r>
              <a:rPr lang="es-ES" dirty="0"/>
              <a:t>, los cuales envían por cualquier medio de los descritos anteriormente, el documento, el cual deberá ser remitido a una </a:t>
            </a:r>
            <a:r>
              <a:rPr lang="es-ES" u="sng" dirty="0"/>
              <a:t>dirección postal, electrónica o puesta a disposición en la sede electrónica</a:t>
            </a:r>
            <a:r>
              <a:rPr lang="es-ES" dirty="0"/>
              <a:t>. Es importante distinguir entre el </a:t>
            </a:r>
            <a:r>
              <a:rPr lang="es-ES" i="1" u="sng" dirty="0"/>
              <a:t>destinatario</a:t>
            </a:r>
            <a:r>
              <a:rPr lang="es-ES" dirty="0"/>
              <a:t> del envío del </a:t>
            </a:r>
            <a:r>
              <a:rPr lang="es-ES" i="1" u="sng" dirty="0"/>
              <a:t>titular</a:t>
            </a:r>
            <a:r>
              <a:rPr lang="es-ES" dirty="0"/>
              <a:t> al que se dirige el mismo. El destinatario es a quien se dirige el envío, mientras que el titular del mismo, es sobre quien recaen los efectos jurídicos que la notificación pudiera suponer. En el caso de las comunicaciones, dado que no tienen efectos jurídicos, no es tan importante esta distinción, pero igualmente necesaria, dado que muchos envíos se pueden realizar a direcciones distintas de las “oficiales”, en tanto pueden enviarse, por ejemplo, al representante de una empresa, cuya dirección, NIF, nombre, </a:t>
            </a:r>
            <a:r>
              <a:rPr lang="es-ES" dirty="0" err="1"/>
              <a:t>etc</a:t>
            </a:r>
            <a:r>
              <a:rPr lang="es-ES" dirty="0"/>
              <a:t> es distinta de los datos de la propia empresa.</a:t>
            </a:r>
          </a:p>
          <a:p>
            <a:endParaRPr lang="es-ES" dirty="0"/>
          </a:p>
        </p:txBody>
      </p:sp>
    </p:spTree>
    <p:extLst>
      <p:ext uri="{BB962C8B-B14F-4D97-AF65-F5344CB8AC3E}">
        <p14:creationId xmlns:p14="http://schemas.microsoft.com/office/powerpoint/2010/main" xmlns="" val="1849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4338" y="651101"/>
            <a:ext cx="9858481" cy="570571"/>
          </a:xfrm>
        </p:spPr>
        <p:txBody>
          <a:bodyPr>
            <a:normAutofit fontScale="90000"/>
          </a:bodyPr>
          <a:lstStyle/>
          <a:p>
            <a:r>
              <a:rPr lang="es-ES" b="1" dirty="0"/>
              <a:t>Componentes principales de una </a:t>
            </a:r>
            <a:r>
              <a:rPr lang="es-ES" b="1" dirty="0" smtClean="0"/>
              <a:t>Notificación</a:t>
            </a:r>
            <a:r>
              <a:rPr lang="es-ES" dirty="0"/>
              <a:t/>
            </a:r>
            <a:br>
              <a:rPr lang="es-ES" dirty="0"/>
            </a:br>
            <a:endParaRPr lang="es-ES" dirty="0"/>
          </a:p>
        </p:txBody>
      </p:sp>
      <p:sp>
        <p:nvSpPr>
          <p:cNvPr id="3" name="Marcador de contenido 2"/>
          <p:cNvSpPr>
            <a:spLocks noGrp="1"/>
          </p:cNvSpPr>
          <p:nvPr>
            <p:ph idx="1"/>
          </p:nvPr>
        </p:nvSpPr>
        <p:spPr/>
        <p:txBody>
          <a:bodyPr/>
          <a:lstStyle/>
          <a:p>
            <a:r>
              <a:rPr lang="es-ES" dirty="0"/>
              <a:t>En el caso de las notificaciones, además, existe un proceso de </a:t>
            </a:r>
            <a:r>
              <a:rPr lang="es-ES" u="sng" dirty="0"/>
              <a:t>retorno de información</a:t>
            </a:r>
            <a:r>
              <a:rPr lang="es-ES" dirty="0"/>
              <a:t>, que informa del </a:t>
            </a:r>
            <a:r>
              <a:rPr lang="es-ES" u="sng" dirty="0"/>
              <a:t>estado</a:t>
            </a:r>
            <a:r>
              <a:rPr lang="es-ES" dirty="0"/>
              <a:t> de la notificación. En general, una notificación puede ser efectuada, recibiendo así la </a:t>
            </a:r>
            <a:r>
              <a:rPr lang="es-ES" u="sng" dirty="0"/>
              <a:t>certificación</a:t>
            </a:r>
            <a:r>
              <a:rPr lang="es-ES" dirty="0"/>
              <a:t> de la misma, en forma de </a:t>
            </a:r>
            <a:r>
              <a:rPr lang="es-ES" u="sng" dirty="0"/>
              <a:t>acuse de recibo </a:t>
            </a:r>
            <a:r>
              <a:rPr lang="es-ES" i="1" u="sng" dirty="0"/>
              <a:t>firmada</a:t>
            </a:r>
            <a:r>
              <a:rPr lang="es-ES" dirty="0"/>
              <a:t> por el destinatario de la misma. No obstante, pueden darse casos por distintos </a:t>
            </a:r>
            <a:r>
              <a:rPr lang="es-ES" u="sng" dirty="0"/>
              <a:t>motivos</a:t>
            </a:r>
            <a:r>
              <a:rPr lang="es-ES" dirty="0"/>
              <a:t>, la ausencia del acuse de recibo, por ausencia del destinatario, dirección inexistente, fallecimiento, etc. En estos casos, la certificación de dicha ausencia de notificación efectiva la realiza el propio </a:t>
            </a:r>
            <a:r>
              <a:rPr lang="es-ES" dirty="0" smtClean="0"/>
              <a:t>operador </a:t>
            </a:r>
            <a:r>
              <a:rPr lang="es-ES" dirty="0"/>
              <a:t>(postal, </a:t>
            </a:r>
            <a:r>
              <a:rPr lang="es-ES" dirty="0" err="1"/>
              <a:t>deh</a:t>
            </a:r>
            <a:r>
              <a:rPr lang="es-ES" dirty="0"/>
              <a:t>, sede)</a:t>
            </a:r>
            <a:r>
              <a:rPr lang="es-ES" dirty="0" smtClean="0"/>
              <a:t>. </a:t>
            </a:r>
            <a:r>
              <a:rPr lang="es-ES" dirty="0"/>
              <a:t>En los casos en que es impresa, por ejemplo, se realiza mediante un escaneo del propio </a:t>
            </a:r>
            <a:r>
              <a:rPr lang="es-ES" u="sng" dirty="0" smtClean="0"/>
              <a:t>sobre</a:t>
            </a:r>
            <a:r>
              <a:rPr lang="es-ES" dirty="0" smtClean="0"/>
              <a:t> que </a:t>
            </a:r>
            <a:r>
              <a:rPr lang="es-ES" dirty="0"/>
              <a:t>se envió, con la información de por qué no se ha podido notificar. </a:t>
            </a:r>
          </a:p>
          <a:p>
            <a:r>
              <a:rPr lang="es-ES" dirty="0"/>
              <a:t>En toda notificación, la misma se </a:t>
            </a:r>
            <a:r>
              <a:rPr lang="es-ES" u="sng" dirty="0"/>
              <a:t>reintenta 3 veces</a:t>
            </a:r>
            <a:r>
              <a:rPr lang="es-ES" dirty="0"/>
              <a:t>, en intervalos de 10 días.</a:t>
            </a:r>
          </a:p>
          <a:p>
            <a:endParaRPr lang="es-ES" dirty="0"/>
          </a:p>
        </p:txBody>
      </p:sp>
    </p:spTree>
    <p:extLst>
      <p:ext uri="{BB962C8B-B14F-4D97-AF65-F5344CB8AC3E}">
        <p14:creationId xmlns:p14="http://schemas.microsoft.com/office/powerpoint/2010/main" xmlns="" val="133324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Enunciado – </a:t>
            </a:r>
            <a:r>
              <a:rPr lang="es-ES" dirty="0" err="1" smtClean="0"/>
              <a:t>Notific</a:t>
            </a:r>
            <a:r>
              <a:rPr lang="es-ES" dirty="0" smtClean="0"/>
              <a:t>@, como solución</a:t>
            </a:r>
            <a:endParaRPr lang="es-ES" dirty="0"/>
          </a:p>
        </p:txBody>
      </p:sp>
      <p:sp>
        <p:nvSpPr>
          <p:cNvPr id="3" name="Marcador de contenido 2"/>
          <p:cNvSpPr>
            <a:spLocks noGrp="1"/>
          </p:cNvSpPr>
          <p:nvPr>
            <p:ph idx="1"/>
          </p:nvPr>
        </p:nvSpPr>
        <p:spPr/>
        <p:txBody>
          <a:bodyPr>
            <a:normAutofit fontScale="85000" lnSpcReduction="10000"/>
          </a:bodyPr>
          <a:lstStyle/>
          <a:p>
            <a:r>
              <a:rPr lang="es-ES" dirty="0"/>
              <a:t>Desde la Secretaría de Estado de Administraciones Públicas, del Ministerio de Hacienda y Administraciones Públicas, se desea implementar un nuevo </a:t>
            </a:r>
            <a:r>
              <a:rPr lang="es-ES" u="sng" dirty="0"/>
              <a:t>servicio común</a:t>
            </a:r>
            <a:r>
              <a:rPr lang="es-ES" dirty="0"/>
              <a:t>, llamado Notifica que pueda ser usado por toda la </a:t>
            </a:r>
            <a:r>
              <a:rPr lang="es-ES" u="sng" dirty="0"/>
              <a:t>Administración General del Estado</a:t>
            </a:r>
            <a:r>
              <a:rPr lang="es-ES" dirty="0"/>
              <a:t>, que reaproveche esta capacidad sobrante de los distintos </a:t>
            </a:r>
            <a:r>
              <a:rPr lang="es-ES" dirty="0" err="1"/>
              <a:t>CIEs</a:t>
            </a:r>
            <a:r>
              <a:rPr lang="es-ES" dirty="0"/>
              <a:t>, en los distintos </a:t>
            </a:r>
            <a:r>
              <a:rPr lang="es-ES" u="sng" dirty="0"/>
              <a:t>intervalos de tiempo </a:t>
            </a:r>
            <a:r>
              <a:rPr lang="es-ES" dirty="0"/>
              <a:t>que estos indiquen que tienen </a:t>
            </a:r>
            <a:r>
              <a:rPr lang="es-ES" u="sng" dirty="0"/>
              <a:t>capacidad sobrante</a:t>
            </a:r>
            <a:r>
              <a:rPr lang="es-ES" dirty="0"/>
              <a:t>, los cuales se definen cada año, aunque pueden ser cambiados según se necesite. Este servicio deberá poder integrar, no sólo los </a:t>
            </a:r>
            <a:r>
              <a:rPr lang="es-ES" dirty="0" err="1"/>
              <a:t>CIEs</a:t>
            </a:r>
            <a:r>
              <a:rPr lang="es-ES" dirty="0"/>
              <a:t>, sino también los servicios de la </a:t>
            </a:r>
            <a:r>
              <a:rPr lang="es-ES" u="sng" dirty="0"/>
              <a:t>Dirección Electrónica Habilitada </a:t>
            </a:r>
            <a:r>
              <a:rPr lang="es-ES" dirty="0"/>
              <a:t>y los de puesta a disposición de las notificaciones en el </a:t>
            </a:r>
            <a:r>
              <a:rPr lang="es-ES" u="sng" dirty="0"/>
              <a:t>Punto de Acceso General</a:t>
            </a:r>
            <a:r>
              <a:rPr lang="es-ES" dirty="0"/>
              <a:t>, como Sede Electrónica generalista de la AGE.</a:t>
            </a:r>
          </a:p>
          <a:p>
            <a:r>
              <a:rPr lang="es-ES" dirty="0"/>
              <a:t>Este nuevo servicio permitirá su uso mediante </a:t>
            </a:r>
            <a:r>
              <a:rPr lang="es-ES" u="sng" dirty="0"/>
              <a:t>mecanismos automatizados </a:t>
            </a:r>
            <a:r>
              <a:rPr lang="es-ES" dirty="0"/>
              <a:t>de comunicación entre aplicaciones de los distintos departamentos, y también un uso mediante una </a:t>
            </a:r>
            <a:r>
              <a:rPr lang="es-ES" u="sng" dirty="0"/>
              <a:t>frontal</a:t>
            </a:r>
            <a:r>
              <a:rPr lang="es-ES" dirty="0"/>
              <a:t> dirigido al usuario final, para aquellos organismos que no dispongan de medios técnicos o económicos que les permita la integración a nivel de aplicaciones.</a:t>
            </a:r>
          </a:p>
          <a:p>
            <a:endParaRPr lang="es-ES" dirty="0"/>
          </a:p>
        </p:txBody>
      </p:sp>
    </p:spTree>
    <p:extLst>
      <p:ext uri="{BB962C8B-B14F-4D97-AF65-F5344CB8AC3E}">
        <p14:creationId xmlns:p14="http://schemas.microsoft.com/office/powerpoint/2010/main" xmlns="" val="3090579303"/>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763</TotalTime>
  <Words>5572</Words>
  <Application>Microsoft Office PowerPoint</Application>
  <PresentationFormat>Personalizado</PresentationFormat>
  <Paragraphs>236</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Espiral</vt:lpstr>
      <vt:lpstr>Ejemplo de Examen: Notific@</vt:lpstr>
      <vt:lpstr>Enunciado - Antecedentes</vt:lpstr>
      <vt:lpstr>Enunciado - Antecedentes</vt:lpstr>
      <vt:lpstr>Enunciado - Antecedentes</vt:lpstr>
      <vt:lpstr>Enunciado – Algunas Cifras</vt:lpstr>
      <vt:lpstr>Enunciado – Procedimiento de Notificación</vt:lpstr>
      <vt:lpstr>Componentes principales de una Notificación </vt:lpstr>
      <vt:lpstr>Componentes principales de una Notificación </vt:lpstr>
      <vt:lpstr>Enunciado – Notific@, como solución</vt:lpstr>
      <vt:lpstr>Cuestiones a Desarrollar</vt:lpstr>
      <vt:lpstr>Cuestiones Breves</vt:lpstr>
      <vt:lpstr>Cuestiones Breves</vt:lpstr>
      <vt:lpstr>1- Informe para el Ministro</vt:lpstr>
      <vt:lpstr>1.- Informe para el Ministro - Ejemplo</vt:lpstr>
      <vt:lpstr>Diagrama de Contexto</vt:lpstr>
      <vt:lpstr>Diagrama de Contexto</vt:lpstr>
      <vt:lpstr>Diagrama de Contexto</vt:lpstr>
      <vt:lpstr>Modelo de datos  </vt:lpstr>
      <vt:lpstr>Modelo de Datos</vt:lpstr>
      <vt:lpstr>Modelo de datos</vt:lpstr>
      <vt:lpstr>Análisis, Diseño y Justificación</vt:lpstr>
      <vt:lpstr>Análisis, diseño y justificación – Casos de Uso</vt:lpstr>
      <vt:lpstr>Análisis, Diseño y Justificación – Casos de Uso</vt:lpstr>
      <vt:lpstr>Análisis, Diseño y Justificación – Arq. Lógica</vt:lpstr>
      <vt:lpstr>Análisis, Diseño y Justificación – Arq. Lógica</vt:lpstr>
      <vt:lpstr>Análisis, Diseño y Justificación – Arq. Física</vt:lpstr>
      <vt:lpstr>Análisis, Diseño y Justificación – Arq. Física</vt:lpstr>
      <vt:lpstr>Estimación Recursos</vt:lpstr>
      <vt:lpstr>Estimación Recursos</vt:lpstr>
      <vt:lpstr>Estimación Recursos</vt:lpstr>
      <vt:lpstr>Estimación Recursos</vt:lpstr>
      <vt:lpstr>Estimación Recursos</vt:lpstr>
      <vt:lpstr>Estimación Recursos</vt:lpstr>
      <vt:lpstr>Planificación Temporal</vt:lpstr>
      <vt:lpstr>Planificación Temporal</vt:lpstr>
      <vt:lpstr>Planificación Temporal</vt:lpstr>
      <vt:lpstr>Planificación Temporal: - Product Backlog</vt:lpstr>
      <vt:lpstr>Cuestiones breves</vt:lpstr>
      <vt:lpstr>Cuestiones breves</vt:lpstr>
      <vt:lpstr>Cuestiones breves</vt:lpstr>
      <vt:lpstr>Cuestiones breves</vt:lpstr>
      <vt:lpstr>Cuestiones breves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Ejemplo de Examen: Notific@</dc:title>
  <dc:creator>Javier H. Díez</dc:creator>
  <cp:lastModifiedBy>javier.hernandez</cp:lastModifiedBy>
  <cp:revision>11</cp:revision>
  <dcterms:created xsi:type="dcterms:W3CDTF">2015-03-20T11:55:20Z</dcterms:created>
  <dcterms:modified xsi:type="dcterms:W3CDTF">2015-03-25T10:55:27Z</dcterms:modified>
</cp:coreProperties>
</file>