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265" r:id="rId3"/>
    <p:sldId id="267" r:id="rId4"/>
    <p:sldId id="266" r:id="rId5"/>
    <p:sldId id="264" r:id="rId6"/>
    <p:sldId id="263" r:id="rId7"/>
    <p:sldId id="261" r:id="rId8"/>
  </p:sldIdLst>
  <p:sldSz cx="12192000" cy="6858000"/>
  <p:notesSz cx="9144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40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B472C3-0608-4870-B5E3-ED2EE06B1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 dirty="0"/>
              <a:t>08/01/2018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91363A-FF7D-4F75-A94E-9A07AE57C2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44D4B-90A8-4E2C-904C-AF97A151846B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25B5E8-178F-40D8-A8F3-2768943B61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" y="-102310"/>
            <a:ext cx="1872343" cy="94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8288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 dirty="0"/>
              <a:t>08/01/2018</a:t>
            </a:r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86403-7467-46B3-949D-FA551DB49C5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164470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08/01/2018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6403-7467-46B3-949D-FA551DB49C55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630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ES" smtClean="0"/>
              <a:t>08/01/2018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86403-7467-46B3-949D-FA551DB49C55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536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455EF-2761-4E72-9319-252F09C48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029EDC-E797-4059-B439-D490BFE03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2D240E-10B2-4E8F-8A60-44DF83D4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08/01/2018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9AD86D-5EC8-4A79-922A-734D8514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44A085-2F0B-4D17-A1E7-E4DAA3BA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585B-497B-4F8D-AA32-74DDF3B5345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184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D99D0-2E49-4DF0-A2E7-58B11EF3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187AFA-F37C-4045-9114-B888D4C95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736B62-F775-4BE3-AABF-6004C4D6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08/01/2018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2B6C8-7779-47FA-A037-7B41C717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5E49C9-D911-4E9D-B90B-3927FE27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585B-497B-4F8D-AA32-74DDF3B5345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887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559F3D-CD1E-4520-BED0-6AA647E77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44CB17-3441-40AC-B97E-8FFAE488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F6D74-A5CA-497B-A7C9-34A27FBD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08/01/2018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E0398-24A8-49EC-AB98-B0EFC39F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3E516-B5DA-44F6-9C15-10EF8270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585B-497B-4F8D-AA32-74DDF3B5345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857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42D8A-27B8-4DD4-90CA-800551C1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739D44-D655-430D-93FC-0AB9A8D0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B82FC-3581-4B5D-A052-59AEF326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08/01/2018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3A43-59C7-4A5D-B890-0537CC81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1879F6-75F1-4F3A-8497-9440F5E5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585B-497B-4F8D-AA32-74DDF3B5345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04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658F5-728B-4072-BA23-FC9116F0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3B451-E583-4CA4-8F69-BB1500299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9F25E-B856-4D65-A554-F2E408AD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08/01/2018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053FE8-DC3A-4259-B810-D1EBDE03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1A115B-D6F1-4C3B-A0BA-5306631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585B-497B-4F8D-AA32-74DDF3B5345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170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6C21E-D62F-455C-BBAC-1B9F815E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868964-F6DF-4B19-A30E-394369571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9F3187-9168-4548-9F8E-ABD0155E0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2F452D-9F70-40BD-BD09-C7C208D1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08/01/2018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3B6752-67AB-4A30-96BA-96F1301E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AE3D29-43E3-44B1-9062-DB2A544A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585B-497B-4F8D-AA32-74DDF3B5345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449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524CB-21C2-474E-8141-887416D1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AA5639-2F64-4AE5-8DC8-8468BE832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7459CE-3106-46A4-BD42-B0AC3C183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FA4954-8B77-4CAF-9778-2066008C3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37C811-4553-44EA-B459-95D471E1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A06966-D5F1-4955-AFBE-B62DACED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08/01/2018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B7E062-2A91-4BB7-BFD6-FB4B6514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CF923B-5F92-498E-8BCB-9BBD08B2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585B-497B-4F8D-AA32-74DDF3B5345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767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B2559-A3E9-4432-A64E-C483007D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F421FD-C450-4DA4-A476-67380702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08/01/2018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648E8E-8EEC-4E59-966D-7EF72FCD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8A3403-32C9-4375-AF36-1665AF68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585B-497B-4F8D-AA32-74DDF3B5345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552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par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9CE252-F2E8-412D-9A9C-7AD9AFD8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08/01/2018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0AC6A5-A28F-4CFE-9460-EB80DE0A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585B-497B-4F8D-AA32-74DDF3B53450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33718F-B63F-46AA-BBEE-5B9D399EA6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" y="-145140"/>
            <a:ext cx="2293257" cy="12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3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69A2E-5CEA-43C4-BECD-0A9DAAE5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8035E-25A5-409E-A2F9-DFA3CE8F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4FF8BB-B0AA-47F4-BE07-980898BDE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86F0C2-D92E-4834-BFC5-97BB9A9B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08/01/2018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87A6FA-791A-4118-B9B1-62CC5A65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6DBD5E-8806-4F7D-8DF8-070484AA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585B-497B-4F8D-AA32-74DDF3B5345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58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1AAD8-F434-482D-870D-48F03049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5A08DB-E963-42AD-8726-BED756900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1516A8-4572-43AA-8C11-532E9D897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500E4C-4EDA-48E0-8C35-E44757C8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dirty="0"/>
              <a:t>08/01/2018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CE4519-DACE-4626-960D-9A0ED1E8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E859D8-ED36-4307-9AF6-50BBF37F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585B-497B-4F8D-AA32-74DDF3B5345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765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F98C38-9765-430A-BBED-C5C6DC18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A2ADB9-2E1D-4396-813D-B0D1A1E6B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BCBD42-8A38-40CB-AC9E-2E90F6BE8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08/01/2018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746B0-28BF-4670-B6C4-C7B5A5641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686625-9D2D-42F0-8CCB-F30D46DE6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585B-497B-4F8D-AA32-74DDF3B5345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878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" t="2120" r="10016" b="6551"/>
          <a:stretch/>
        </p:blipFill>
        <p:spPr>
          <a:xfrm>
            <a:off x="7429211" y="3279919"/>
            <a:ext cx="4485699" cy="31403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DA9C6E2-1D82-4272-A004-4F3EEC616415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533606" y="204992"/>
            <a:ext cx="8312707" cy="648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s-ES" sz="4000" dirty="0">
                <a:solidFill>
                  <a:schemeClr val="bg2">
                    <a:lumMod val="50000"/>
                  </a:schemeClr>
                </a:solidFill>
              </a:rPr>
              <a:t>TEMA </a:t>
            </a:r>
            <a:r>
              <a:rPr lang="es-ES" sz="4000" dirty="0" smtClean="0">
                <a:solidFill>
                  <a:schemeClr val="bg2">
                    <a:lumMod val="50000"/>
                  </a:schemeClr>
                </a:solidFill>
              </a:rPr>
              <a:t>45</a:t>
            </a:r>
            <a:r>
              <a:rPr lang="es-ES" sz="4000" dirty="0" smtClean="0">
                <a:solidFill>
                  <a:schemeClr val="bg2">
                    <a:lumMod val="50000"/>
                  </a:schemeClr>
                </a:solidFill>
              </a:rPr>
              <a:t>. ANÁLISIS Y GESTIÓN DE RIESGOS</a:t>
            </a:r>
            <a:endParaRPr lang="es-ES" sz="4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330382-252D-4A3E-9C0A-503FFF23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7175" y="6403975"/>
            <a:ext cx="1019175" cy="365125"/>
          </a:xfrm>
        </p:spPr>
        <p:txBody>
          <a:bodyPr/>
          <a:lstStyle/>
          <a:p>
            <a:r>
              <a:rPr lang="es-ES" b="1" dirty="0" smtClean="0"/>
              <a:t>02/02/2018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74B03E-2662-4D48-B4D1-4300B744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403975"/>
            <a:ext cx="533400" cy="365125"/>
          </a:xfrm>
        </p:spPr>
        <p:txBody>
          <a:bodyPr/>
          <a:lstStyle/>
          <a:p>
            <a:fld id="{037F585B-497B-4F8D-AA32-74DDF3B53450}" type="slidenum">
              <a:rPr lang="es-ES" smtClean="0"/>
              <a:t>1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9D4A6C-62A3-497E-9598-189E6DE3100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969" y="-88444"/>
            <a:ext cx="1700352" cy="95644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39" name="15 CuadroTexto"/>
          <p:cNvSpPr txBox="1"/>
          <p:nvPr/>
        </p:nvSpPr>
        <p:spPr>
          <a:xfrm>
            <a:off x="362629" y="978610"/>
            <a:ext cx="11500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Activo:</a:t>
            </a:r>
            <a:r>
              <a:rPr lang="es-ES" sz="1200" dirty="0"/>
              <a:t> componente de un sistema de información susceptible de ser atacado de forma deliberada o accidental (información, datos, servicios, aplicaciones, equipos, comunicaciones, recursos administrativos, recursos físicos y recursos humanos</a:t>
            </a:r>
            <a:r>
              <a:rPr lang="es-ES" sz="1200" dirty="0" smtClean="0"/>
              <a:t>).</a:t>
            </a:r>
          </a:p>
          <a:p>
            <a:r>
              <a:rPr lang="es-ES" sz="1200" b="1" dirty="0" smtClean="0"/>
              <a:t>Amenaza: </a:t>
            </a:r>
            <a:r>
              <a:rPr lang="es-ES" sz="1200" dirty="0"/>
              <a:t>eventos que pueden originar un incidente produciendo daños materiales o pérdidas </a:t>
            </a:r>
            <a:r>
              <a:rPr lang="es-ES" sz="1200" dirty="0" smtClean="0"/>
              <a:t>inmateriales.</a:t>
            </a:r>
          </a:p>
          <a:p>
            <a:r>
              <a:rPr lang="es-ES" sz="1200" b="1" dirty="0" smtClean="0"/>
              <a:t>Vulnerabilidad</a:t>
            </a:r>
            <a:r>
              <a:rPr lang="es-ES" sz="1200" dirty="0" smtClean="0"/>
              <a:t>: debilidad o grado de exposición del activo.</a:t>
            </a:r>
          </a:p>
          <a:p>
            <a:r>
              <a:rPr lang="es-ES" sz="1200" b="1" dirty="0" smtClean="0"/>
              <a:t>Riesgo</a:t>
            </a:r>
            <a:r>
              <a:rPr lang="es-ES" sz="1200" dirty="0" smtClean="0"/>
              <a:t>: probabilidad de</a:t>
            </a:r>
            <a:r>
              <a:rPr lang="es-ES" sz="1200" dirty="0" smtClean="0"/>
              <a:t> </a:t>
            </a:r>
            <a:r>
              <a:rPr lang="es-ES" sz="1200" dirty="0"/>
              <a:t>que una amenaza se materialice sobre uno o más activos causando daños o perjuicios a la </a:t>
            </a:r>
            <a:r>
              <a:rPr lang="es-ES" sz="1200" dirty="0" smtClean="0"/>
              <a:t>organización. NO confundir con los riesgos propios de un proyecto (no llegar a plazo, exceder el coste, etc…). </a:t>
            </a:r>
            <a:r>
              <a:rPr lang="es-ES" sz="1200" dirty="0"/>
              <a:t>Cuando un riesgo se materializa y produce una interrupción del servicio, </a:t>
            </a:r>
            <a:r>
              <a:rPr lang="es-ES" sz="1200" dirty="0" smtClean="0"/>
              <a:t>se sufre </a:t>
            </a:r>
            <a:r>
              <a:rPr lang="es-ES" sz="1200" dirty="0"/>
              <a:t>un coste de interrupción y uno de </a:t>
            </a:r>
            <a:r>
              <a:rPr lang="es-ES" sz="1200" dirty="0" smtClean="0"/>
              <a:t>recuperación.</a:t>
            </a:r>
          </a:p>
          <a:p>
            <a:r>
              <a:rPr lang="es-ES" sz="1200" b="1" dirty="0" smtClean="0"/>
              <a:t>Salvaguarda</a:t>
            </a:r>
            <a:r>
              <a:rPr lang="es-ES" sz="1200" dirty="0" smtClean="0"/>
              <a:t>: defensas </a:t>
            </a:r>
            <a:r>
              <a:rPr lang="es-ES" sz="1200" dirty="0"/>
              <a:t>desplegadas para </a:t>
            </a:r>
            <a:r>
              <a:rPr lang="es-ES" sz="1200" dirty="0" smtClean="0"/>
              <a:t>mitigar el impacto que pueden causar las amenazas.</a:t>
            </a:r>
            <a:endParaRPr lang="es-ES" sz="1200" dirty="0"/>
          </a:p>
          <a:p>
            <a:r>
              <a:rPr lang="es-ES" sz="1200" b="1" dirty="0" smtClean="0"/>
              <a:t>Análisis </a:t>
            </a:r>
            <a:r>
              <a:rPr lang="es-ES" sz="1200" b="1" dirty="0"/>
              <a:t>de riesgos</a:t>
            </a:r>
            <a:r>
              <a:rPr lang="es-ES" sz="1200" dirty="0"/>
              <a:t>: proceso </a:t>
            </a:r>
            <a:r>
              <a:rPr lang="es-ES" sz="1200" dirty="0" err="1" smtClean="0"/>
              <a:t>sis</a:t>
            </a:r>
            <a:r>
              <a:rPr lang="es-ES" sz="1200" dirty="0" err="1"/>
              <a:t>Riesgo</a:t>
            </a:r>
            <a:r>
              <a:rPr lang="es-ES" sz="1200" dirty="0"/>
              <a:t> residual: riesgo que permanece tras aplicar una salvaguarda.</a:t>
            </a:r>
          </a:p>
          <a:p>
            <a:r>
              <a:rPr lang="es-ES" sz="1200" dirty="0" smtClean="0"/>
              <a:t>temático </a:t>
            </a:r>
            <a:r>
              <a:rPr lang="es-ES" sz="1200" dirty="0"/>
              <a:t>para estimar la magnitud de los riesgos a que está expuesta una </a:t>
            </a:r>
            <a:r>
              <a:rPr lang="es-ES" sz="1200" dirty="0" smtClean="0"/>
              <a:t>organización.</a:t>
            </a:r>
          </a:p>
          <a:p>
            <a:r>
              <a:rPr lang="es-ES" sz="1200" b="1" dirty="0" smtClean="0"/>
              <a:t>Gestión </a:t>
            </a:r>
            <a:r>
              <a:rPr lang="es-ES" sz="1200" b="1" dirty="0"/>
              <a:t>de riesgos</a:t>
            </a:r>
            <a:r>
              <a:rPr lang="es-ES" sz="1200" dirty="0"/>
              <a:t>: proceso destinado a modificar el riesgo (evitando las circunstancias que lo provocan, reduciendo las posibilidades de que ocurra o </a:t>
            </a:r>
            <a:r>
              <a:rPr lang="es-ES" sz="1200" dirty="0" smtClean="0"/>
              <a:t>asumiéndolo y adoptando planes de contingencia), para ello es necesario establecer una serie de controles preventivos (para que no suceda), </a:t>
            </a:r>
            <a:r>
              <a:rPr lang="es-ES" sz="1200" dirty="0" err="1" smtClean="0"/>
              <a:t>detectivos</a:t>
            </a:r>
            <a:r>
              <a:rPr lang="es-ES" sz="1200" dirty="0" smtClean="0"/>
              <a:t> (para detectarlos) o correctivos (una vez se ha producido).</a:t>
            </a:r>
            <a:endParaRPr lang="es-ES" sz="1200" dirty="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11" y="3263873"/>
            <a:ext cx="6673544" cy="321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2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o 101"/>
          <p:cNvGrpSpPr/>
          <p:nvPr/>
        </p:nvGrpSpPr>
        <p:grpSpPr>
          <a:xfrm>
            <a:off x="6463402" y="1544690"/>
            <a:ext cx="5695950" cy="5121187"/>
            <a:chOff x="6463402" y="1544690"/>
            <a:chExt cx="5695950" cy="5121187"/>
          </a:xfrm>
        </p:grpSpPr>
        <p:pic>
          <p:nvPicPr>
            <p:cNvPr id="99" name="Imagen 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3402" y="2629182"/>
              <a:ext cx="5695950" cy="4036695"/>
            </a:xfrm>
            <a:prstGeom prst="rect">
              <a:avLst/>
            </a:prstGeom>
          </p:spPr>
        </p:pic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D3C8ED26-581D-41F3-A6BD-D05EE517D7E6}"/>
                </a:ext>
              </a:extLst>
            </p:cNvPr>
            <p:cNvSpPr/>
            <p:nvPr/>
          </p:nvSpPr>
          <p:spPr>
            <a:xfrm>
              <a:off x="8808755" y="1544690"/>
              <a:ext cx="1900191" cy="25349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COSO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15 CuadroTexto"/>
            <p:cNvSpPr txBox="1"/>
            <p:nvPr/>
          </p:nvSpPr>
          <p:spPr>
            <a:xfrm>
              <a:off x="7597159" y="1798185"/>
              <a:ext cx="43233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dirty="0" smtClean="0"/>
                <a:t>Marco </a:t>
              </a:r>
              <a:r>
                <a:rPr lang="es-ES" sz="1200" dirty="0"/>
                <a:t>de referencia que proporciona directrices y orientaciones generales relacionadas con la gestión del riesgo, control interno y disuasión del </a:t>
              </a:r>
              <a:r>
                <a:rPr lang="es-ES" sz="1200" dirty="0" smtClean="0"/>
                <a:t>fraude. Se compone de tres dimensiones: objetivos, componentes y nivel organizacional.</a:t>
              </a:r>
              <a:endParaRPr lang="es-ES" sz="1200" dirty="0"/>
            </a:p>
          </p:txBody>
        </p:sp>
      </p:grp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74B03E-2662-4D48-B4D1-4300B744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403975"/>
            <a:ext cx="533400" cy="365125"/>
          </a:xfrm>
        </p:spPr>
        <p:txBody>
          <a:bodyPr/>
          <a:lstStyle/>
          <a:p>
            <a:fld id="{037F585B-497B-4F8D-AA32-74DDF3B53450}" type="slidenum">
              <a:rPr lang="es-ES" smtClean="0"/>
              <a:t>2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9D4A6C-62A3-497E-9598-189E6DE3100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969" y="-88444"/>
            <a:ext cx="1700352" cy="95644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6" name="Rectángulo 85">
            <a:extLst>
              <a:ext uri="{FF2B5EF4-FFF2-40B4-BE49-F238E27FC236}">
                <a16:creationId xmlns:a16="http://schemas.microsoft.com/office/drawing/2014/main" id="{D3C8ED26-581D-41F3-A6BD-D05EE517D7E6}"/>
              </a:ext>
            </a:extLst>
          </p:cNvPr>
          <p:cNvSpPr/>
          <p:nvPr/>
        </p:nvSpPr>
        <p:spPr>
          <a:xfrm>
            <a:off x="7597159" y="182010"/>
            <a:ext cx="2288279" cy="3266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MARCO NORMATIVO</a:t>
            </a:r>
            <a:endParaRPr lang="es-ES" dirty="0"/>
          </a:p>
        </p:txBody>
      </p:sp>
      <p:graphicFrame>
        <p:nvGraphicFramePr>
          <p:cNvPr id="87" name="Tabla 86">
            <a:extLst>
              <a:ext uri="{FF2B5EF4-FFF2-40B4-BE49-F238E27FC236}">
                <a16:creationId xmlns:a16="http://schemas.microsoft.com/office/drawing/2014/main" id="{52672229-5898-402B-B6B3-943856B97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178764"/>
              </p:ext>
            </p:extLst>
          </p:nvPr>
        </p:nvGraphicFramePr>
        <p:xfrm>
          <a:off x="545501" y="5056260"/>
          <a:ext cx="3232171" cy="1801740"/>
        </p:xfrm>
        <a:graphic>
          <a:graphicData uri="http://schemas.openxmlformats.org/drawingml/2006/table">
            <a:tbl>
              <a:tblPr/>
              <a:tblGrid>
                <a:gridCol w="3232171">
                  <a:extLst>
                    <a:ext uri="{9D8B030D-6E8A-4147-A177-3AD203B41FA5}">
                      <a16:colId xmlns:a16="http://schemas.microsoft.com/office/drawing/2014/main" val="1063573381"/>
                    </a:ext>
                  </a:extLst>
                </a:gridCol>
              </a:tblGrid>
              <a:tr h="160465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 </a:t>
                      </a:r>
                      <a:r>
                        <a:rPr lang="es-E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(VER TEMA ENS)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B9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243576"/>
                  </a:ext>
                </a:extLst>
              </a:tr>
              <a:tr h="859230">
                <a:tc>
                  <a:txBody>
                    <a:bodyPr/>
                    <a:lstStyle/>
                    <a:p>
                      <a:pPr marL="0" indent="0" algn="l" fontAlgn="b">
                        <a:buFontTx/>
                        <a:buNone/>
                      </a:pPr>
                      <a:r>
                        <a:rPr lang="es-E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Dimensiones de seguridad  para los que analizar los riesgos: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s-E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Autenticidad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s-E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Confidencialidad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s-E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Integridad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s-E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Disponibilidad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s-E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Trazabilidad</a:t>
                      </a:r>
                    </a:p>
                    <a:p>
                      <a:pPr marL="0" indent="0" algn="l" fontAlgn="b">
                        <a:buFontTx/>
                        <a:buNone/>
                      </a:pPr>
                      <a:r>
                        <a:rPr lang="es-E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Que se categorizan como: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s-E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Categoría básica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s-E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Categoría media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s-E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Categoría alta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947135"/>
                  </a:ext>
                </a:extLst>
              </a:tr>
            </a:tbl>
          </a:graphicData>
        </a:graphic>
      </p:graphicFrame>
      <p:grpSp>
        <p:nvGrpSpPr>
          <p:cNvPr id="94" name="Grupo 93"/>
          <p:cNvGrpSpPr>
            <a:grpSpLocks noChangeAspect="1"/>
          </p:cNvGrpSpPr>
          <p:nvPr/>
        </p:nvGrpSpPr>
        <p:grpSpPr>
          <a:xfrm>
            <a:off x="52757" y="122889"/>
            <a:ext cx="7341673" cy="4813916"/>
            <a:chOff x="81938" y="536405"/>
            <a:chExt cx="9260668" cy="6196902"/>
          </a:xfrm>
        </p:grpSpPr>
        <p:pic>
          <p:nvPicPr>
            <p:cNvPr id="92" name="Imagen 9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02"/>
            <a:stretch/>
          </p:blipFill>
          <p:spPr>
            <a:xfrm>
              <a:off x="81938" y="849808"/>
              <a:ext cx="9260668" cy="5883499"/>
            </a:xfrm>
            <a:prstGeom prst="rect">
              <a:avLst/>
            </a:prstGeom>
          </p:spPr>
        </p:pic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D3C8ED26-581D-41F3-A6BD-D05EE517D7E6}"/>
                </a:ext>
              </a:extLst>
            </p:cNvPr>
            <p:cNvSpPr/>
            <p:nvPr/>
          </p:nvSpPr>
          <p:spPr>
            <a:xfrm>
              <a:off x="3864535" y="536405"/>
              <a:ext cx="1379256" cy="30064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200" dirty="0" smtClean="0">
                  <a:solidFill>
                    <a:schemeClr val="tx1"/>
                  </a:solidFill>
                </a:rPr>
                <a:t>ISO 31000</a:t>
              </a:r>
              <a:endParaRPr lang="es-E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Rectángulo 94">
            <a:extLst>
              <a:ext uri="{FF2B5EF4-FFF2-40B4-BE49-F238E27FC236}">
                <a16:creationId xmlns:a16="http://schemas.microsoft.com/office/drawing/2014/main" id="{D3C8ED26-581D-41F3-A6BD-D05EE517D7E6}"/>
              </a:ext>
            </a:extLst>
          </p:cNvPr>
          <p:cNvSpPr/>
          <p:nvPr/>
        </p:nvSpPr>
        <p:spPr>
          <a:xfrm>
            <a:off x="4339820" y="5421872"/>
            <a:ext cx="1900191" cy="2534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COBIT 5 (VER TEMA COBIT)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D3C8ED26-581D-41F3-A6BD-D05EE517D7E6}"/>
              </a:ext>
            </a:extLst>
          </p:cNvPr>
          <p:cNvSpPr/>
          <p:nvPr/>
        </p:nvSpPr>
        <p:spPr>
          <a:xfrm>
            <a:off x="4339820" y="5948310"/>
            <a:ext cx="1900191" cy="363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MAGERIT V3 (SIGUENTE SLIDE)</a:t>
            </a:r>
            <a:endParaRPr lang="es-E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n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288" y="3897423"/>
            <a:ext cx="5668241" cy="280619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74B03E-2662-4D48-B4D1-4300B744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403975"/>
            <a:ext cx="533400" cy="365125"/>
          </a:xfrm>
        </p:spPr>
        <p:txBody>
          <a:bodyPr/>
          <a:lstStyle/>
          <a:p>
            <a:fld id="{037F585B-497B-4F8D-AA32-74DDF3B53450}" type="slidenum">
              <a:rPr lang="es-ES" smtClean="0"/>
              <a:t>3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9D4A6C-62A3-497E-9598-189E6DE3100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969" y="-88444"/>
            <a:ext cx="1700352" cy="95644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3" name="15 CuadroTexto"/>
          <p:cNvSpPr txBox="1"/>
          <p:nvPr/>
        </p:nvSpPr>
        <p:spPr>
          <a:xfrm>
            <a:off x="316447" y="766173"/>
            <a:ext cx="11500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.</a:t>
            </a:r>
            <a:endParaRPr lang="es-ES" sz="12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3C8ED26-581D-41F3-A6BD-D05EE517D7E6}"/>
              </a:ext>
            </a:extLst>
          </p:cNvPr>
          <p:cNvSpPr/>
          <p:nvPr/>
        </p:nvSpPr>
        <p:spPr>
          <a:xfrm>
            <a:off x="3407361" y="2503496"/>
            <a:ext cx="5964352" cy="268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MAGERIT v3: </a:t>
            </a:r>
            <a:r>
              <a:rPr lang="es-ES" sz="1200" dirty="0">
                <a:solidFill>
                  <a:schemeClr val="tx1"/>
                </a:solidFill>
              </a:rPr>
              <a:t>Metodología </a:t>
            </a:r>
            <a:r>
              <a:rPr lang="es-ES" sz="1200" dirty="0" smtClean="0">
                <a:solidFill>
                  <a:schemeClr val="tx1"/>
                </a:solidFill>
              </a:rPr>
              <a:t>para gestionar riesgos </a:t>
            </a:r>
            <a:r>
              <a:rPr lang="es-ES" sz="1200" dirty="0">
                <a:solidFill>
                  <a:schemeClr val="tx1"/>
                </a:solidFill>
              </a:rPr>
              <a:t>más extendida en la </a:t>
            </a:r>
            <a:r>
              <a:rPr lang="es-ES" sz="1200" dirty="0" smtClean="0">
                <a:solidFill>
                  <a:schemeClr val="tx1"/>
                </a:solidFill>
              </a:rPr>
              <a:t>Administración</a:t>
            </a:r>
            <a:endParaRPr lang="es-ES" sz="1200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119" y="-1579"/>
            <a:ext cx="4362450" cy="2505075"/>
          </a:xfrm>
          <a:prstGeom prst="rect">
            <a:avLst/>
          </a:prstGeom>
        </p:spPr>
      </p:pic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52672229-5898-402B-B6B3-943856B972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7284" y="483999"/>
          <a:ext cx="2495334" cy="766959"/>
        </p:xfrm>
        <a:graphic>
          <a:graphicData uri="http://schemas.openxmlformats.org/drawingml/2006/table">
            <a:tbl>
              <a:tblPr/>
              <a:tblGrid>
                <a:gridCol w="2495334">
                  <a:extLst>
                    <a:ext uri="{9D8B030D-6E8A-4147-A177-3AD203B41FA5}">
                      <a16:colId xmlns:a16="http://schemas.microsoft.com/office/drawing/2014/main" val="1063573381"/>
                    </a:ext>
                  </a:extLst>
                </a:gridCol>
              </a:tblGrid>
              <a:tr h="11105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COMPUESTA POR 3 LIBROS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B9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243576"/>
                  </a:ext>
                </a:extLst>
              </a:tr>
              <a:tr h="561219"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s-E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Método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s-E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Catálogo de elementos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s-E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Guías técnicas</a:t>
                      </a:r>
                      <a:endParaRPr lang="es-E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947135"/>
                  </a:ext>
                </a:extLst>
              </a:tr>
            </a:tbl>
          </a:graphicData>
        </a:graphic>
      </p:graphicFrame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52672229-5898-402B-B6B3-943856B972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4005" y="2251976"/>
          <a:ext cx="2495334" cy="766959"/>
        </p:xfrm>
        <a:graphic>
          <a:graphicData uri="http://schemas.openxmlformats.org/drawingml/2006/table">
            <a:tbl>
              <a:tblPr/>
              <a:tblGrid>
                <a:gridCol w="2495334">
                  <a:extLst>
                    <a:ext uri="{9D8B030D-6E8A-4147-A177-3AD203B41FA5}">
                      <a16:colId xmlns:a16="http://schemas.microsoft.com/office/drawing/2014/main" val="1063573381"/>
                    </a:ext>
                  </a:extLst>
                </a:gridCol>
              </a:tblGrid>
              <a:tr h="11105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 GESTIÓN DE RIESGOS INCLUYE 3 TAREAS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B9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243576"/>
                  </a:ext>
                </a:extLst>
              </a:tr>
              <a:tr h="561219">
                <a:tc>
                  <a:txBody>
                    <a:bodyPr/>
                    <a:lstStyle/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s-E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MAR – Método de Análisis de Riesgos.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s-E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PAR – Proyecto de Análisis de riesgos.</a:t>
                      </a:r>
                    </a:p>
                    <a:p>
                      <a:pPr marL="171450" indent="-171450" algn="l" fontAlgn="b">
                        <a:buFontTx/>
                        <a:buChar char="-"/>
                      </a:pPr>
                      <a:r>
                        <a:rPr lang="es-E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PS – Plan de Seguridad.</a:t>
                      </a:r>
                      <a:endParaRPr lang="es-E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947135"/>
                  </a:ext>
                </a:extLst>
              </a:tr>
            </a:tbl>
          </a:graphicData>
        </a:graphic>
      </p:graphicFrame>
      <p:pic>
        <p:nvPicPr>
          <p:cNvPr id="26" name="Imagen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381" y="4356174"/>
            <a:ext cx="4933950" cy="2305050"/>
          </a:xfrm>
          <a:prstGeom prst="rect">
            <a:avLst/>
          </a:prstGeom>
        </p:spPr>
      </p:pic>
      <p:cxnSp>
        <p:nvCxnSpPr>
          <p:cNvPr id="34" name="Conector recto de flecha 33"/>
          <p:cNvCxnSpPr>
            <a:stCxn id="15" idx="1"/>
            <a:endCxn id="22" idx="3"/>
          </p:cNvCxnSpPr>
          <p:nvPr/>
        </p:nvCxnSpPr>
        <p:spPr>
          <a:xfrm flipH="1" flipV="1">
            <a:off x="2859339" y="2635455"/>
            <a:ext cx="548022" cy="2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22" idx="2"/>
            <a:endCxn id="26" idx="0"/>
          </p:cNvCxnSpPr>
          <p:nvPr/>
        </p:nvCxnSpPr>
        <p:spPr>
          <a:xfrm>
            <a:off x="1611672" y="3018935"/>
            <a:ext cx="1006684" cy="1337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1" name="Imagen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1281" y="3635644"/>
            <a:ext cx="2190750" cy="542925"/>
          </a:xfrm>
          <a:prstGeom prst="rect">
            <a:avLst/>
          </a:prstGeom>
        </p:spPr>
      </p:pic>
      <p:cxnSp>
        <p:nvCxnSpPr>
          <p:cNvPr id="43" name="Conector recto de flecha 42"/>
          <p:cNvCxnSpPr>
            <a:stCxn id="22" idx="2"/>
            <a:endCxn id="41" idx="1"/>
          </p:cNvCxnSpPr>
          <p:nvPr/>
        </p:nvCxnSpPr>
        <p:spPr>
          <a:xfrm>
            <a:off x="1611672" y="3018935"/>
            <a:ext cx="1399609" cy="888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4" name="Imagen 43"/>
          <p:cNvPicPr>
            <a:picLocks noChangeAspect="1"/>
          </p:cNvPicPr>
          <p:nvPr/>
        </p:nvPicPr>
        <p:blipFill rotWithShape="1">
          <a:blip r:embed="rId8"/>
          <a:srcRect r="43047"/>
          <a:stretch/>
        </p:blipFill>
        <p:spPr>
          <a:xfrm>
            <a:off x="3011281" y="2843026"/>
            <a:ext cx="2804613" cy="762000"/>
          </a:xfrm>
          <a:prstGeom prst="rect">
            <a:avLst/>
          </a:prstGeom>
        </p:spPr>
      </p:pic>
      <p:cxnSp>
        <p:nvCxnSpPr>
          <p:cNvPr id="45" name="Conector recto de flecha 44"/>
          <p:cNvCxnSpPr>
            <a:stCxn id="22" idx="2"/>
            <a:endCxn id="44" idx="1"/>
          </p:cNvCxnSpPr>
          <p:nvPr/>
        </p:nvCxnSpPr>
        <p:spPr>
          <a:xfrm>
            <a:off x="1611672" y="3018935"/>
            <a:ext cx="1399609" cy="205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54" name="Tabla 53">
            <a:extLst>
              <a:ext uri="{FF2B5EF4-FFF2-40B4-BE49-F238E27FC236}">
                <a16:creationId xmlns:a16="http://schemas.microsoft.com/office/drawing/2014/main" id="{52672229-5898-402B-B6B3-943856B972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13236" y="2865369"/>
          <a:ext cx="4926389" cy="887340"/>
        </p:xfrm>
        <a:graphic>
          <a:graphicData uri="http://schemas.openxmlformats.org/drawingml/2006/table">
            <a:tbl>
              <a:tblPr/>
              <a:tblGrid>
                <a:gridCol w="4926389">
                  <a:extLst>
                    <a:ext uri="{9D8B030D-6E8A-4147-A177-3AD203B41FA5}">
                      <a16:colId xmlns:a16="http://schemas.microsoft.com/office/drawing/2014/main" val="1063573381"/>
                    </a:ext>
                  </a:extLst>
                </a:gridCol>
              </a:tblGrid>
              <a:tr h="111051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HERRAMIENTAS EAR</a:t>
                      </a:r>
                      <a:endParaRPr lang="es-E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B9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243576"/>
                  </a:ext>
                </a:extLst>
              </a:tr>
              <a:tr h="561219">
                <a:tc>
                  <a:txBody>
                    <a:bodyPr/>
                    <a:lstStyle/>
                    <a:p>
                      <a:pPr marL="0" indent="0" algn="l" fontAlgn="b">
                        <a:buFontTx/>
                        <a:buNone/>
                      </a:pPr>
                      <a:r>
                        <a:rPr lang="es-E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Las herramientas EAR (Entorno de Análisis de Riesgos) soportan el análisis y la gestión de riesgos de un sistema de información siguiendo la metodología </a:t>
                      </a:r>
                      <a:r>
                        <a:rPr lang="es-E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Magerit</a:t>
                      </a:r>
                      <a:r>
                        <a:rPr lang="es-E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v3 y está desarrollada y financiada parcialmente por el CCN. La principal es PILAR (versión actual</a:t>
                      </a:r>
                      <a:r>
                        <a:rPr lang="es-ES" sz="1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PILAR 5.4.8 (2016) y se habla de ella en las CCN-STIC 470G1, 470G2, 472E y 473D</a:t>
                      </a:r>
                      <a:endParaRPr lang="es-E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947135"/>
                  </a:ext>
                </a:extLst>
              </a:tr>
            </a:tbl>
          </a:graphicData>
        </a:graphic>
      </p:graphicFrame>
      <p:cxnSp>
        <p:nvCxnSpPr>
          <p:cNvPr id="55" name="Conector angular 54"/>
          <p:cNvCxnSpPr>
            <a:stCxn id="15" idx="3"/>
            <a:endCxn id="54" idx="0"/>
          </p:cNvCxnSpPr>
          <p:nvPr/>
        </p:nvCxnSpPr>
        <p:spPr>
          <a:xfrm flipH="1">
            <a:off x="9076430" y="2637531"/>
            <a:ext cx="295283" cy="227838"/>
          </a:xfrm>
          <a:prstGeom prst="bentConnector4">
            <a:avLst>
              <a:gd name="adj1" fmla="val -77417"/>
              <a:gd name="adj2" fmla="val 79414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Conector angular 60"/>
          <p:cNvCxnSpPr>
            <a:stCxn id="15" idx="1"/>
            <a:endCxn id="17" idx="3"/>
          </p:cNvCxnSpPr>
          <p:nvPr/>
        </p:nvCxnSpPr>
        <p:spPr>
          <a:xfrm rot="10800000">
            <a:off x="2922619" y="867479"/>
            <a:ext cx="484743" cy="1770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Conector recto de flecha 80"/>
          <p:cNvCxnSpPr>
            <a:stCxn id="54" idx="2"/>
            <a:endCxn id="58" idx="0"/>
          </p:cNvCxnSpPr>
          <p:nvPr/>
        </p:nvCxnSpPr>
        <p:spPr>
          <a:xfrm flipH="1">
            <a:off x="8749409" y="3752709"/>
            <a:ext cx="327021" cy="144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9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1660"/>
          <a:stretch/>
        </p:blipFill>
        <p:spPr>
          <a:xfrm>
            <a:off x="6598286" y="2086618"/>
            <a:ext cx="5393690" cy="4642030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74B03E-2662-4D48-B4D1-4300B744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403975"/>
            <a:ext cx="533400" cy="365125"/>
          </a:xfrm>
        </p:spPr>
        <p:txBody>
          <a:bodyPr/>
          <a:lstStyle/>
          <a:p>
            <a:fld id="{037F585B-497B-4F8D-AA32-74DDF3B53450}" type="slidenum">
              <a:rPr lang="es-ES" smtClean="0"/>
              <a:t>4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9D4A6C-62A3-497E-9598-189E6DE3100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969" y="-88444"/>
            <a:ext cx="1700352" cy="95644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48" y="29567"/>
            <a:ext cx="5991752" cy="469524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717" y="625874"/>
            <a:ext cx="5406159" cy="1217132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473079" y="5088366"/>
          <a:ext cx="5393690" cy="179387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877185">
                  <a:extLst>
                    <a:ext uri="{9D8B030D-6E8A-4147-A177-3AD203B41FA5}">
                      <a16:colId xmlns:a16="http://schemas.microsoft.com/office/drawing/2014/main" val="2813011442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3403971477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95234552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676411769"/>
                    </a:ext>
                  </a:extLst>
                </a:gridCol>
                <a:gridCol w="626110">
                  <a:extLst>
                    <a:ext uri="{9D8B030D-6E8A-4147-A177-3AD203B41FA5}">
                      <a16:colId xmlns:a16="http://schemas.microsoft.com/office/drawing/2014/main" val="42212287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TIER1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TIER2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TIER3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TIER4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2025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Redundancia componentes vitales (climatización/ electricidad)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NO/NO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SÍ/NO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Sí, Ac/Pa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SÍ, Ac/Ac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071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Servidores con doble fuente (idealmente)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SÍ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872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Suelos elevados, generadores auxiliares o UPS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665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+ de 1 línea de distribución eléctrica/refrigeración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SÍ, xo 1 activa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SÍ, múl tiples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84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Disponibilidad durante operaciones de mto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NO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Algunas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SÍ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28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Disponibilidad (%)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99,671%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99,741%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99,982%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99,995%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9599621"/>
                  </a:ext>
                </a:extLst>
              </a:tr>
            </a:tbl>
          </a:graphicData>
        </a:graphic>
      </p:graphicFrame>
      <p:sp>
        <p:nvSpPr>
          <p:cNvPr id="12" name="Rectángulo 11">
            <a:extLst>
              <a:ext uri="{FF2B5EF4-FFF2-40B4-BE49-F238E27FC236}">
                <a16:creationId xmlns:a16="http://schemas.microsoft.com/office/drawing/2014/main" id="{D3C8ED26-581D-41F3-A6BD-D05EE517D7E6}"/>
              </a:ext>
            </a:extLst>
          </p:cNvPr>
          <p:cNvSpPr/>
          <p:nvPr/>
        </p:nvSpPr>
        <p:spPr>
          <a:xfrm>
            <a:off x="1353406" y="4802039"/>
            <a:ext cx="3633036" cy="28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Datacenters</a:t>
            </a:r>
            <a:r>
              <a:rPr lang="es-ES" dirty="0" smtClean="0"/>
              <a:t> de respaldo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368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83"/>
          <a:stretch/>
        </p:blipFill>
        <p:spPr>
          <a:xfrm>
            <a:off x="622708" y="5903767"/>
            <a:ext cx="11463882" cy="7556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01"/>
          <a:stretch/>
        </p:blipFill>
        <p:spPr>
          <a:xfrm>
            <a:off x="655784" y="73893"/>
            <a:ext cx="10567235" cy="578412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74B03E-2662-4D48-B4D1-4300B744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403975"/>
            <a:ext cx="533400" cy="365125"/>
          </a:xfrm>
        </p:spPr>
        <p:txBody>
          <a:bodyPr/>
          <a:lstStyle/>
          <a:p>
            <a:fld id="{037F585B-497B-4F8D-AA32-74DDF3B53450}" type="slidenum">
              <a:rPr lang="es-ES" smtClean="0"/>
              <a:t>5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9D4A6C-62A3-497E-9598-189E6DE3100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969" y="-88444"/>
            <a:ext cx="1700352" cy="95644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73920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74B03E-2662-4D48-B4D1-4300B744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403975"/>
            <a:ext cx="533400" cy="365125"/>
          </a:xfrm>
        </p:spPr>
        <p:txBody>
          <a:bodyPr/>
          <a:lstStyle/>
          <a:p>
            <a:fld id="{037F585B-497B-4F8D-AA32-74DDF3B53450}" type="slidenum">
              <a:rPr lang="es-ES" smtClean="0"/>
              <a:t>6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9D4A6C-62A3-497E-9598-189E6DE310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969" y="-88444"/>
            <a:ext cx="1700352" cy="95644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897" y="0"/>
            <a:ext cx="8314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0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74B03E-2662-4D48-B4D1-4300B744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403975"/>
            <a:ext cx="533400" cy="365125"/>
          </a:xfrm>
        </p:spPr>
        <p:txBody>
          <a:bodyPr/>
          <a:lstStyle/>
          <a:p>
            <a:fld id="{037F585B-497B-4F8D-AA32-74DDF3B53450}" type="slidenum">
              <a:rPr lang="es-ES" smtClean="0"/>
              <a:t>7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9D4A6C-62A3-497E-9598-189E6DE3100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969" y="-88444"/>
            <a:ext cx="1700352" cy="95644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pSp>
        <p:nvGrpSpPr>
          <p:cNvPr id="12" name="Grupo 11"/>
          <p:cNvGrpSpPr/>
          <p:nvPr/>
        </p:nvGrpSpPr>
        <p:grpSpPr>
          <a:xfrm>
            <a:off x="392978" y="389780"/>
            <a:ext cx="6097474" cy="3397852"/>
            <a:chOff x="716251" y="643132"/>
            <a:chExt cx="6097474" cy="3397852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251" y="868004"/>
              <a:ext cx="6097474" cy="3172980"/>
            </a:xfrm>
            <a:prstGeom prst="rect">
              <a:avLst/>
            </a:prstGeom>
          </p:spPr>
        </p:pic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D3C8ED26-581D-41F3-A6BD-D05EE517D7E6}"/>
                </a:ext>
              </a:extLst>
            </p:cNvPr>
            <p:cNvSpPr/>
            <p:nvPr/>
          </p:nvSpPr>
          <p:spPr>
            <a:xfrm>
              <a:off x="1948470" y="643132"/>
              <a:ext cx="3633036" cy="304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smtClean="0"/>
                <a:t>10 dominios de control (ISO17799)</a:t>
              </a:r>
              <a:endParaRPr lang="es-ES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6638117" y="877026"/>
            <a:ext cx="5400040" cy="4174685"/>
            <a:chOff x="6638117" y="877026"/>
            <a:chExt cx="5400040" cy="4174685"/>
          </a:xfrm>
        </p:grpSpPr>
        <p:grpSp>
          <p:nvGrpSpPr>
            <p:cNvPr id="20" name="Grupo 19"/>
            <p:cNvGrpSpPr/>
            <p:nvPr/>
          </p:nvGrpSpPr>
          <p:grpSpPr>
            <a:xfrm>
              <a:off x="6985896" y="877026"/>
              <a:ext cx="4704483" cy="1329485"/>
              <a:chOff x="7093527" y="877026"/>
              <a:chExt cx="4704483" cy="1329485"/>
            </a:xfrm>
          </p:grpSpPr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D3C8ED26-581D-41F3-A6BD-D05EE517D7E6}"/>
                  </a:ext>
                </a:extLst>
              </p:cNvPr>
              <p:cNvSpPr/>
              <p:nvPr/>
            </p:nvSpPr>
            <p:spPr>
              <a:xfrm>
                <a:off x="7550324" y="877026"/>
                <a:ext cx="3633036" cy="3048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smtClean="0"/>
                  <a:t>Plan de seguridad</a:t>
                </a:r>
                <a:endParaRPr lang="es-ES" dirty="0"/>
              </a:p>
            </p:txBody>
          </p:sp>
          <p:sp>
            <p:nvSpPr>
              <p:cNvPr id="33" name="15 CuadroTexto"/>
              <p:cNvSpPr txBox="1"/>
              <p:nvPr/>
            </p:nvSpPr>
            <p:spPr>
              <a:xfrm>
                <a:off x="7093527" y="1190848"/>
                <a:ext cx="470448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/>
                  <a:t>Deberá basarse en la norma ISO </a:t>
                </a:r>
                <a:r>
                  <a:rPr lang="es-ES" sz="1200" dirty="0" smtClean="0"/>
                  <a:t>27001 y garantizar </a:t>
                </a:r>
                <a:r>
                  <a:rPr lang="es-ES" sz="1200" dirty="0"/>
                  <a:t>que los riesgos de la seguridad de la información sean conocidos, asumidos, gestionados y minimizados por la organización de una forma documentada, sistemática, estructurada, repetible, eficiente y adaptada a los cambios que se produzcan en los riesgos, el entorno y las tecnologías.</a:t>
                </a:r>
                <a:endParaRPr lang="es-ES" sz="1200" dirty="0"/>
              </a:p>
            </p:txBody>
          </p:sp>
        </p:grpSp>
        <p:pic>
          <p:nvPicPr>
            <p:cNvPr id="37" name="Imagen 36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638117" y="2186591"/>
              <a:ext cx="5400040" cy="2865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625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613</Words>
  <Application>Microsoft Office PowerPoint</Application>
  <PresentationFormat>Panorámica</PresentationFormat>
  <Paragraphs>89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de Office</vt:lpstr>
      <vt:lpstr>TEMA 45. ANÁLISIS Y GESTIÓN DE RIESGOS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Violeta Martín Ferrer</dc:creator>
  <cp:lastModifiedBy>violeta martín ferrer</cp:lastModifiedBy>
  <cp:revision>57</cp:revision>
  <dcterms:created xsi:type="dcterms:W3CDTF">2018-01-08T07:56:19Z</dcterms:created>
  <dcterms:modified xsi:type="dcterms:W3CDTF">2018-02-02T18:44:48Z</dcterms:modified>
</cp:coreProperties>
</file>