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F133B-4EB8-46DF-A390-46BD15C547B7}" type="datetimeFigureOut">
              <a:rPr lang="es-GT" smtClean="0"/>
              <a:t>7/10/2023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C2DCB-F735-47F2-8300-EB7EE5BA8C6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79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C2DCB-F735-47F2-8300-EB7EE5BA8C64}" type="slidenum">
              <a:rPr lang="es-GT" smtClean="0"/>
              <a:t>13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421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9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9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1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lolearn.com/learn/courses/javascript-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s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F7457-F22E-A161-EC93-0DB8CAB52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B31626-CAEF-60D3-3451-8B395F003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s-GT" dirty="0">
                <a:solidFill>
                  <a:srgbClr val="FFFFFF"/>
                </a:solidFill>
              </a:rPr>
              <a:t>Introducción a 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DA306-98B4-66DB-3CE8-9F51CB28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s-GT">
                <a:solidFill>
                  <a:srgbClr val="FFFFFF"/>
                </a:solidFill>
              </a:rPr>
              <a:t>Edwin Antonio López Ordóñez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34571-72C7-5C76-7A77-BE5DB0B3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Respuestas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CDBB6-E64E-3A72-4CA8-4DCC51FE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/>
              <a:t>Es la respuesta que el servidor envía de vuelta al cliente como resultado de la solicitud realizada por este último.</a:t>
            </a:r>
          </a:p>
          <a:p>
            <a:r>
              <a:rPr lang="es-GT" dirty="0"/>
              <a:t>Una respuesta HTTP también contiene varios componentes clave, incluyendo:</a:t>
            </a:r>
          </a:p>
          <a:p>
            <a:pPr lvl="1"/>
            <a:r>
              <a:rPr lang="es-GT" dirty="0"/>
              <a:t>El código de estado HTTP, que indica si la solicitud se completó correctamente o si hubo algún error (por ejemplo, el código 200 OK significa éxito, mientras que el código 404 </a:t>
            </a:r>
            <a:r>
              <a:rPr lang="es-GT" dirty="0" err="1"/>
              <a:t>Not</a:t>
            </a:r>
            <a:r>
              <a:rPr lang="es-GT" dirty="0"/>
              <a:t> </a:t>
            </a:r>
            <a:r>
              <a:rPr lang="es-GT" dirty="0" err="1"/>
              <a:t>Found</a:t>
            </a:r>
            <a:r>
              <a:rPr lang="es-GT" dirty="0"/>
              <a:t> indica que el recurso no se encontró).</a:t>
            </a:r>
          </a:p>
          <a:p>
            <a:pPr lvl="1"/>
            <a:r>
              <a:rPr lang="es-GT" dirty="0"/>
              <a:t>Cabeceras (</a:t>
            </a:r>
            <a:r>
              <a:rPr lang="es-GT" dirty="0" err="1"/>
              <a:t>headers</a:t>
            </a:r>
            <a:r>
              <a:rPr lang="es-GT" dirty="0"/>
              <a:t>) que proporcionan información adicional sobre la respuesta, como el tipo de contenido, la fecha de la respuesta, etc.</a:t>
            </a:r>
          </a:p>
          <a:p>
            <a:pPr lvl="1"/>
            <a:r>
              <a:rPr lang="es-GT" dirty="0"/>
              <a:t>El cuerpo de la respuesta, que contiene el contenido real que el cliente solicitó (por ejemplo, una página web en formato HTML, datos JSON, una imagen, etc.).</a:t>
            </a:r>
          </a:p>
        </p:txBody>
      </p:sp>
    </p:spTree>
    <p:extLst>
      <p:ext uri="{BB962C8B-B14F-4D97-AF65-F5344CB8AC3E}">
        <p14:creationId xmlns:p14="http://schemas.microsoft.com/office/powerpoint/2010/main" val="160908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C062A-BF83-A264-50FC-45A33DAC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Tipos de código de estado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3D4C0D-C1A5-8F1E-A6A4-5F99D6E6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Son números de tres dígitos que se envían en las respuestas HTTP del servidor para indicar el resultado de una solicitud realizada por el cliente.</a:t>
            </a:r>
          </a:p>
          <a:p>
            <a:r>
              <a:rPr lang="es-GT" dirty="0"/>
              <a:t>De éxito:</a:t>
            </a:r>
          </a:p>
          <a:p>
            <a:pPr lvl="1"/>
            <a:r>
              <a:rPr lang="es-GT" dirty="0"/>
              <a:t>200 (OK): La solicitud se completó con éxito.</a:t>
            </a:r>
          </a:p>
          <a:p>
            <a:pPr lvl="1"/>
            <a:r>
              <a:rPr lang="es-GT" dirty="0"/>
              <a:t>201 (</a:t>
            </a:r>
            <a:r>
              <a:rPr lang="es-GT" dirty="0" err="1"/>
              <a:t>Created</a:t>
            </a:r>
            <a:r>
              <a:rPr lang="es-GT" dirty="0"/>
              <a:t>): Se creó exitosamente un nuevo recurso en el servidor.</a:t>
            </a:r>
          </a:p>
          <a:p>
            <a:r>
              <a:rPr lang="es-GT" dirty="0"/>
              <a:t>De error del cliente:</a:t>
            </a:r>
          </a:p>
          <a:p>
            <a:pPr lvl="1"/>
            <a:r>
              <a:rPr lang="es-GT" dirty="0"/>
              <a:t>400 (</a:t>
            </a:r>
            <a:r>
              <a:rPr lang="es-GT" dirty="0" err="1"/>
              <a:t>Bad</a:t>
            </a:r>
            <a:r>
              <a:rPr lang="es-GT" dirty="0"/>
              <a:t> </a:t>
            </a:r>
            <a:r>
              <a:rPr lang="es-GT" dirty="0" err="1"/>
              <a:t>request</a:t>
            </a:r>
            <a:r>
              <a:rPr lang="es-GT" dirty="0"/>
              <a:t>): Solicitud incorrecta o mal formada y no pudo ser procesada.</a:t>
            </a:r>
          </a:p>
          <a:p>
            <a:pPr lvl="1"/>
            <a:r>
              <a:rPr lang="es-GT" dirty="0"/>
              <a:t>401 (</a:t>
            </a:r>
            <a:r>
              <a:rPr lang="es-GT" dirty="0" err="1"/>
              <a:t>Unauthorized</a:t>
            </a:r>
            <a:r>
              <a:rPr lang="es-GT" dirty="0"/>
              <a:t>): Se requiere autenticación para acceder al recurso.</a:t>
            </a:r>
          </a:p>
        </p:txBody>
      </p:sp>
    </p:spTree>
    <p:extLst>
      <p:ext uri="{BB962C8B-B14F-4D97-AF65-F5344CB8AC3E}">
        <p14:creationId xmlns:p14="http://schemas.microsoft.com/office/powerpoint/2010/main" val="212438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B5424-DF72-8B76-042A-8F0DF4BD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35215"/>
            <a:ext cx="10363200" cy="1187570"/>
          </a:xfrm>
        </p:spPr>
        <p:txBody>
          <a:bodyPr>
            <a:normAutofit/>
          </a:bodyPr>
          <a:lstStyle/>
          <a:p>
            <a:pPr algn="ctr"/>
            <a:r>
              <a:rPr lang="es-GT" sz="6000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40829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57F07-01D3-6D5B-8494-05557042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8316"/>
            <a:ext cx="10363200" cy="1801367"/>
          </a:xfrm>
        </p:spPr>
        <p:txBody>
          <a:bodyPr>
            <a:noAutofit/>
          </a:bodyPr>
          <a:lstStyle/>
          <a:p>
            <a:pPr algn="ctr"/>
            <a:r>
              <a:rPr lang="es-GT" sz="5400" dirty="0"/>
              <a:t>Gracias por la atención</a:t>
            </a:r>
            <a:br>
              <a:rPr lang="es-GT" sz="5400" dirty="0"/>
            </a:br>
            <a:r>
              <a:rPr lang="es-GT" sz="5400" dirty="0"/>
              <a:t>😼</a:t>
            </a:r>
          </a:p>
        </p:txBody>
      </p:sp>
    </p:spTree>
    <p:extLst>
      <p:ext uri="{BB962C8B-B14F-4D97-AF65-F5344CB8AC3E}">
        <p14:creationId xmlns:p14="http://schemas.microsoft.com/office/powerpoint/2010/main" val="405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33CDE-EFCC-A924-29EA-877C66FD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es Node.js?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6D6B9-DF15-1E04-B8B6-E05536FB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 un entorno de ejecución para JavaScript. </a:t>
            </a:r>
          </a:p>
          <a:p>
            <a:r>
              <a:rPr lang="es-GT" dirty="0"/>
              <a:t>Construido con V8, el motor de JavaScript de Google Chrome.</a:t>
            </a:r>
          </a:p>
          <a:p>
            <a:r>
              <a:rPr lang="es-GT" dirty="0"/>
              <a:t>Está orientado a eventos asíncronos.</a:t>
            </a:r>
          </a:p>
          <a:p>
            <a:r>
              <a:rPr lang="es-GT" dirty="0"/>
              <a:t>Utilizado generalmente para la construcción de servidores web, pero no se limita solo a eso.</a:t>
            </a:r>
          </a:p>
          <a:p>
            <a:r>
              <a:rPr lang="es-GT" dirty="0"/>
              <a:t>Es independiente del sistema operativo.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20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19722-C4CA-3523-67E8-1B6C8716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es JavaScript?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1DC81-D3BB-B1E0-0689-42FFD6A1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Lenguaje de programación ligero, interpretado o compilado “</a:t>
            </a:r>
            <a:r>
              <a:rPr lang="es-GT" dirty="0" err="1"/>
              <a:t>just</a:t>
            </a:r>
            <a:r>
              <a:rPr lang="es-GT" dirty="0"/>
              <a:t>-</a:t>
            </a:r>
            <a:r>
              <a:rPr lang="es-GT" dirty="0" err="1"/>
              <a:t>in-time</a:t>
            </a:r>
            <a:r>
              <a:rPr lang="es-GT" dirty="0"/>
              <a:t>”.</a:t>
            </a:r>
          </a:p>
          <a:p>
            <a:r>
              <a:rPr lang="es-GT" dirty="0"/>
              <a:t>Creado por Netscape.</a:t>
            </a:r>
          </a:p>
          <a:p>
            <a:r>
              <a:rPr lang="es-GT" dirty="0"/>
              <a:t>Es débilmente tipado.</a:t>
            </a:r>
          </a:p>
          <a:p>
            <a:r>
              <a:rPr lang="es-GT" dirty="0"/>
              <a:t>Recomendación para aprenderlo: </a:t>
            </a:r>
            <a:r>
              <a:rPr lang="es-GT" dirty="0">
                <a:hlinkClick r:id="rId2"/>
              </a:rPr>
              <a:t>https://www.sololearn.com/learn/courses/javascript-introduction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5707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B465E-40CE-4702-6115-F171C8BD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Obteniendo Node.js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259A2-C6AF-460A-00E5-3570EE32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Lo descargamos de la página oficial: </a:t>
            </a:r>
            <a:r>
              <a:rPr lang="es-GT" dirty="0">
                <a:hlinkClick r:id="rId2"/>
              </a:rPr>
              <a:t>https://nodejs.org/es/download</a:t>
            </a:r>
            <a:endParaRPr lang="es-GT" dirty="0"/>
          </a:p>
          <a:p>
            <a:r>
              <a:rPr lang="es-GT" dirty="0"/>
              <a:t>Hay 2 versiones recomendadas, la “LTS” (Long </a:t>
            </a:r>
            <a:r>
              <a:rPr lang="es-GT" dirty="0" err="1"/>
              <a:t>Term</a:t>
            </a:r>
            <a:r>
              <a:rPr lang="es-GT" dirty="0"/>
              <a:t> </a:t>
            </a:r>
            <a:r>
              <a:rPr lang="es-GT" dirty="0" err="1"/>
              <a:t>Support</a:t>
            </a:r>
            <a:r>
              <a:rPr lang="es-GT" dirty="0"/>
              <a:t>), la cual tendrá 18 meses de soporte y luego 12 meses de mantenimiento y la “</a:t>
            </a:r>
            <a:r>
              <a:rPr lang="es-GT" dirty="0" err="1"/>
              <a:t>Latest</a:t>
            </a:r>
            <a:r>
              <a:rPr lang="es-GT" dirty="0"/>
              <a:t>” que nos trae las características más nuevas, pero también incluirá bugs.</a:t>
            </a:r>
          </a:p>
          <a:p>
            <a:r>
              <a:rPr lang="es-GT" dirty="0"/>
              <a:t>Existen distintas formas de instalarlo, las cuales variarán de sistema operativo en sistema operativo.</a:t>
            </a:r>
          </a:p>
        </p:txBody>
      </p:sp>
    </p:spTree>
    <p:extLst>
      <p:ext uri="{BB962C8B-B14F-4D97-AF65-F5344CB8AC3E}">
        <p14:creationId xmlns:p14="http://schemas.microsoft.com/office/powerpoint/2010/main" val="399437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4177-01D4-6850-8AEA-5DC0FA50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Node</a:t>
            </a:r>
            <a:r>
              <a:rPr lang="es-GT" dirty="0"/>
              <a:t> </a:t>
            </a:r>
            <a:r>
              <a:rPr lang="es-GT" dirty="0" err="1"/>
              <a:t>Package</a:t>
            </a:r>
            <a:r>
              <a:rPr lang="es-GT" dirty="0"/>
              <a:t> Manager - </a:t>
            </a:r>
            <a:r>
              <a:rPr lang="es-GT" dirty="0" err="1"/>
              <a:t>npm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32D2A-F4D0-E34B-298A-C4B62C62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Pieza muy importante del ecosistema de Node.js, tanto así que por lo regular se instala junto al Node.js.</a:t>
            </a:r>
          </a:p>
          <a:p>
            <a:r>
              <a:rPr lang="es-GT" dirty="0"/>
              <a:t>Es un repositorio online para la publicación de paquetes de software libre para su utilización en proyectos de Node.js.</a:t>
            </a:r>
          </a:p>
          <a:p>
            <a:r>
              <a:rPr lang="es-GT" dirty="0"/>
              <a:t>También es una herramienta para la terminal la cual nos permitirá la interacción con dicho repositorio para la instalación de paquetes, actualización de los mismos y manejo de dependencias.</a:t>
            </a:r>
          </a:p>
          <a:p>
            <a:r>
              <a:rPr lang="es-GT" dirty="0"/>
              <a:t>Su página web es: </a:t>
            </a:r>
            <a:r>
              <a:rPr lang="es-GT" dirty="0">
                <a:hlinkClick r:id="rId2"/>
              </a:rPr>
              <a:t>https://www.npmjs.com/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986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DF09B-E500-5BCD-A380-B59F37C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Primeros pasos con Node.js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7AA3C-CABE-9465-70A5-83B70AAE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/>
              <a:t>Después de instalar el mismo debemos abrir una terminal e ingresar el comando:</a:t>
            </a:r>
          </a:p>
          <a:p>
            <a:pPr marL="265176" lvl="1" indent="0">
              <a:buNone/>
            </a:pPr>
            <a:r>
              <a:rPr lang="es-GT" dirty="0" err="1"/>
              <a:t>npm</a:t>
            </a:r>
            <a:r>
              <a:rPr lang="es-GT" dirty="0"/>
              <a:t> </a:t>
            </a:r>
            <a:r>
              <a:rPr lang="es-GT" dirty="0" err="1"/>
              <a:t>init</a:t>
            </a:r>
            <a:endParaRPr lang="es-GT" dirty="0"/>
          </a:p>
          <a:p>
            <a:r>
              <a:rPr lang="es-GT" dirty="0"/>
              <a:t>Este comando nos pedirá mucha información respecto al paquete, para evitar tener que llenarla toda podemos ejecutarla con el parámetro –y.</a:t>
            </a:r>
          </a:p>
          <a:p>
            <a:r>
              <a:rPr lang="es-GT" dirty="0"/>
              <a:t>Esto nos generará un archivo </a:t>
            </a:r>
            <a:r>
              <a:rPr lang="es-GT" dirty="0" err="1"/>
              <a:t>package.json</a:t>
            </a:r>
            <a:r>
              <a:rPr lang="es-GT" dirty="0"/>
              <a:t>, el cual es la columna vertebral de cualquier proyecto de Node.js (entre otros).</a:t>
            </a:r>
          </a:p>
          <a:p>
            <a:r>
              <a:rPr lang="es-GT" dirty="0"/>
              <a:t>Este archivo contendrá el detalle de todos los paquetes utilizados en el proyecto, lo cual nos ayudará a evitar complicaciones a la hora de distribuir nuestra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2363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60603-54B1-2668-1626-7ECEF08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Solicitudes y respuestas en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723A6-5157-9FCB-1D51-BF6A524D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En el contexto de HTTP (Protocolo de Transferencia de Hipertexto), el "</a:t>
            </a:r>
            <a:r>
              <a:rPr lang="es-GT" dirty="0" err="1"/>
              <a:t>request</a:t>
            </a:r>
            <a:r>
              <a:rPr lang="es-GT" dirty="0"/>
              <a:t>" (solicitud) y el "response" (respuesta) son dos conceptos fundamentales que se utilizan para comunicarse entre un cliente y un servidor web.</a:t>
            </a:r>
          </a:p>
          <a:p>
            <a:r>
              <a:rPr lang="es-GT" dirty="0"/>
              <a:t>El HTTP </a:t>
            </a:r>
            <a:r>
              <a:rPr lang="es-GT" dirty="0" err="1"/>
              <a:t>request</a:t>
            </a:r>
            <a:r>
              <a:rPr lang="es-GT" dirty="0"/>
              <a:t> (solicitud HTTP) es una petición realizada por un cliente para obtener información o realizar una acción en un servidor, mientras que el HTTP response (respuesta HTTP) es la respuesta enviada por el servidor al cliente en respuesta a esa solicitud. </a:t>
            </a:r>
          </a:p>
        </p:txBody>
      </p:sp>
    </p:spTree>
    <p:extLst>
      <p:ext uri="{BB962C8B-B14F-4D97-AF65-F5344CB8AC3E}">
        <p14:creationId xmlns:p14="http://schemas.microsoft.com/office/powerpoint/2010/main" val="9716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60603-54B1-2668-1626-7ECEF08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Solicitudes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723A6-5157-9FCB-1D51-BF6A524D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dirty="0"/>
              <a:t>Es una petición realizada por un cliente (por lo general, un navegador web) para obtener información o realizar una acción en un servidor web.</a:t>
            </a:r>
          </a:p>
          <a:p>
            <a:r>
              <a:rPr lang="es-GT" dirty="0"/>
              <a:t>Generalmente contiene varios componentes clave, incluyendo:</a:t>
            </a:r>
          </a:p>
          <a:p>
            <a:pPr lvl="1"/>
            <a:r>
              <a:rPr lang="es-GT" dirty="0"/>
              <a:t>La URL (</a:t>
            </a:r>
            <a:r>
              <a:rPr lang="es-GT" dirty="0" err="1"/>
              <a:t>Uniform</a:t>
            </a:r>
            <a:r>
              <a:rPr lang="es-GT" dirty="0"/>
              <a:t> </a:t>
            </a:r>
            <a:r>
              <a:rPr lang="es-GT" dirty="0" err="1"/>
              <a:t>Resource</a:t>
            </a:r>
            <a:r>
              <a:rPr lang="es-GT" dirty="0"/>
              <a:t> </a:t>
            </a:r>
            <a:r>
              <a:rPr lang="es-GT" dirty="0" err="1"/>
              <a:t>Locator</a:t>
            </a:r>
            <a:r>
              <a:rPr lang="es-GT" dirty="0"/>
              <a:t>) que identifica la ubicación y el recurso que se está solicitando.</a:t>
            </a:r>
          </a:p>
          <a:p>
            <a:pPr lvl="1"/>
            <a:r>
              <a:rPr lang="es-GT" dirty="0"/>
              <a:t>El método HTTP, que especifica la acción que se desea realizar en el recurso (por ejemplo, GET para obtener datos, POST para enviar datos, etc.).</a:t>
            </a:r>
          </a:p>
          <a:p>
            <a:pPr lvl="1"/>
            <a:r>
              <a:rPr lang="es-GT" dirty="0"/>
              <a:t>Cabeceras (</a:t>
            </a:r>
            <a:r>
              <a:rPr lang="es-GT" dirty="0" err="1"/>
              <a:t>headers</a:t>
            </a:r>
            <a:r>
              <a:rPr lang="es-GT" dirty="0"/>
              <a:t>) que contienen información adicional sobre la solicitud, como el tipo de navegador del cliente, las cookies, y más.</a:t>
            </a:r>
          </a:p>
          <a:p>
            <a:pPr lvl="1"/>
            <a:r>
              <a:rPr lang="es-GT" dirty="0"/>
              <a:t>Opcionalmente, datos del cuerpo de la solicitud, que se utilizan en algunos métodos HTTP para enviar información adicional al servidor.</a:t>
            </a:r>
          </a:p>
        </p:txBody>
      </p:sp>
    </p:spTree>
    <p:extLst>
      <p:ext uri="{BB962C8B-B14F-4D97-AF65-F5344CB8AC3E}">
        <p14:creationId xmlns:p14="http://schemas.microsoft.com/office/powerpoint/2010/main" val="257279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BA46-F8F5-133F-062A-CEFA8747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Tipos de solicitudes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5A824-1256-FB28-E994-83F8002E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GET: Solicita recursos del servidor, como páginas web o imágenes.</a:t>
            </a:r>
          </a:p>
          <a:p>
            <a:r>
              <a:rPr lang="es-GT" dirty="0"/>
              <a:t>POST: Envía datos al servidor para su procesamiento, estos se envían en el cuerpo de la solicitud, garantizando su confidencialidad.</a:t>
            </a:r>
          </a:p>
          <a:p>
            <a:r>
              <a:rPr lang="es-GT" dirty="0"/>
              <a:t>PUT: Actualiza un recurso especifico en el servidor.</a:t>
            </a:r>
          </a:p>
          <a:p>
            <a:r>
              <a:rPr lang="es-GT" dirty="0"/>
              <a:t>DELETE: Borra un recurso especifico en el servidor.</a:t>
            </a:r>
          </a:p>
        </p:txBody>
      </p:sp>
    </p:spTree>
    <p:extLst>
      <p:ext uri="{BB962C8B-B14F-4D97-AF65-F5344CB8AC3E}">
        <p14:creationId xmlns:p14="http://schemas.microsoft.com/office/powerpoint/2010/main" val="292761115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0F3F2"/>
      </a:lt2>
      <a:accent1>
        <a:srgbClr val="C34D6C"/>
      </a:accent1>
      <a:accent2>
        <a:srgbClr val="B13B8C"/>
      </a:accent2>
      <a:accent3>
        <a:srgbClr val="B74DC3"/>
      </a:accent3>
      <a:accent4>
        <a:srgbClr val="753DB2"/>
      </a:accent4>
      <a:accent5>
        <a:srgbClr val="554DC3"/>
      </a:accent5>
      <a:accent6>
        <a:srgbClr val="3B64B1"/>
      </a:accent6>
      <a:hlink>
        <a:srgbClr val="5D3F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196</TotalTime>
  <Words>923</Words>
  <Application>Microsoft Office PowerPoint</Application>
  <PresentationFormat>Panorámica</PresentationFormat>
  <Paragraphs>60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Grandview Display</vt:lpstr>
      <vt:lpstr>DashVTI</vt:lpstr>
      <vt:lpstr>Introducción a Node.js</vt:lpstr>
      <vt:lpstr>¿Qué es Node.js?</vt:lpstr>
      <vt:lpstr>¿Qué es JavaScript?</vt:lpstr>
      <vt:lpstr>Obteniendo Node.js</vt:lpstr>
      <vt:lpstr>Node Package Manager - npm</vt:lpstr>
      <vt:lpstr>Primeros pasos con Node.js</vt:lpstr>
      <vt:lpstr>Solicitudes y respuestas en HTTP</vt:lpstr>
      <vt:lpstr>Solicitudes HTTP</vt:lpstr>
      <vt:lpstr>Tipos de solicitudes HTTP</vt:lpstr>
      <vt:lpstr>Respuestas HTTP</vt:lpstr>
      <vt:lpstr>Tipos de código de estado HTTP</vt:lpstr>
      <vt:lpstr>¿Dudas o preguntas?</vt:lpstr>
      <vt:lpstr>Gracias por la atención 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Node.js</dc:title>
  <dc:creator>Edwin López</dc:creator>
  <cp:lastModifiedBy>Edwin López</cp:lastModifiedBy>
  <cp:revision>1</cp:revision>
  <dcterms:created xsi:type="dcterms:W3CDTF">2023-10-07T03:06:47Z</dcterms:created>
  <dcterms:modified xsi:type="dcterms:W3CDTF">2023-10-07T06:23:43Z</dcterms:modified>
</cp:coreProperties>
</file>