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5B72-B330-496D-BD5B-397AEF858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9E645-BCC6-4064-B033-83B0A35C9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62D-4165-44CD-91FC-EEC5A772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B910-5F95-4246-BC57-9289DAD7F5F3}" type="datetimeFigureOut">
              <a:rPr lang="en-ID" smtClean="0"/>
              <a:t>29/09/2021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9D608-211A-48C6-87D3-168D637C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7B3C-43DC-4BF2-BB3F-8B39A9C1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BE99-11A5-452A-905D-974E0E8C1C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546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8AEB-8F67-478C-8FDC-C2B3CB80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8923D-D583-4D79-8E0C-719CD48FA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F55EF-51D4-4983-93F7-BE21A887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B910-5F95-4246-BC57-9289DAD7F5F3}" type="datetimeFigureOut">
              <a:rPr lang="en-ID" smtClean="0"/>
              <a:t>29/09/2021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DB021-B94D-4A8B-9D68-FC54A491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67C21-AAA9-400A-BA6A-D2E741B7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BE99-11A5-452A-905D-974E0E8C1C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868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3147C-91AD-4F01-AFCC-0DB9CECFF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D11E4-721B-48D4-9372-81BDA3DBB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619C0-5491-412D-BAF8-C6D28484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B910-5F95-4246-BC57-9289DAD7F5F3}" type="datetimeFigureOut">
              <a:rPr lang="en-ID" smtClean="0"/>
              <a:t>29/09/2021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DC265-8ADA-4A3D-A3D4-7E4023CC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6F5FA-4D95-4097-8B84-94B535E1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BE99-11A5-452A-905D-974E0E8C1C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692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5D59-0A1F-48D1-932E-4B890794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B1CA8-9945-4F4B-8F9E-AD79DB0F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D73A6-25E7-4654-8737-4848575E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B910-5F95-4246-BC57-9289DAD7F5F3}" type="datetimeFigureOut">
              <a:rPr lang="en-ID" smtClean="0"/>
              <a:t>29/09/2021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1183F-478E-4909-A9C5-CE06572C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ABF83-EBAD-4DF8-B6BB-4ABAE2AF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BE99-11A5-452A-905D-974E0E8C1C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759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7CEF-537F-4117-9D78-83FBD767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38DC4-2052-44A2-8CC9-16DC4EB6E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93F9D-5142-4395-93B0-8F30D278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B910-5F95-4246-BC57-9289DAD7F5F3}" type="datetimeFigureOut">
              <a:rPr lang="en-ID" smtClean="0"/>
              <a:t>29/09/2021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CD4E5-A785-489A-8E3D-FFA43408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BBB1C-1F7C-45C3-B05C-60EDFFA1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BE99-11A5-452A-905D-974E0E8C1C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261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2B2D-3DD2-4DB6-977D-A2398344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4567A-286B-4E2B-BD72-DCA2DBEDD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396BD-A83A-40D0-AFA7-C299CE82A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CD704-A62E-4AC0-B97E-41958865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B910-5F95-4246-BC57-9289DAD7F5F3}" type="datetimeFigureOut">
              <a:rPr lang="en-ID" smtClean="0"/>
              <a:t>29/09/2021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BE079-5D20-4C19-BCBA-7703AB02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C9D86-8A49-46C3-9330-428C8E21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BE99-11A5-452A-905D-974E0E8C1C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447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414-AB3A-4E7C-8AFE-EFB4CE40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A6751-D32B-472A-A7DD-47F5DF73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BA60A-B17F-4BD2-9757-5ADCA27E6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AC75F-59E4-4595-B0E3-A0E438538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177E9-5577-4B1B-BCBF-323C5EB21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AB066-FF51-41C6-A6B7-094B2C85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B910-5F95-4246-BC57-9289DAD7F5F3}" type="datetimeFigureOut">
              <a:rPr lang="en-ID" smtClean="0"/>
              <a:t>29/09/2021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8EA1B-FCF9-4BD9-9EE2-DFBA7FC7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E5387-B6B2-4246-8BB5-4291607D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BE99-11A5-452A-905D-974E0E8C1C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391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D16F-2F06-4367-81CE-CD887BEC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6D520-A9C3-4CAD-8EF7-F7C8B5ED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B910-5F95-4246-BC57-9289DAD7F5F3}" type="datetimeFigureOut">
              <a:rPr lang="en-ID" smtClean="0"/>
              <a:t>29/09/2021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0AAE7-A564-4BEF-8180-7064996A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84D4F-81A0-4BCD-88AE-CE0207DA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BE99-11A5-452A-905D-974E0E8C1C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985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76D8B-A131-42CD-A936-C42A8C72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B910-5F95-4246-BC57-9289DAD7F5F3}" type="datetimeFigureOut">
              <a:rPr lang="en-ID" smtClean="0"/>
              <a:t>29/09/2021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EF302-C508-4296-A56A-4C0A5CD6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4A745-A3AA-45C3-A1CA-35DE6B09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BE99-11A5-452A-905D-974E0E8C1C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377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29C6-AE1F-4EBA-9D8E-D8F42920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3753-A745-4588-B3D1-BB9339BFB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073D9-D0E7-47F6-89B5-F25E56879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D48D4-9469-42BA-8240-27C4DED2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B910-5F95-4246-BC57-9289DAD7F5F3}" type="datetimeFigureOut">
              <a:rPr lang="en-ID" smtClean="0"/>
              <a:t>29/09/2021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9F013-0400-4A0A-ABC5-2AF6E265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EDA44-AAAD-4E60-AFF1-28B8BCB4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BE99-11A5-452A-905D-974E0E8C1C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12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89B7-DCD7-4C18-B9CF-64017E10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DF639-DA45-4B7E-A270-ADD6D3EC9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530DF-5D12-491D-8DCF-DDAD7335B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F0437-8156-4492-9A1A-38EF60B1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B910-5F95-4246-BC57-9289DAD7F5F3}" type="datetimeFigureOut">
              <a:rPr lang="en-ID" smtClean="0"/>
              <a:t>29/09/2021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F3813-7028-49A4-8FE6-225B9223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B75D1-1CA5-4986-853D-14866114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BE99-11A5-452A-905D-974E0E8C1C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86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A9753-6E1F-4D18-9A35-78C443F2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EBEF6-9679-43E2-BAF9-B3F82EB74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1B3F6-EDF5-47D4-985A-EBD88101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EB910-5F95-4246-BC57-9289DAD7F5F3}" type="datetimeFigureOut">
              <a:rPr lang="en-ID" smtClean="0"/>
              <a:t>29/09/2021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3B065-DA8F-44D1-B275-BA7592822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6B086-9A0F-451A-836E-21A65A603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BE99-11A5-452A-905D-974E0E8C1C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180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DE94-1833-40D0-9B55-4BCD3BCB4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Least Square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DF278-11D9-47EE-A062-A35AC39AF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2692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8B2F-9656-46B0-AF6C-DC756F1F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(due </a:t>
            </a:r>
            <a:r>
              <a:rPr lang="en-US" dirty="0" err="1"/>
              <a:t>Jumat</a:t>
            </a:r>
            <a:r>
              <a:rPr lang="en-US" dirty="0"/>
              <a:t> 1 </a:t>
            </a:r>
            <a:r>
              <a:rPr lang="en-US" dirty="0" err="1"/>
              <a:t>Okt</a:t>
            </a:r>
            <a:r>
              <a:rPr lang="en-US" dirty="0"/>
              <a:t> </a:t>
            </a:r>
            <a:r>
              <a:rPr lang="en-US" dirty="0" err="1"/>
              <a:t>malam</a:t>
            </a:r>
            <a:r>
              <a:rPr lang="en-US" dirty="0"/>
              <a:t>).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57110-C8CE-47A1-A08B-C0ED5DDBB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example_hh.m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pada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berukuran</a:t>
            </a:r>
            <a:r>
              <a:rPr lang="en-US" dirty="0"/>
              <a:t> 4x3.</a:t>
            </a:r>
          </a:p>
          <a:p>
            <a:pPr marL="0" indent="0">
              <a:buNone/>
            </a:pPr>
            <a:r>
              <a:rPr lang="en-US" dirty="0" err="1"/>
              <a:t>Periksa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norm-2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eror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tereduksi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norm-2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eror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normal.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7752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7C16-A21A-45C3-B8D3-CA78A372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"least square"?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90F087-C55A-497A-B02E-AB5735D0F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Mencari </a:t>
                </a:r>
                <a:r>
                  <a:rPr lang="en-US" dirty="0" err="1"/>
                  <a:t>jarak</a:t>
                </a:r>
                <a:r>
                  <a:rPr lang="en-US" dirty="0"/>
                  <a:t> Ax dan b yang </a:t>
                </a:r>
                <a:r>
                  <a:rPr lang="en-US" dirty="0" err="1"/>
                  <a:t>terkecil</a:t>
                </a:r>
                <a:r>
                  <a:rPr lang="en-US" dirty="0"/>
                  <a:t>, </a:t>
                </a:r>
                <a:r>
                  <a:rPr lang="en-US" dirty="0" err="1"/>
                  <a:t>jarak</a:t>
                </a:r>
                <a:r>
                  <a:rPr lang="en-US" dirty="0"/>
                  <a:t> </a:t>
                </a:r>
                <a:r>
                  <a:rPr lang="en-US" dirty="0" err="1"/>
                  <a:t>diukur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norm-2</a:t>
                </a:r>
              </a:p>
              <a:p>
                <a:r>
                  <a:rPr lang="en-US" dirty="0"/>
                  <a:t>Cari x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 minimal.</a:t>
                </a:r>
              </a:p>
              <a:p>
                <a:r>
                  <a:rPr lang="en-ID" dirty="0"/>
                  <a:t>Jika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maka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D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D" dirty="0"/>
                  <a:t> minimal </a:t>
                </a:r>
                <a:r>
                  <a:rPr lang="en-ID" dirty="0" err="1"/>
                  <a:t>jika</a:t>
                </a:r>
                <a:r>
                  <a:rPr lang="en-ID" dirty="0"/>
                  <a:t> dan </a:t>
                </a:r>
                <a:r>
                  <a:rPr lang="en-ID" dirty="0" err="1"/>
                  <a:t>hanya</a:t>
                </a:r>
                <a:r>
                  <a:rPr lang="en-ID" dirty="0"/>
                  <a:t> </a:t>
                </a:r>
                <a:r>
                  <a:rPr lang="en-ID" dirty="0" err="1"/>
                  <a:t>jika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dirty="0"/>
                  <a:t> minimal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D" dirty="0"/>
              </a:p>
              <a:p>
                <a:endParaRPr lang="en-ID" dirty="0"/>
              </a:p>
              <a:p>
                <a:r>
                  <a:rPr lang="en-ID" dirty="0"/>
                  <a:t>Jika </a:t>
                </a:r>
                <a:r>
                  <a:rPr lang="en-ID" dirty="0" err="1"/>
                  <a:t>pakai</a:t>
                </a:r>
                <a:r>
                  <a:rPr lang="en-ID" dirty="0"/>
                  <a:t> norm-1 </a:t>
                </a:r>
                <a:r>
                  <a:rPr lang="en-ID" dirty="0" err="1"/>
                  <a:t>atau</a:t>
                </a:r>
                <a:r>
                  <a:rPr lang="en-ID" dirty="0"/>
                  <a:t> norm-yang-</a:t>
                </a:r>
                <a:r>
                  <a:rPr lang="en-ID" dirty="0" err="1"/>
                  <a:t>lain,metodenya</a:t>
                </a:r>
                <a:r>
                  <a:rPr lang="en-ID" dirty="0"/>
                  <a:t> </a:t>
                </a:r>
                <a:r>
                  <a:rPr lang="en-ID" dirty="0" err="1"/>
                  <a:t>bakal</a:t>
                </a:r>
                <a:r>
                  <a:rPr lang="en-ID" dirty="0"/>
                  <a:t> </a:t>
                </a:r>
                <a:r>
                  <a:rPr lang="en-ID" dirty="0" err="1"/>
                  <a:t>beda</a:t>
                </a:r>
                <a:r>
                  <a:rPr lang="en-ID" dirty="0"/>
                  <a:t> </a:t>
                </a:r>
                <a:r>
                  <a:rPr lang="en-ID" dirty="0" err="1"/>
                  <a:t>lagi</a:t>
                </a:r>
                <a:r>
                  <a:rPr lang="en-ID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90F087-C55A-497A-B02E-AB5735D0F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D1A2-57E1-4654-A1A5-2929F44E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26E297-5D9E-43A5-9303-EF23A64E90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Kenapa b-Ax? Backward error.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hal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, </a:t>
                </a:r>
                <a:r>
                  <a:rPr lang="en-US" dirty="0" err="1"/>
                  <a:t>kemungkinan</a:t>
                </a:r>
                <a:r>
                  <a:rPr lang="en-US" dirty="0"/>
                  <a:t> </a:t>
                </a:r>
                <a:r>
                  <a:rPr lang="en-US" dirty="0" err="1"/>
                  <a:t>besar</a:t>
                </a:r>
                <a:r>
                  <a:rPr lang="en-US" dirty="0"/>
                  <a:t>, </a:t>
                </a:r>
                <a:r>
                  <a:rPr lang="en-US" dirty="0" err="1"/>
                  <a:t>bahkan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solusi</a:t>
                </a:r>
                <a:r>
                  <a:rPr lang="en-US" dirty="0"/>
                  <a:t> x* yang </a:t>
                </a:r>
                <a:r>
                  <a:rPr lang="en-US" dirty="0" err="1"/>
                  <a:t>memenuhi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ID" dirty="0" err="1"/>
                  <a:t>Vektor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dirty="0"/>
                  <a:t> yang </a:t>
                </a:r>
                <a:r>
                  <a:rPr lang="en-ID" dirty="0" err="1"/>
                  <a:t>meminimalkan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dirty="0"/>
                  <a:t> yang </a:t>
                </a:r>
                <a:r>
                  <a:rPr lang="en-ID" dirty="0" err="1"/>
                  <a:t>memenuhi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dirty="0"/>
                  <a:t>(</a:t>
                </a:r>
                <a:r>
                  <a:rPr lang="en-ID" dirty="0" err="1"/>
                  <a:t>persamaan</a:t>
                </a:r>
                <a:r>
                  <a:rPr lang="en-ID" dirty="0"/>
                  <a:t> normal).</a:t>
                </a:r>
              </a:p>
              <a:p>
                <a:r>
                  <a:rPr lang="en-ID" dirty="0" err="1"/>
                  <a:t>Kemungkinan</a:t>
                </a:r>
                <a:r>
                  <a:rPr lang="en-ID" dirty="0"/>
                  <a:t> </a:t>
                </a:r>
                <a:r>
                  <a:rPr lang="en-ID" dirty="0" err="1"/>
                  <a:t>besar</a:t>
                </a:r>
                <a:r>
                  <a:rPr lang="en-ID" dirty="0"/>
                  <a:t> </a:t>
                </a:r>
                <a:r>
                  <a:rPr lang="en-ID" dirty="0" err="1"/>
                  <a:t>persamaan</a:t>
                </a:r>
                <a:r>
                  <a:rPr lang="en-ID" dirty="0"/>
                  <a:t> normal ill-conditioned.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26E297-5D9E-43A5-9303-EF23A64E90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61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6872-239F-40B1-A8D4-C02719BC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Householder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802DA-E3A3-4813-B59F-65B5B003F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Ax=b ga punya </a:t>
                </a:r>
                <a:r>
                  <a:rPr lang="en-US" dirty="0" err="1"/>
                  <a:t>solusi</a:t>
                </a:r>
                <a:endParaRPr lang="en-US" dirty="0"/>
              </a:p>
              <a:p>
                <a:r>
                  <a:rPr lang="en-US" dirty="0"/>
                  <a:t>SPL </a:t>
                </a:r>
                <a:r>
                  <a:rPr lang="en-US" dirty="0" err="1"/>
                  <a:t>biasa</a:t>
                </a:r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r>
                  <a:rPr lang="en-US" dirty="0"/>
                  <a:t> yang </a:t>
                </a:r>
                <a:r>
                  <a:rPr lang="en-US" dirty="0" err="1"/>
                  <a:t>dilakukan</a:t>
                </a:r>
                <a:r>
                  <a:rPr lang="en-US" dirty="0"/>
                  <a:t> </a:t>
                </a:r>
                <a:r>
                  <a:rPr lang="en-US" dirty="0" err="1"/>
                  <a:t>tukar</a:t>
                </a:r>
                <a:r>
                  <a:rPr lang="en-US" dirty="0"/>
                  <a:t> baris, row elimination.</a:t>
                </a:r>
              </a:p>
              <a:p>
                <a:r>
                  <a:rPr lang="en-US" dirty="0" err="1"/>
                  <a:t>Misalkan</a:t>
                </a:r>
                <a:r>
                  <a:rPr lang="en-US" dirty="0"/>
                  <a:t> row elimination yang </a:t>
                </a:r>
                <a:r>
                  <a:rPr lang="en-US" dirty="0" err="1"/>
                  <a:t>dilakukan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:r>
                  <a:rPr lang="en-ID" dirty="0" err="1"/>
                  <a:t>menolkan</a:t>
                </a:r>
                <a:r>
                  <a:rPr lang="en-ID" dirty="0"/>
                  <a:t> </a:t>
                </a:r>
                <a:r>
                  <a:rPr lang="en-ID" dirty="0" err="1"/>
                  <a:t>kolom</a:t>
                </a:r>
                <a:r>
                  <a:rPr lang="en-ID" dirty="0"/>
                  <a:t> </a:t>
                </a:r>
                <a:r>
                  <a:rPr lang="en-ID" dirty="0" err="1"/>
                  <a:t>pertama</a:t>
                </a:r>
                <a:r>
                  <a:rPr lang="en-ID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matriks</a:t>
                </a:r>
                <a:r>
                  <a:rPr lang="en-ID" dirty="0"/>
                  <a:t> Gauss…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D" dirty="0"/>
              </a:p>
              <a:p>
                <a:r>
                  <a:rPr lang="en-ID" dirty="0" err="1"/>
                  <a:t>Masalahnya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meng-apply </a:t>
                </a:r>
                <a:r>
                  <a:rPr lang="en-ID" dirty="0" err="1"/>
                  <a:t>transformasi</a:t>
                </a:r>
                <a:r>
                  <a:rPr lang="en-ID" dirty="0"/>
                  <a:t> </a:t>
                </a:r>
                <a:r>
                  <a:rPr lang="en-ID" dirty="0" err="1"/>
                  <a:t>ini</a:t>
                </a:r>
                <a:r>
                  <a:rPr lang="en-ID" dirty="0"/>
                  <a:t>:</a:t>
                </a:r>
              </a:p>
              <a:p>
                <a:pPr lvl="1"/>
                <a:r>
                  <a:rPr lang="en-ID" dirty="0" err="1"/>
                  <a:t>Tujuan</a:t>
                </a:r>
                <a:r>
                  <a:rPr lang="en-ID" dirty="0"/>
                  <a:t> </a:t>
                </a:r>
                <a:r>
                  <a:rPr lang="en-ID" dirty="0" err="1"/>
                  <a:t>transformasi</a:t>
                </a:r>
                <a:r>
                  <a:rPr lang="en-ID" dirty="0"/>
                  <a:t> Gauss </a:t>
                </a:r>
                <a:r>
                  <a:rPr lang="en-ID" dirty="0" err="1"/>
                  <a:t>adalah</a:t>
                </a:r>
                <a:r>
                  <a:rPr lang="en-ID" dirty="0"/>
                  <a:t> "</a:t>
                </a:r>
                <a:r>
                  <a:rPr lang="en-ID" dirty="0" err="1"/>
                  <a:t>mempertahankan</a:t>
                </a:r>
                <a:r>
                  <a:rPr lang="en-ID" dirty="0"/>
                  <a:t> </a:t>
                </a:r>
                <a:r>
                  <a:rPr lang="en-ID" dirty="0" err="1"/>
                  <a:t>solusi</a:t>
                </a:r>
                <a:r>
                  <a:rPr lang="en-ID" dirty="0"/>
                  <a:t>". </a:t>
                </a:r>
                <a:r>
                  <a:rPr lang="en-ID" dirty="0" err="1"/>
                  <a:t>Tapi</a:t>
                </a:r>
                <a:r>
                  <a:rPr lang="en-ID" dirty="0"/>
                  <a:t>, </a:t>
                </a:r>
                <a:r>
                  <a:rPr lang="en-ID" dirty="0" err="1"/>
                  <a:t>Ax</a:t>
                </a:r>
                <a:r>
                  <a:rPr lang="en-ID" dirty="0"/>
                  <a:t>=b ga punya </a:t>
                </a:r>
                <a:r>
                  <a:rPr lang="en-ID" dirty="0" err="1"/>
                  <a:t>solusi</a:t>
                </a:r>
                <a:r>
                  <a:rPr lang="en-ID" dirty="0"/>
                  <a:t>, </a:t>
                </a:r>
                <a:r>
                  <a:rPr lang="en-ID" dirty="0" err="1"/>
                  <a:t>jadi</a:t>
                </a:r>
                <a:r>
                  <a:rPr lang="en-ID" dirty="0"/>
                  <a:t> </a:t>
                </a:r>
                <a:r>
                  <a:rPr lang="en-ID" dirty="0" err="1"/>
                  <a:t>apa</a:t>
                </a:r>
                <a:r>
                  <a:rPr lang="en-ID" dirty="0"/>
                  <a:t> yang </a:t>
                </a:r>
                <a:r>
                  <a:rPr lang="en-ID" dirty="0" err="1"/>
                  <a:t>mau</a:t>
                </a:r>
                <a:r>
                  <a:rPr lang="en-ID" dirty="0"/>
                  <a:t> </a:t>
                </a:r>
                <a:r>
                  <a:rPr lang="en-ID" dirty="0" err="1"/>
                  <a:t>dipertahankan</a:t>
                </a:r>
                <a:r>
                  <a:rPr lang="en-ID" dirty="0"/>
                  <a:t>?</a:t>
                </a:r>
              </a:p>
              <a:p>
                <a:pPr lvl="1"/>
                <a:r>
                  <a:rPr lang="en-ID" dirty="0" err="1"/>
                  <a:t>Kalau</a:t>
                </a:r>
                <a:r>
                  <a:rPr lang="en-ID" dirty="0"/>
                  <a:t> </a:t>
                </a:r>
                <a:r>
                  <a:rPr lang="en-ID" dirty="0" err="1"/>
                  <a:t>tadi</a:t>
                </a:r>
                <a:r>
                  <a:rPr lang="en-ID" dirty="0"/>
                  <a:t> </a:t>
                </a:r>
                <a:r>
                  <a:rPr lang="en-ID" dirty="0" err="1"/>
                  <a:t>memang</a:t>
                </a:r>
                <a:r>
                  <a:rPr lang="en-ID" dirty="0"/>
                  <a:t> goal </a:t>
                </a:r>
                <a:r>
                  <a:rPr lang="en-ID" dirty="0" err="1"/>
                  <a:t>kita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meminimalkan</a:t>
                </a:r>
                <a:r>
                  <a:rPr lang="en-ID" dirty="0"/>
                  <a:t> |b-Ax|_2, SPL </a:t>
                </a:r>
                <a:r>
                  <a:rPr lang="en-ID" dirty="0" err="1"/>
                  <a:t>baru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minimalnya</a:t>
                </a:r>
                <a:r>
                  <a:rPr lang="en-ID" dirty="0"/>
                  <a:t> </a:t>
                </a:r>
                <a:r>
                  <a:rPr lang="en-ID" dirty="0" err="1"/>
                  <a:t>mungkin</a:t>
                </a:r>
                <a:r>
                  <a:rPr lang="en-ID" dirty="0"/>
                  <a:t> </a:t>
                </a:r>
                <a:r>
                  <a:rPr lang="en-ID" dirty="0" err="1"/>
                  <a:t>terjadi</a:t>
                </a:r>
                <a:r>
                  <a:rPr lang="en-ID" dirty="0"/>
                  <a:t> di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dirty="0"/>
                  <a:t> yang </a:t>
                </a:r>
                <a:r>
                  <a:rPr lang="en-ID" dirty="0" err="1"/>
                  <a:t>berbeda</a:t>
                </a:r>
                <a:r>
                  <a:rPr lang="en-ID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. </a:t>
                </a:r>
                <a:r>
                  <a:rPr lang="en-ID" dirty="0" err="1"/>
                  <a:t>Mengalikan</a:t>
                </a:r>
                <a:r>
                  <a:rPr lang="en-ID" dirty="0"/>
                  <a:t> </a:t>
                </a:r>
                <a:r>
                  <a:rPr lang="en-ID" dirty="0" err="1"/>
                  <a:t>matriks</a:t>
                </a:r>
                <a:r>
                  <a:rPr lang="en-ID" dirty="0"/>
                  <a:t> Gauss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suatu</a:t>
                </a:r>
                <a:r>
                  <a:rPr lang="en-ID" dirty="0"/>
                  <a:t>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bisa</a:t>
                </a:r>
                <a:r>
                  <a:rPr lang="en-ID" dirty="0"/>
                  <a:t> </a:t>
                </a:r>
                <a:r>
                  <a:rPr lang="en-ID" dirty="0" err="1"/>
                  <a:t>mengubah</a:t>
                </a:r>
                <a:r>
                  <a:rPr lang="en-ID" dirty="0"/>
                  <a:t> </a:t>
                </a:r>
                <a:r>
                  <a:rPr lang="en-ID" dirty="0" err="1"/>
                  <a:t>panjang</a:t>
                </a:r>
                <a:r>
                  <a:rPr lang="en-ID" dirty="0"/>
                  <a:t> vector.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802DA-E3A3-4813-B59F-65B5B003F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504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25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06F8-CC39-4A61-B167-B59267AA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Householder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0F8B8-B3C5-4451-91D4-7E5C669DC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need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D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𝑄𝐴𝑥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  <a:p>
                <a:r>
                  <a:rPr lang="en-ID" dirty="0"/>
                  <a:t>Minimizing backward error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D" dirty="0"/>
                  <a:t> </a:t>
                </a:r>
                <a:r>
                  <a:rPr lang="en-ID" b="1" u="sng" dirty="0" err="1"/>
                  <a:t>ekivalen</a:t>
                </a:r>
                <a:r>
                  <a:rPr lang="en-ID" b="1" u="sng" dirty="0"/>
                  <a:t> </a:t>
                </a:r>
                <a:r>
                  <a:rPr lang="en-ID" b="1" u="sng" dirty="0" err="1"/>
                  <a:t>dengan</a:t>
                </a:r>
                <a:r>
                  <a:rPr lang="en-ID" b="1" u="sng" dirty="0"/>
                  <a:t> </a:t>
                </a:r>
                <a:r>
                  <a:rPr lang="en-ID" dirty="0"/>
                  <a:t>minimizing backward error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𝑄𝑏</m:t>
                    </m:r>
                  </m:oMath>
                </a14:m>
                <a:r>
                  <a:rPr lang="en-ID" dirty="0"/>
                  <a:t>. The minimizer is the same vector.</a:t>
                </a:r>
              </a:p>
              <a:p>
                <a:r>
                  <a:rPr lang="en-ID" dirty="0" err="1"/>
                  <a:t>Matriks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D" dirty="0"/>
                  <a:t> yang punya </a:t>
                </a:r>
                <a:r>
                  <a:rPr lang="en-ID" dirty="0" err="1"/>
                  <a:t>sifat</a:t>
                </a:r>
                <a:r>
                  <a:rPr lang="en-ID" dirty="0"/>
                  <a:t> </a:t>
                </a:r>
                <a:r>
                  <a:rPr lang="en-ID" dirty="0" err="1"/>
                  <a:t>ini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matriks</a:t>
                </a:r>
                <a:r>
                  <a:rPr lang="en-ID" dirty="0"/>
                  <a:t> orthogonal.</a:t>
                </a:r>
              </a:p>
              <a:p>
                <a:r>
                  <a:rPr lang="en-ID" dirty="0" err="1"/>
                  <a:t>Pengen</a:t>
                </a:r>
                <a:r>
                  <a:rPr lang="en-ID" dirty="0"/>
                  <a:t> </a:t>
                </a:r>
                <a:r>
                  <a:rPr lang="en-ID" dirty="0" err="1"/>
                  <a:t>cari</a:t>
                </a:r>
                <a:r>
                  <a:rPr lang="en-ID" dirty="0"/>
                  <a:t> </a:t>
                </a:r>
                <a:r>
                  <a:rPr lang="en-ID" dirty="0" err="1"/>
                  <a:t>matriks</a:t>
                </a:r>
                <a:r>
                  <a:rPr lang="en-ID" dirty="0"/>
                  <a:t> Q </a:t>
                </a:r>
                <a:r>
                  <a:rPr lang="en-ID" dirty="0" err="1"/>
                  <a:t>sehingga</a:t>
                </a:r>
                <a:r>
                  <a:rPr lang="en-ID" dirty="0"/>
                  <a:t> </a:t>
                </a:r>
                <a:r>
                  <a:rPr lang="en-ID" dirty="0" err="1"/>
                  <a:t>kolom</a:t>
                </a:r>
                <a:r>
                  <a:rPr lang="en-ID" dirty="0"/>
                  <a:t> 1 A di </a:t>
                </a:r>
                <a:r>
                  <a:rPr lang="en-ID" dirty="0" err="1"/>
                  <a:t>bawah</a:t>
                </a:r>
                <a:r>
                  <a:rPr lang="en-ID" dirty="0"/>
                  <a:t> diagonal 0, </a:t>
                </a:r>
                <a:r>
                  <a:rPr lang="en-ID" dirty="0" err="1"/>
                  <a:t>kolom</a:t>
                </a:r>
                <a:r>
                  <a:rPr lang="en-ID" dirty="0"/>
                  <a:t> 2 A </a:t>
                </a:r>
                <a:r>
                  <a:rPr lang="en-ID" dirty="0" err="1"/>
                  <a:t>dibawah</a:t>
                </a:r>
                <a:r>
                  <a:rPr lang="en-ID" dirty="0"/>
                  <a:t> diagonal </a:t>
                </a:r>
                <a:r>
                  <a:rPr lang="en-ID" dirty="0" err="1"/>
                  <a:t>nol</a:t>
                </a:r>
                <a:r>
                  <a:rPr lang="en-ID" dirty="0"/>
                  <a:t>, </a:t>
                </a:r>
                <a:r>
                  <a:rPr lang="en-ID" dirty="0" err="1"/>
                  <a:t>dst</a:t>
                </a:r>
                <a:r>
                  <a:rPr lang="en-ID" dirty="0"/>
                  <a:t>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0F8B8-B3C5-4451-91D4-7E5C669DC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99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049B-5932-4850-BEEC-78D17003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to Householder: Givens Rotations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3BF43-ADFF-49CA-9BF1-CE7342AE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also see givens rotation matrix which is also orthogonal and a good strategy for sparse matrix.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282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0DC5DB-DAED-451C-B0D4-2A5A7301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1E7939-58C5-46E8-9381-2B07990A3A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D" dirty="0">
                <a:latin typeface="Comic Sans MS" panose="030F0702030302020204" pitchFamily="66" charset="0"/>
              </a:rPr>
              <a:t>&gt;&gt; A = rand(5,3)</a:t>
            </a:r>
          </a:p>
          <a:p>
            <a:pPr marL="0" indent="0">
              <a:buNone/>
            </a:pPr>
            <a:r>
              <a:rPr lang="en-ID" dirty="0">
                <a:latin typeface="Comic Sans MS" panose="030F0702030302020204" pitchFamily="66" charset="0"/>
              </a:rPr>
              <a:t>A =</a:t>
            </a:r>
          </a:p>
          <a:p>
            <a:pPr marL="0" indent="0">
              <a:buNone/>
            </a:pPr>
            <a:endParaRPr lang="en-ID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D" dirty="0">
                <a:latin typeface="Comic Sans MS" panose="030F0702030302020204" pitchFamily="66" charset="0"/>
              </a:rPr>
              <a:t>   0.434661   0.018188   0.064398</a:t>
            </a:r>
          </a:p>
          <a:p>
            <a:pPr marL="0" indent="0">
              <a:buNone/>
            </a:pPr>
            <a:r>
              <a:rPr lang="en-ID" dirty="0">
                <a:latin typeface="Comic Sans MS" panose="030F0702030302020204" pitchFamily="66" charset="0"/>
              </a:rPr>
              <a:t>   0.379698   0.248178   0.984143</a:t>
            </a:r>
          </a:p>
          <a:p>
            <a:pPr marL="0" indent="0">
              <a:buNone/>
            </a:pPr>
            <a:r>
              <a:rPr lang="en-ID" dirty="0">
                <a:latin typeface="Comic Sans MS" panose="030F0702030302020204" pitchFamily="66" charset="0"/>
              </a:rPr>
              <a:t>   0.245804   0.172589   0.095019</a:t>
            </a:r>
          </a:p>
          <a:p>
            <a:pPr marL="0" indent="0">
              <a:buNone/>
            </a:pPr>
            <a:r>
              <a:rPr lang="en-ID" dirty="0">
                <a:latin typeface="Comic Sans MS" panose="030F0702030302020204" pitchFamily="66" charset="0"/>
              </a:rPr>
              <a:t>   0.152804   0.637328   0.370428</a:t>
            </a:r>
          </a:p>
          <a:p>
            <a:pPr marL="0" indent="0">
              <a:buNone/>
            </a:pPr>
            <a:r>
              <a:rPr lang="en-ID" dirty="0">
                <a:latin typeface="Comic Sans MS" panose="030F0702030302020204" pitchFamily="66" charset="0"/>
              </a:rPr>
              <a:t>   0.774769   0.073969   0.562453</a:t>
            </a:r>
          </a:p>
          <a:p>
            <a:pPr marL="0" indent="0">
              <a:buNone/>
            </a:pPr>
            <a:endParaRPr lang="en-ID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D" dirty="0">
                <a:latin typeface="Comic Sans MS" panose="030F0702030302020204" pitchFamily="66" charset="0"/>
              </a:rPr>
              <a:t>&gt;&gt; b = rand(5,1)</a:t>
            </a:r>
          </a:p>
          <a:p>
            <a:pPr marL="0" indent="0">
              <a:buNone/>
            </a:pPr>
            <a:r>
              <a:rPr lang="en-ID" dirty="0">
                <a:latin typeface="Comic Sans MS" panose="030F0702030302020204" pitchFamily="66" charset="0"/>
              </a:rPr>
              <a:t>b =</a:t>
            </a:r>
          </a:p>
          <a:p>
            <a:pPr marL="0" indent="0">
              <a:buNone/>
            </a:pPr>
            <a:endParaRPr lang="en-ID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D" dirty="0">
                <a:latin typeface="Comic Sans MS" panose="030F0702030302020204" pitchFamily="66" charset="0"/>
              </a:rPr>
              <a:t>   0.6378</a:t>
            </a:r>
          </a:p>
          <a:p>
            <a:pPr marL="0" indent="0">
              <a:buNone/>
            </a:pPr>
            <a:r>
              <a:rPr lang="en-ID" dirty="0">
                <a:latin typeface="Comic Sans MS" panose="030F0702030302020204" pitchFamily="66" charset="0"/>
              </a:rPr>
              <a:t>   0.1274</a:t>
            </a:r>
          </a:p>
          <a:p>
            <a:pPr marL="0" indent="0">
              <a:buNone/>
            </a:pPr>
            <a:r>
              <a:rPr lang="en-ID" dirty="0">
                <a:latin typeface="Comic Sans MS" panose="030F0702030302020204" pitchFamily="66" charset="0"/>
              </a:rPr>
              <a:t>   0.9836</a:t>
            </a:r>
          </a:p>
          <a:p>
            <a:pPr marL="0" indent="0">
              <a:buNone/>
            </a:pPr>
            <a:r>
              <a:rPr lang="en-ID" dirty="0">
                <a:latin typeface="Comic Sans MS" panose="030F0702030302020204" pitchFamily="66" charset="0"/>
              </a:rPr>
              <a:t>   0.6593</a:t>
            </a:r>
          </a:p>
          <a:p>
            <a:pPr marL="0" indent="0">
              <a:buNone/>
            </a:pPr>
            <a:r>
              <a:rPr lang="en-ID" dirty="0">
                <a:latin typeface="Comic Sans MS" panose="030F0702030302020204" pitchFamily="66" charset="0"/>
              </a:rPr>
              <a:t>   0.6196</a:t>
            </a:r>
          </a:p>
          <a:p>
            <a:pPr marL="0" indent="0">
              <a:buNone/>
            </a:pPr>
            <a:endParaRPr lang="en-ID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ED4B7-FAA4-42C6-833A-1E9B77957C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ID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D" dirty="0">
                <a:latin typeface="Comic Sans MS" panose="030F0702030302020204" pitchFamily="66" charset="0"/>
              </a:rPr>
              <a:t>&gt;&gt; </a:t>
            </a:r>
            <a:r>
              <a:rPr lang="en-ID" dirty="0" err="1">
                <a:latin typeface="Comic Sans MS" panose="030F0702030302020204" pitchFamily="66" charset="0"/>
              </a:rPr>
              <a:t>x_normal</a:t>
            </a:r>
            <a:r>
              <a:rPr lang="en-ID" dirty="0">
                <a:latin typeface="Comic Sans MS" panose="030F0702030302020204" pitchFamily="66" charset="0"/>
              </a:rPr>
              <a:t> = A\b</a:t>
            </a:r>
          </a:p>
          <a:p>
            <a:pPr marL="0" indent="0">
              <a:buNone/>
            </a:pPr>
            <a:r>
              <a:rPr lang="en-ID" dirty="0" err="1">
                <a:latin typeface="Comic Sans MS" panose="030F0702030302020204" pitchFamily="66" charset="0"/>
              </a:rPr>
              <a:t>x_normal</a:t>
            </a:r>
            <a:r>
              <a:rPr lang="en-ID" dirty="0">
                <a:latin typeface="Comic Sans MS" panose="030F0702030302020204" pitchFamily="66" charset="0"/>
              </a:rPr>
              <a:t> =</a:t>
            </a:r>
          </a:p>
          <a:p>
            <a:pPr marL="0" indent="0">
              <a:buNone/>
            </a:pPr>
            <a:endParaRPr lang="en-ID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D" dirty="0">
                <a:latin typeface="Comic Sans MS" panose="030F0702030302020204" pitchFamily="66" charset="0"/>
              </a:rPr>
              <a:t>   1.5515</a:t>
            </a:r>
          </a:p>
          <a:p>
            <a:pPr marL="0" indent="0">
              <a:buNone/>
            </a:pPr>
            <a:r>
              <a:rPr lang="en-ID" dirty="0">
                <a:latin typeface="Comic Sans MS" panose="030F0702030302020204" pitchFamily="66" charset="0"/>
              </a:rPr>
              <a:t>   1.4281</a:t>
            </a:r>
          </a:p>
          <a:p>
            <a:pPr marL="0" indent="0">
              <a:buNone/>
            </a:pPr>
            <a:r>
              <a:rPr lang="en-ID" dirty="0">
                <a:latin typeface="Comic Sans MS" panose="030F0702030302020204" pitchFamily="66" charset="0"/>
              </a:rPr>
              <a:t>  -0.9344</a:t>
            </a:r>
          </a:p>
          <a:p>
            <a:pPr marL="0" indent="0">
              <a:buNone/>
            </a:pPr>
            <a:endParaRPr lang="en-ID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D" dirty="0">
                <a:latin typeface="Comic Sans MS" panose="030F0702030302020204" pitchFamily="66" charset="0"/>
              </a:rPr>
              <a:t>&gt;&gt; x_normal2 = (A'*A)\(A'*b)</a:t>
            </a:r>
          </a:p>
          <a:p>
            <a:pPr marL="0" indent="0">
              <a:buNone/>
            </a:pPr>
            <a:r>
              <a:rPr lang="en-ID" dirty="0">
                <a:latin typeface="Comic Sans MS" panose="030F0702030302020204" pitchFamily="66" charset="0"/>
              </a:rPr>
              <a:t>x_normal2 =</a:t>
            </a:r>
          </a:p>
          <a:p>
            <a:pPr marL="0" indent="0">
              <a:buNone/>
            </a:pPr>
            <a:endParaRPr lang="en-ID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D" dirty="0">
                <a:latin typeface="Comic Sans MS" panose="030F0702030302020204" pitchFamily="66" charset="0"/>
              </a:rPr>
              <a:t>   1.5515</a:t>
            </a:r>
          </a:p>
          <a:p>
            <a:pPr marL="0" indent="0">
              <a:buNone/>
            </a:pPr>
            <a:r>
              <a:rPr lang="en-ID" dirty="0">
                <a:latin typeface="Comic Sans MS" panose="030F0702030302020204" pitchFamily="66" charset="0"/>
              </a:rPr>
              <a:t>   1.4281</a:t>
            </a:r>
          </a:p>
          <a:p>
            <a:pPr marL="0" indent="0">
              <a:buNone/>
            </a:pPr>
            <a:r>
              <a:rPr lang="en-ID" dirty="0">
                <a:latin typeface="Comic Sans MS" panose="030F0702030302020204" pitchFamily="66" charset="0"/>
              </a:rPr>
              <a:t>  -0.9344</a:t>
            </a:r>
          </a:p>
        </p:txBody>
      </p:sp>
    </p:spTree>
    <p:extLst>
      <p:ext uri="{BB962C8B-B14F-4D97-AF65-F5344CB8AC3E}">
        <p14:creationId xmlns:p14="http://schemas.microsoft.com/office/powerpoint/2010/main" val="347041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1A3D-925D-41DA-82F1-2E9767ED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transformation: Householder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7E0B5AA-4960-490D-8F46-9B9B37D37D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𝑣𝑣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D" dirty="0"/>
                  <a:t> is an orthogonal matrix.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ID" dirty="0"/>
                  <a:t> vector </a:t>
                </a:r>
                <a:r>
                  <a:rPr lang="en-ID" dirty="0" err="1"/>
                  <a:t>berukuran</a:t>
                </a:r>
                <a:r>
                  <a:rPr lang="en-ID" dirty="0"/>
                  <a:t> m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ID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ukurannya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ID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ukurannya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1×1</m:t>
                    </m:r>
                  </m:oMath>
                </a14:m>
                <a:endParaRPr lang="en-ID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D" dirty="0"/>
                  <a:t> is never computed explicitly. Orthogonal transformation is performed implicitly.</a:t>
                </a:r>
              </a:p>
              <a:p>
                <a:r>
                  <a:rPr lang="en-ID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|…|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D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D" dirty="0"/>
                  <a:t> is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ID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.</a:t>
                </a:r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7E0B5AA-4960-490D-8F46-9B9B37D37D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" b="-12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31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AA94-6655-4549-8232-C871847D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C00C2E-7ABA-4CB8-81CB-3229D9FD14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ID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ID" dirty="0"/>
              </a:p>
              <a:p>
                <a:r>
                  <a:rPr lang="en-ID" dirty="0"/>
                  <a:t>For particular u, we need to make sure that all its elements are 0.</a:t>
                </a:r>
              </a:p>
              <a:p>
                <a:r>
                  <a:rPr lang="en-US" b="0" dirty="0"/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D" dirty="0"/>
              </a:p>
              <a:p>
                <a:r>
                  <a:rPr lang="en-ID" dirty="0"/>
                  <a:t>E.g., to update column 1 of A, compute </a:t>
                </a:r>
              </a:p>
              <a:p>
                <a:pPr marL="0" indent="0">
                  <a:buNone/>
                </a:pPr>
                <a:r>
                  <a:rPr lang="pl-PL" dirty="0"/>
                  <a:t>v1 = </a:t>
                </a:r>
                <a:r>
                  <a:rPr lang="pl-PL" dirty="0">
                    <a:solidFill>
                      <a:srgbClr val="0070C0"/>
                    </a:solidFill>
                  </a:rPr>
                  <a:t>u1 - 2*(v_hh'*u1)/(u1'*u1)*v_hh</a:t>
                </a:r>
                <a:endParaRPr lang="en-ID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C00C2E-7ABA-4CB8-81CB-3229D9FD14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73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603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Comic Sans MS</vt:lpstr>
      <vt:lpstr>Office Theme</vt:lpstr>
      <vt:lpstr>Least Square</vt:lpstr>
      <vt:lpstr>Apa itu "least square"?</vt:lpstr>
      <vt:lpstr>PowerPoint Presentation</vt:lpstr>
      <vt:lpstr>Why Householder</vt:lpstr>
      <vt:lpstr>Why Householder</vt:lpstr>
      <vt:lpstr>Alternative to Householder: Givens Rotations</vt:lpstr>
      <vt:lpstr>PowerPoint Presentation</vt:lpstr>
      <vt:lpstr>Orthogonal transformation: Householder</vt:lpstr>
      <vt:lpstr>PowerPoint Presentation</vt:lpstr>
      <vt:lpstr>Quiz (due Jumat 1 Okt malam).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Least Square</dc:title>
  <dc:creator>Raja Damanik</dc:creator>
  <cp:lastModifiedBy>Raja Damanik</cp:lastModifiedBy>
  <cp:revision>1</cp:revision>
  <dcterms:created xsi:type="dcterms:W3CDTF">2021-09-29T03:04:49Z</dcterms:created>
  <dcterms:modified xsi:type="dcterms:W3CDTF">2021-09-29T04:13:09Z</dcterms:modified>
</cp:coreProperties>
</file>