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umour mutation burden"/>
          <p:cNvSpPr txBox="1"/>
          <p:nvPr>
            <p:ph type="ctrTitle"/>
          </p:nvPr>
        </p:nvSpPr>
        <p:spPr>
          <a:xfrm>
            <a:off x="406400" y="6438900"/>
            <a:ext cx="12192000" cy="2705100"/>
          </a:xfrm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Tumour mutation burden</a:t>
            </a:r>
          </a:p>
        </p:txBody>
      </p:sp>
      <p:sp>
        <p:nvSpPr>
          <p:cNvPr id="167" name="Jacob Bradley"/>
          <p:cNvSpPr txBox="1"/>
          <p:nvPr>
            <p:ph type="subTitle" sz="quarter" idx="1"/>
          </p:nvPr>
        </p:nvSpPr>
        <p:spPr>
          <a:xfrm>
            <a:off x="419100" y="4279900"/>
            <a:ext cx="12192000" cy="1803400"/>
          </a:xfrm>
          <a:prstGeom prst="rect">
            <a:avLst/>
          </a:prstGeom>
        </p:spPr>
        <p:txBody>
          <a:bodyPr/>
          <a:lstStyle/>
          <a:p>
            <a:pPr/>
            <a:r>
              <a:t>Jacob Bradley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250" y="1689100"/>
            <a:ext cx="3548301" cy="284146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 subset of patients respond well to immune checkpoint blockade (1)…"/>
          <p:cNvSpPr txBox="1"/>
          <p:nvPr>
            <p:ph type="body" sz="half" idx="1"/>
          </p:nvPr>
        </p:nvSpPr>
        <p:spPr>
          <a:xfrm>
            <a:off x="406399" y="2743199"/>
            <a:ext cx="6031800" cy="5939783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t>A subset of patients respond well to immune checkpoint blockade (1)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Many people still recur with resistance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The dynamics of mutation burden throughout treatment are poorly understood: clonal competition vs adaptive escape (2) </a:t>
            </a:r>
          </a:p>
        </p:txBody>
      </p:sp>
      <p:sp>
        <p:nvSpPr>
          <p:cNvPr id="335" name="Longitudinal studies and resistance mechanis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Longitudinal studies and resistance mechanisms</a:t>
            </a:r>
          </a:p>
        </p:txBody>
      </p:sp>
      <p:sp>
        <p:nvSpPr>
          <p:cNvPr id="336" name="Adaptive responses to immunother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Adaptive responses to immunotherapy</a:t>
            </a:r>
          </a:p>
        </p:txBody>
      </p:sp>
      <p:graphicFrame>
        <p:nvGraphicFramePr>
          <p:cNvPr id="337" name="Table"/>
          <p:cNvGraphicFramePr/>
          <p:nvPr/>
        </p:nvGraphicFramePr>
        <p:xfrm>
          <a:off x="7714139" y="2345504"/>
          <a:ext cx="3988465" cy="305239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1329488"/>
                <a:gridCol w="1329488"/>
                <a:gridCol w="1329488"/>
              </a:tblGrid>
              <a:tr h="1017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A6AAA9"/>
                          </a:solidFill>
                          <a:sym typeface="Avenir Next Demi Bold"/>
                        </a:rPr>
                        <a:t>Response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A6AAA9"/>
                          </a:solidFill>
                          <a:sym typeface="Avenir Next Demi Bold"/>
                        </a:rPr>
                        <a:t>ICB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A6AAA9"/>
                          </a:solidFill>
                          <a:sym typeface="Avenir Next Demi Bold"/>
                        </a:rPr>
                        <a:t>Chemo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017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A6AAA9"/>
                          </a:solidFill>
                          <a:sym typeface="Avenir Next Demi Bold"/>
                        </a:rPr>
                        <a:t>TMB- 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9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9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017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A6AAA9"/>
                          </a:solidFill>
                          <a:sym typeface="Avenir Next Demi Bold"/>
                        </a:rPr>
                        <a:t>TMB-H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9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9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8" name="Carbone et al., 2017"/>
          <p:cNvSpPr txBox="1"/>
          <p:nvPr/>
        </p:nvSpPr>
        <p:spPr>
          <a:xfrm>
            <a:off x="7860048" y="5482804"/>
            <a:ext cx="2618650" cy="46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Carbone et al., 2017</a:t>
            </a:r>
          </a:p>
        </p:txBody>
      </p:sp>
      <p:sp>
        <p:nvSpPr>
          <p:cNvPr id="339" name="Male"/>
          <p:cNvSpPr/>
          <p:nvPr/>
        </p:nvSpPr>
        <p:spPr>
          <a:xfrm>
            <a:off x="9133723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0" name="Male"/>
          <p:cNvSpPr/>
          <p:nvPr/>
        </p:nvSpPr>
        <p:spPr>
          <a:xfrm>
            <a:off x="9218608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1" name="Male"/>
          <p:cNvSpPr/>
          <p:nvPr/>
        </p:nvSpPr>
        <p:spPr>
          <a:xfrm>
            <a:off x="9303492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2" name="Male"/>
          <p:cNvSpPr/>
          <p:nvPr/>
        </p:nvSpPr>
        <p:spPr>
          <a:xfrm>
            <a:off x="9388377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3" name="Male"/>
          <p:cNvSpPr/>
          <p:nvPr/>
        </p:nvSpPr>
        <p:spPr>
          <a:xfrm>
            <a:off x="9473262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4" name="Male"/>
          <p:cNvSpPr/>
          <p:nvPr/>
        </p:nvSpPr>
        <p:spPr>
          <a:xfrm>
            <a:off x="9558146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5" name="Male"/>
          <p:cNvSpPr/>
          <p:nvPr/>
        </p:nvSpPr>
        <p:spPr>
          <a:xfrm>
            <a:off x="9643030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Male"/>
          <p:cNvSpPr/>
          <p:nvPr/>
        </p:nvSpPr>
        <p:spPr>
          <a:xfrm>
            <a:off x="9727916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7" name="Male"/>
          <p:cNvSpPr/>
          <p:nvPr/>
        </p:nvSpPr>
        <p:spPr>
          <a:xfrm>
            <a:off x="9812800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Male"/>
          <p:cNvSpPr/>
          <p:nvPr/>
        </p:nvSpPr>
        <p:spPr>
          <a:xfrm>
            <a:off x="9897685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Male"/>
          <p:cNvSpPr/>
          <p:nvPr/>
        </p:nvSpPr>
        <p:spPr>
          <a:xfrm>
            <a:off x="9982569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Male"/>
          <p:cNvSpPr/>
          <p:nvPr/>
        </p:nvSpPr>
        <p:spPr>
          <a:xfrm>
            <a:off x="10067454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1" name="Male"/>
          <p:cNvSpPr/>
          <p:nvPr/>
        </p:nvSpPr>
        <p:spPr>
          <a:xfrm>
            <a:off x="10152339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2" name="Male"/>
          <p:cNvSpPr/>
          <p:nvPr/>
        </p:nvSpPr>
        <p:spPr>
          <a:xfrm>
            <a:off x="10237223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3" name="Male"/>
          <p:cNvSpPr/>
          <p:nvPr/>
        </p:nvSpPr>
        <p:spPr>
          <a:xfrm>
            <a:off x="9133723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4" name="Male"/>
          <p:cNvSpPr/>
          <p:nvPr/>
        </p:nvSpPr>
        <p:spPr>
          <a:xfrm>
            <a:off x="9218608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5" name="Male"/>
          <p:cNvSpPr/>
          <p:nvPr/>
        </p:nvSpPr>
        <p:spPr>
          <a:xfrm>
            <a:off x="9303492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Male"/>
          <p:cNvSpPr/>
          <p:nvPr/>
        </p:nvSpPr>
        <p:spPr>
          <a:xfrm>
            <a:off x="9388377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7" name="Male"/>
          <p:cNvSpPr/>
          <p:nvPr/>
        </p:nvSpPr>
        <p:spPr>
          <a:xfrm>
            <a:off x="9473262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Male"/>
          <p:cNvSpPr/>
          <p:nvPr/>
        </p:nvSpPr>
        <p:spPr>
          <a:xfrm>
            <a:off x="9558146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Male"/>
          <p:cNvSpPr/>
          <p:nvPr/>
        </p:nvSpPr>
        <p:spPr>
          <a:xfrm>
            <a:off x="9643031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0" name="Male"/>
          <p:cNvSpPr/>
          <p:nvPr/>
        </p:nvSpPr>
        <p:spPr>
          <a:xfrm>
            <a:off x="9727916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Male"/>
          <p:cNvSpPr/>
          <p:nvPr/>
        </p:nvSpPr>
        <p:spPr>
          <a:xfrm>
            <a:off x="9812800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2" name="Male"/>
          <p:cNvSpPr/>
          <p:nvPr/>
        </p:nvSpPr>
        <p:spPr>
          <a:xfrm>
            <a:off x="9897685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Male"/>
          <p:cNvSpPr/>
          <p:nvPr/>
        </p:nvSpPr>
        <p:spPr>
          <a:xfrm>
            <a:off x="9982570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4" name="Male"/>
          <p:cNvSpPr/>
          <p:nvPr/>
        </p:nvSpPr>
        <p:spPr>
          <a:xfrm>
            <a:off x="10067454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Male"/>
          <p:cNvSpPr/>
          <p:nvPr/>
        </p:nvSpPr>
        <p:spPr>
          <a:xfrm>
            <a:off x="10152339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Male"/>
          <p:cNvSpPr/>
          <p:nvPr/>
        </p:nvSpPr>
        <p:spPr>
          <a:xfrm>
            <a:off x="9133723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7" name="Male"/>
          <p:cNvSpPr/>
          <p:nvPr/>
        </p:nvSpPr>
        <p:spPr>
          <a:xfrm>
            <a:off x="9218608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8" name="Male"/>
          <p:cNvSpPr/>
          <p:nvPr/>
        </p:nvSpPr>
        <p:spPr>
          <a:xfrm>
            <a:off x="9303492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9" name="Male"/>
          <p:cNvSpPr/>
          <p:nvPr/>
        </p:nvSpPr>
        <p:spPr>
          <a:xfrm>
            <a:off x="9388377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Male"/>
          <p:cNvSpPr/>
          <p:nvPr/>
        </p:nvSpPr>
        <p:spPr>
          <a:xfrm>
            <a:off x="9473262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1" name="Male"/>
          <p:cNvSpPr/>
          <p:nvPr/>
        </p:nvSpPr>
        <p:spPr>
          <a:xfrm>
            <a:off x="9558146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2" name="Male"/>
          <p:cNvSpPr/>
          <p:nvPr/>
        </p:nvSpPr>
        <p:spPr>
          <a:xfrm>
            <a:off x="9643030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3" name="Male"/>
          <p:cNvSpPr/>
          <p:nvPr/>
        </p:nvSpPr>
        <p:spPr>
          <a:xfrm>
            <a:off x="9727916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4" name="Male"/>
          <p:cNvSpPr/>
          <p:nvPr/>
        </p:nvSpPr>
        <p:spPr>
          <a:xfrm>
            <a:off x="9812800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5" name="Male"/>
          <p:cNvSpPr/>
          <p:nvPr/>
        </p:nvSpPr>
        <p:spPr>
          <a:xfrm>
            <a:off x="9897685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6" name="Male"/>
          <p:cNvSpPr/>
          <p:nvPr/>
        </p:nvSpPr>
        <p:spPr>
          <a:xfrm>
            <a:off x="9982569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7" name="Male"/>
          <p:cNvSpPr/>
          <p:nvPr/>
        </p:nvSpPr>
        <p:spPr>
          <a:xfrm>
            <a:off x="10067454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8" name="Male"/>
          <p:cNvSpPr/>
          <p:nvPr/>
        </p:nvSpPr>
        <p:spPr>
          <a:xfrm>
            <a:off x="10152339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9" name="Male"/>
          <p:cNvSpPr/>
          <p:nvPr/>
        </p:nvSpPr>
        <p:spPr>
          <a:xfrm>
            <a:off x="10237223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0" name="Male"/>
          <p:cNvSpPr/>
          <p:nvPr/>
        </p:nvSpPr>
        <p:spPr>
          <a:xfrm>
            <a:off x="9133723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1" name="Male"/>
          <p:cNvSpPr/>
          <p:nvPr/>
        </p:nvSpPr>
        <p:spPr>
          <a:xfrm>
            <a:off x="9218608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2" name="Male"/>
          <p:cNvSpPr/>
          <p:nvPr/>
        </p:nvSpPr>
        <p:spPr>
          <a:xfrm>
            <a:off x="9303492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Male"/>
          <p:cNvSpPr/>
          <p:nvPr/>
        </p:nvSpPr>
        <p:spPr>
          <a:xfrm>
            <a:off x="9388377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Male"/>
          <p:cNvSpPr/>
          <p:nvPr/>
        </p:nvSpPr>
        <p:spPr>
          <a:xfrm>
            <a:off x="9473262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5" name="Male"/>
          <p:cNvSpPr/>
          <p:nvPr/>
        </p:nvSpPr>
        <p:spPr>
          <a:xfrm>
            <a:off x="9558146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6" name="Male"/>
          <p:cNvSpPr/>
          <p:nvPr/>
        </p:nvSpPr>
        <p:spPr>
          <a:xfrm>
            <a:off x="9643030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7" name="Male"/>
          <p:cNvSpPr/>
          <p:nvPr/>
        </p:nvSpPr>
        <p:spPr>
          <a:xfrm>
            <a:off x="9727916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8" name="Male"/>
          <p:cNvSpPr/>
          <p:nvPr/>
        </p:nvSpPr>
        <p:spPr>
          <a:xfrm>
            <a:off x="9812800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9" name="Male"/>
          <p:cNvSpPr/>
          <p:nvPr/>
        </p:nvSpPr>
        <p:spPr>
          <a:xfrm>
            <a:off x="9897685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0" name="Male"/>
          <p:cNvSpPr/>
          <p:nvPr/>
        </p:nvSpPr>
        <p:spPr>
          <a:xfrm>
            <a:off x="9982569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Male"/>
          <p:cNvSpPr/>
          <p:nvPr/>
        </p:nvSpPr>
        <p:spPr>
          <a:xfrm>
            <a:off x="10067454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2" name="Male"/>
          <p:cNvSpPr/>
          <p:nvPr/>
        </p:nvSpPr>
        <p:spPr>
          <a:xfrm>
            <a:off x="10152339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3" name="Male"/>
          <p:cNvSpPr/>
          <p:nvPr/>
        </p:nvSpPr>
        <p:spPr>
          <a:xfrm>
            <a:off x="10237223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4" name="Male"/>
          <p:cNvSpPr/>
          <p:nvPr/>
        </p:nvSpPr>
        <p:spPr>
          <a:xfrm>
            <a:off x="10455455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5" name="Male"/>
          <p:cNvSpPr/>
          <p:nvPr/>
        </p:nvSpPr>
        <p:spPr>
          <a:xfrm>
            <a:off x="10540339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6" name="Male"/>
          <p:cNvSpPr/>
          <p:nvPr/>
        </p:nvSpPr>
        <p:spPr>
          <a:xfrm>
            <a:off x="10625224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7" name="Male"/>
          <p:cNvSpPr/>
          <p:nvPr/>
        </p:nvSpPr>
        <p:spPr>
          <a:xfrm>
            <a:off x="10710109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8" name="Male"/>
          <p:cNvSpPr/>
          <p:nvPr/>
        </p:nvSpPr>
        <p:spPr>
          <a:xfrm>
            <a:off x="10794993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Male"/>
          <p:cNvSpPr/>
          <p:nvPr/>
        </p:nvSpPr>
        <p:spPr>
          <a:xfrm>
            <a:off x="10879878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0" name="Male"/>
          <p:cNvSpPr/>
          <p:nvPr/>
        </p:nvSpPr>
        <p:spPr>
          <a:xfrm>
            <a:off x="10964762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1" name="Male"/>
          <p:cNvSpPr/>
          <p:nvPr/>
        </p:nvSpPr>
        <p:spPr>
          <a:xfrm>
            <a:off x="11049648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2" name="Male"/>
          <p:cNvSpPr/>
          <p:nvPr/>
        </p:nvSpPr>
        <p:spPr>
          <a:xfrm>
            <a:off x="11134532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3" name="Male"/>
          <p:cNvSpPr/>
          <p:nvPr/>
        </p:nvSpPr>
        <p:spPr>
          <a:xfrm>
            <a:off x="11219416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4" name="Male"/>
          <p:cNvSpPr/>
          <p:nvPr/>
        </p:nvSpPr>
        <p:spPr>
          <a:xfrm>
            <a:off x="11304301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5" name="Male"/>
          <p:cNvSpPr/>
          <p:nvPr/>
        </p:nvSpPr>
        <p:spPr>
          <a:xfrm>
            <a:off x="11389185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6" name="Male"/>
          <p:cNvSpPr/>
          <p:nvPr/>
        </p:nvSpPr>
        <p:spPr>
          <a:xfrm>
            <a:off x="11474070" y="3697340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7" name="Male"/>
          <p:cNvSpPr/>
          <p:nvPr/>
        </p:nvSpPr>
        <p:spPr>
          <a:xfrm>
            <a:off x="11558955" y="3697340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8" name="Male"/>
          <p:cNvSpPr/>
          <p:nvPr/>
        </p:nvSpPr>
        <p:spPr>
          <a:xfrm>
            <a:off x="10455455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9" name="Male"/>
          <p:cNvSpPr/>
          <p:nvPr/>
        </p:nvSpPr>
        <p:spPr>
          <a:xfrm>
            <a:off x="10540339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0" name="Male"/>
          <p:cNvSpPr/>
          <p:nvPr/>
        </p:nvSpPr>
        <p:spPr>
          <a:xfrm>
            <a:off x="10625224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1" name="Male"/>
          <p:cNvSpPr/>
          <p:nvPr/>
        </p:nvSpPr>
        <p:spPr>
          <a:xfrm>
            <a:off x="10710109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2" name="Male"/>
          <p:cNvSpPr/>
          <p:nvPr/>
        </p:nvSpPr>
        <p:spPr>
          <a:xfrm>
            <a:off x="10794993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3" name="Male"/>
          <p:cNvSpPr/>
          <p:nvPr/>
        </p:nvSpPr>
        <p:spPr>
          <a:xfrm>
            <a:off x="10879878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4" name="Male"/>
          <p:cNvSpPr/>
          <p:nvPr/>
        </p:nvSpPr>
        <p:spPr>
          <a:xfrm>
            <a:off x="10964763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5" name="Male"/>
          <p:cNvSpPr/>
          <p:nvPr/>
        </p:nvSpPr>
        <p:spPr>
          <a:xfrm>
            <a:off x="11049648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Male"/>
          <p:cNvSpPr/>
          <p:nvPr/>
        </p:nvSpPr>
        <p:spPr>
          <a:xfrm>
            <a:off x="11134532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Male"/>
          <p:cNvSpPr/>
          <p:nvPr/>
        </p:nvSpPr>
        <p:spPr>
          <a:xfrm>
            <a:off x="11219416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Male"/>
          <p:cNvSpPr/>
          <p:nvPr/>
        </p:nvSpPr>
        <p:spPr>
          <a:xfrm>
            <a:off x="11304301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9" name="Male"/>
          <p:cNvSpPr/>
          <p:nvPr/>
        </p:nvSpPr>
        <p:spPr>
          <a:xfrm>
            <a:off x="11389185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Male"/>
          <p:cNvSpPr/>
          <p:nvPr/>
        </p:nvSpPr>
        <p:spPr>
          <a:xfrm>
            <a:off x="11474070" y="351863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1" name="Male"/>
          <p:cNvSpPr/>
          <p:nvPr/>
        </p:nvSpPr>
        <p:spPr>
          <a:xfrm>
            <a:off x="11558955" y="351863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2" name="Male"/>
          <p:cNvSpPr/>
          <p:nvPr/>
        </p:nvSpPr>
        <p:spPr>
          <a:xfrm>
            <a:off x="10455455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3" name="Male"/>
          <p:cNvSpPr/>
          <p:nvPr/>
        </p:nvSpPr>
        <p:spPr>
          <a:xfrm>
            <a:off x="10540339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4" name="Male"/>
          <p:cNvSpPr/>
          <p:nvPr/>
        </p:nvSpPr>
        <p:spPr>
          <a:xfrm>
            <a:off x="10625224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5" name="Male"/>
          <p:cNvSpPr/>
          <p:nvPr/>
        </p:nvSpPr>
        <p:spPr>
          <a:xfrm>
            <a:off x="10710109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6" name="Male"/>
          <p:cNvSpPr/>
          <p:nvPr/>
        </p:nvSpPr>
        <p:spPr>
          <a:xfrm>
            <a:off x="10794993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7" name="Male"/>
          <p:cNvSpPr/>
          <p:nvPr/>
        </p:nvSpPr>
        <p:spPr>
          <a:xfrm>
            <a:off x="10879878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8" name="Male"/>
          <p:cNvSpPr/>
          <p:nvPr/>
        </p:nvSpPr>
        <p:spPr>
          <a:xfrm>
            <a:off x="10964762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9" name="Male"/>
          <p:cNvSpPr/>
          <p:nvPr/>
        </p:nvSpPr>
        <p:spPr>
          <a:xfrm>
            <a:off x="11049648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0" name="Male"/>
          <p:cNvSpPr/>
          <p:nvPr/>
        </p:nvSpPr>
        <p:spPr>
          <a:xfrm>
            <a:off x="11134532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1" name="Male"/>
          <p:cNvSpPr/>
          <p:nvPr/>
        </p:nvSpPr>
        <p:spPr>
          <a:xfrm>
            <a:off x="11219416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Male"/>
          <p:cNvSpPr/>
          <p:nvPr/>
        </p:nvSpPr>
        <p:spPr>
          <a:xfrm>
            <a:off x="11304301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3" name="Male"/>
          <p:cNvSpPr/>
          <p:nvPr/>
        </p:nvSpPr>
        <p:spPr>
          <a:xfrm>
            <a:off x="11389186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4" name="Male"/>
          <p:cNvSpPr/>
          <p:nvPr/>
        </p:nvSpPr>
        <p:spPr>
          <a:xfrm>
            <a:off x="11474070" y="387604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5" name="Male"/>
          <p:cNvSpPr/>
          <p:nvPr/>
        </p:nvSpPr>
        <p:spPr>
          <a:xfrm>
            <a:off x="11558955" y="3876045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6" name="Male"/>
          <p:cNvSpPr/>
          <p:nvPr/>
        </p:nvSpPr>
        <p:spPr>
          <a:xfrm>
            <a:off x="10455455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7" name="Male"/>
          <p:cNvSpPr/>
          <p:nvPr/>
        </p:nvSpPr>
        <p:spPr>
          <a:xfrm>
            <a:off x="10540339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8" name="Male"/>
          <p:cNvSpPr/>
          <p:nvPr/>
        </p:nvSpPr>
        <p:spPr>
          <a:xfrm>
            <a:off x="10625224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9" name="Male"/>
          <p:cNvSpPr/>
          <p:nvPr/>
        </p:nvSpPr>
        <p:spPr>
          <a:xfrm>
            <a:off x="10710109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0" name="Male"/>
          <p:cNvSpPr/>
          <p:nvPr/>
        </p:nvSpPr>
        <p:spPr>
          <a:xfrm>
            <a:off x="10794993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1" name="Male"/>
          <p:cNvSpPr/>
          <p:nvPr/>
        </p:nvSpPr>
        <p:spPr>
          <a:xfrm>
            <a:off x="10879878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2" name="Male"/>
          <p:cNvSpPr/>
          <p:nvPr/>
        </p:nvSpPr>
        <p:spPr>
          <a:xfrm>
            <a:off x="10964762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3" name="Male"/>
          <p:cNvSpPr/>
          <p:nvPr/>
        </p:nvSpPr>
        <p:spPr>
          <a:xfrm>
            <a:off x="11049648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4" name="Male"/>
          <p:cNvSpPr/>
          <p:nvPr/>
        </p:nvSpPr>
        <p:spPr>
          <a:xfrm>
            <a:off x="11134532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5" name="Male"/>
          <p:cNvSpPr/>
          <p:nvPr/>
        </p:nvSpPr>
        <p:spPr>
          <a:xfrm>
            <a:off x="11219416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6" name="Male"/>
          <p:cNvSpPr/>
          <p:nvPr/>
        </p:nvSpPr>
        <p:spPr>
          <a:xfrm>
            <a:off x="11304301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7" name="Male"/>
          <p:cNvSpPr/>
          <p:nvPr/>
        </p:nvSpPr>
        <p:spPr>
          <a:xfrm>
            <a:off x="11389186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8" name="Male"/>
          <p:cNvSpPr/>
          <p:nvPr/>
        </p:nvSpPr>
        <p:spPr>
          <a:xfrm>
            <a:off x="11474070" y="4054749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9" name="Male"/>
          <p:cNvSpPr/>
          <p:nvPr/>
        </p:nvSpPr>
        <p:spPr>
          <a:xfrm>
            <a:off x="11558955" y="4054749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0" name="Male"/>
          <p:cNvSpPr/>
          <p:nvPr/>
        </p:nvSpPr>
        <p:spPr>
          <a:xfrm>
            <a:off x="9133723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1" name="Male"/>
          <p:cNvSpPr/>
          <p:nvPr/>
        </p:nvSpPr>
        <p:spPr>
          <a:xfrm>
            <a:off x="9218608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2" name="Male"/>
          <p:cNvSpPr/>
          <p:nvPr/>
        </p:nvSpPr>
        <p:spPr>
          <a:xfrm>
            <a:off x="9303492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3" name="Male"/>
          <p:cNvSpPr/>
          <p:nvPr/>
        </p:nvSpPr>
        <p:spPr>
          <a:xfrm>
            <a:off x="9388377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4" name="Male"/>
          <p:cNvSpPr/>
          <p:nvPr/>
        </p:nvSpPr>
        <p:spPr>
          <a:xfrm>
            <a:off x="9473262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5" name="Male"/>
          <p:cNvSpPr/>
          <p:nvPr/>
        </p:nvSpPr>
        <p:spPr>
          <a:xfrm>
            <a:off x="9558146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6" name="Male"/>
          <p:cNvSpPr/>
          <p:nvPr/>
        </p:nvSpPr>
        <p:spPr>
          <a:xfrm>
            <a:off x="9643030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7" name="Male"/>
          <p:cNvSpPr/>
          <p:nvPr/>
        </p:nvSpPr>
        <p:spPr>
          <a:xfrm>
            <a:off x="9727916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8" name="Male"/>
          <p:cNvSpPr/>
          <p:nvPr/>
        </p:nvSpPr>
        <p:spPr>
          <a:xfrm>
            <a:off x="9812800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9" name="Male"/>
          <p:cNvSpPr/>
          <p:nvPr/>
        </p:nvSpPr>
        <p:spPr>
          <a:xfrm>
            <a:off x="9897685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0" name="Male"/>
          <p:cNvSpPr/>
          <p:nvPr/>
        </p:nvSpPr>
        <p:spPr>
          <a:xfrm>
            <a:off x="9982569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1" name="Male"/>
          <p:cNvSpPr/>
          <p:nvPr/>
        </p:nvSpPr>
        <p:spPr>
          <a:xfrm>
            <a:off x="10067454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2" name="Male"/>
          <p:cNvSpPr/>
          <p:nvPr/>
        </p:nvSpPr>
        <p:spPr>
          <a:xfrm>
            <a:off x="10152339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3" name="Male"/>
          <p:cNvSpPr/>
          <p:nvPr/>
        </p:nvSpPr>
        <p:spPr>
          <a:xfrm>
            <a:off x="10237223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4" name="Male"/>
          <p:cNvSpPr/>
          <p:nvPr/>
        </p:nvSpPr>
        <p:spPr>
          <a:xfrm>
            <a:off x="9133723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5" name="Male"/>
          <p:cNvSpPr/>
          <p:nvPr/>
        </p:nvSpPr>
        <p:spPr>
          <a:xfrm>
            <a:off x="9218608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6" name="Male"/>
          <p:cNvSpPr/>
          <p:nvPr/>
        </p:nvSpPr>
        <p:spPr>
          <a:xfrm>
            <a:off x="9303492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7" name="Male"/>
          <p:cNvSpPr/>
          <p:nvPr/>
        </p:nvSpPr>
        <p:spPr>
          <a:xfrm>
            <a:off x="9388377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8" name="Male"/>
          <p:cNvSpPr/>
          <p:nvPr/>
        </p:nvSpPr>
        <p:spPr>
          <a:xfrm>
            <a:off x="9473262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9" name="Male"/>
          <p:cNvSpPr/>
          <p:nvPr/>
        </p:nvSpPr>
        <p:spPr>
          <a:xfrm>
            <a:off x="9558146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0" name="Male"/>
          <p:cNvSpPr/>
          <p:nvPr/>
        </p:nvSpPr>
        <p:spPr>
          <a:xfrm>
            <a:off x="9643031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1" name="Male"/>
          <p:cNvSpPr/>
          <p:nvPr/>
        </p:nvSpPr>
        <p:spPr>
          <a:xfrm>
            <a:off x="9727916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2" name="Male"/>
          <p:cNvSpPr/>
          <p:nvPr/>
        </p:nvSpPr>
        <p:spPr>
          <a:xfrm>
            <a:off x="9812800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3" name="Male"/>
          <p:cNvSpPr/>
          <p:nvPr/>
        </p:nvSpPr>
        <p:spPr>
          <a:xfrm>
            <a:off x="9897685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4" name="Male"/>
          <p:cNvSpPr/>
          <p:nvPr/>
        </p:nvSpPr>
        <p:spPr>
          <a:xfrm>
            <a:off x="9982570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5" name="Male"/>
          <p:cNvSpPr/>
          <p:nvPr/>
        </p:nvSpPr>
        <p:spPr>
          <a:xfrm>
            <a:off x="10067454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6" name="Male"/>
          <p:cNvSpPr/>
          <p:nvPr/>
        </p:nvSpPr>
        <p:spPr>
          <a:xfrm>
            <a:off x="10152339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7" name="Male"/>
          <p:cNvSpPr/>
          <p:nvPr/>
        </p:nvSpPr>
        <p:spPr>
          <a:xfrm>
            <a:off x="10237223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8" name="Male"/>
          <p:cNvSpPr/>
          <p:nvPr/>
        </p:nvSpPr>
        <p:spPr>
          <a:xfrm>
            <a:off x="9133723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9" name="Male"/>
          <p:cNvSpPr/>
          <p:nvPr/>
        </p:nvSpPr>
        <p:spPr>
          <a:xfrm>
            <a:off x="9218608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0" name="Male"/>
          <p:cNvSpPr/>
          <p:nvPr/>
        </p:nvSpPr>
        <p:spPr>
          <a:xfrm>
            <a:off x="9303492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1" name="Male"/>
          <p:cNvSpPr/>
          <p:nvPr/>
        </p:nvSpPr>
        <p:spPr>
          <a:xfrm>
            <a:off x="9388377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2" name="Male"/>
          <p:cNvSpPr/>
          <p:nvPr/>
        </p:nvSpPr>
        <p:spPr>
          <a:xfrm>
            <a:off x="9473262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3" name="Male"/>
          <p:cNvSpPr/>
          <p:nvPr/>
        </p:nvSpPr>
        <p:spPr>
          <a:xfrm>
            <a:off x="9558146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4" name="Male"/>
          <p:cNvSpPr/>
          <p:nvPr/>
        </p:nvSpPr>
        <p:spPr>
          <a:xfrm>
            <a:off x="9643030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5" name="Male"/>
          <p:cNvSpPr/>
          <p:nvPr/>
        </p:nvSpPr>
        <p:spPr>
          <a:xfrm>
            <a:off x="9727916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6" name="Male"/>
          <p:cNvSpPr/>
          <p:nvPr/>
        </p:nvSpPr>
        <p:spPr>
          <a:xfrm>
            <a:off x="9812800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7" name="Male"/>
          <p:cNvSpPr/>
          <p:nvPr/>
        </p:nvSpPr>
        <p:spPr>
          <a:xfrm>
            <a:off x="9897685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8" name="Male"/>
          <p:cNvSpPr/>
          <p:nvPr/>
        </p:nvSpPr>
        <p:spPr>
          <a:xfrm>
            <a:off x="9982569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9" name="Male"/>
          <p:cNvSpPr/>
          <p:nvPr/>
        </p:nvSpPr>
        <p:spPr>
          <a:xfrm>
            <a:off x="10067454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0" name="Male"/>
          <p:cNvSpPr/>
          <p:nvPr/>
        </p:nvSpPr>
        <p:spPr>
          <a:xfrm>
            <a:off x="10152339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1" name="Male"/>
          <p:cNvSpPr/>
          <p:nvPr/>
        </p:nvSpPr>
        <p:spPr>
          <a:xfrm>
            <a:off x="10237223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2" name="Male"/>
          <p:cNvSpPr/>
          <p:nvPr/>
        </p:nvSpPr>
        <p:spPr>
          <a:xfrm>
            <a:off x="9133723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3" name="Male"/>
          <p:cNvSpPr/>
          <p:nvPr/>
        </p:nvSpPr>
        <p:spPr>
          <a:xfrm>
            <a:off x="9218608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4" name="Male"/>
          <p:cNvSpPr/>
          <p:nvPr/>
        </p:nvSpPr>
        <p:spPr>
          <a:xfrm>
            <a:off x="9303492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5" name="Male"/>
          <p:cNvSpPr/>
          <p:nvPr/>
        </p:nvSpPr>
        <p:spPr>
          <a:xfrm>
            <a:off x="9388377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6" name="Male"/>
          <p:cNvSpPr/>
          <p:nvPr/>
        </p:nvSpPr>
        <p:spPr>
          <a:xfrm>
            <a:off x="9473262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7" name="Male"/>
          <p:cNvSpPr/>
          <p:nvPr/>
        </p:nvSpPr>
        <p:spPr>
          <a:xfrm>
            <a:off x="9558146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8" name="Male"/>
          <p:cNvSpPr/>
          <p:nvPr/>
        </p:nvSpPr>
        <p:spPr>
          <a:xfrm>
            <a:off x="9643030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9" name="Male"/>
          <p:cNvSpPr/>
          <p:nvPr/>
        </p:nvSpPr>
        <p:spPr>
          <a:xfrm>
            <a:off x="9727916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0" name="Male"/>
          <p:cNvSpPr/>
          <p:nvPr/>
        </p:nvSpPr>
        <p:spPr>
          <a:xfrm>
            <a:off x="9812800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1" name="Male"/>
          <p:cNvSpPr/>
          <p:nvPr/>
        </p:nvSpPr>
        <p:spPr>
          <a:xfrm>
            <a:off x="9897685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2" name="Male"/>
          <p:cNvSpPr/>
          <p:nvPr/>
        </p:nvSpPr>
        <p:spPr>
          <a:xfrm>
            <a:off x="9982569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3" name="Male"/>
          <p:cNvSpPr/>
          <p:nvPr/>
        </p:nvSpPr>
        <p:spPr>
          <a:xfrm>
            <a:off x="10067454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4" name="Male"/>
          <p:cNvSpPr/>
          <p:nvPr/>
        </p:nvSpPr>
        <p:spPr>
          <a:xfrm>
            <a:off x="10152339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5" name="Male"/>
          <p:cNvSpPr/>
          <p:nvPr/>
        </p:nvSpPr>
        <p:spPr>
          <a:xfrm>
            <a:off x="10237223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6" name="Male"/>
          <p:cNvSpPr/>
          <p:nvPr/>
        </p:nvSpPr>
        <p:spPr>
          <a:xfrm>
            <a:off x="10449435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7" name="Male"/>
          <p:cNvSpPr/>
          <p:nvPr/>
        </p:nvSpPr>
        <p:spPr>
          <a:xfrm>
            <a:off x="10534319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8" name="Male"/>
          <p:cNvSpPr/>
          <p:nvPr/>
        </p:nvSpPr>
        <p:spPr>
          <a:xfrm>
            <a:off x="10619204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9" name="Male"/>
          <p:cNvSpPr/>
          <p:nvPr/>
        </p:nvSpPr>
        <p:spPr>
          <a:xfrm>
            <a:off x="10704089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0" name="Male"/>
          <p:cNvSpPr/>
          <p:nvPr/>
        </p:nvSpPr>
        <p:spPr>
          <a:xfrm>
            <a:off x="10788973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1" name="Male"/>
          <p:cNvSpPr/>
          <p:nvPr/>
        </p:nvSpPr>
        <p:spPr>
          <a:xfrm>
            <a:off x="10873858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2" name="Male"/>
          <p:cNvSpPr/>
          <p:nvPr/>
        </p:nvSpPr>
        <p:spPr>
          <a:xfrm>
            <a:off x="10958742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3" name="Male"/>
          <p:cNvSpPr/>
          <p:nvPr/>
        </p:nvSpPr>
        <p:spPr>
          <a:xfrm>
            <a:off x="11043627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4" name="Male"/>
          <p:cNvSpPr/>
          <p:nvPr/>
        </p:nvSpPr>
        <p:spPr>
          <a:xfrm>
            <a:off x="11128512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5" name="Male"/>
          <p:cNvSpPr/>
          <p:nvPr/>
        </p:nvSpPr>
        <p:spPr>
          <a:xfrm>
            <a:off x="11213396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6" name="Male"/>
          <p:cNvSpPr/>
          <p:nvPr/>
        </p:nvSpPr>
        <p:spPr>
          <a:xfrm>
            <a:off x="11298281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7" name="Male"/>
          <p:cNvSpPr/>
          <p:nvPr/>
        </p:nvSpPr>
        <p:spPr>
          <a:xfrm>
            <a:off x="11383165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8" name="Male"/>
          <p:cNvSpPr/>
          <p:nvPr/>
        </p:nvSpPr>
        <p:spPr>
          <a:xfrm>
            <a:off x="11468050" y="4675748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9" name="Male"/>
          <p:cNvSpPr/>
          <p:nvPr/>
        </p:nvSpPr>
        <p:spPr>
          <a:xfrm>
            <a:off x="11552935" y="4675748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0" name="Male"/>
          <p:cNvSpPr/>
          <p:nvPr/>
        </p:nvSpPr>
        <p:spPr>
          <a:xfrm>
            <a:off x="10449435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1" name="Male"/>
          <p:cNvSpPr/>
          <p:nvPr/>
        </p:nvSpPr>
        <p:spPr>
          <a:xfrm>
            <a:off x="10534319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2" name="Male"/>
          <p:cNvSpPr/>
          <p:nvPr/>
        </p:nvSpPr>
        <p:spPr>
          <a:xfrm>
            <a:off x="10619204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3" name="Male"/>
          <p:cNvSpPr/>
          <p:nvPr/>
        </p:nvSpPr>
        <p:spPr>
          <a:xfrm>
            <a:off x="10704089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4" name="Male"/>
          <p:cNvSpPr/>
          <p:nvPr/>
        </p:nvSpPr>
        <p:spPr>
          <a:xfrm>
            <a:off x="10788973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5" name="Male"/>
          <p:cNvSpPr/>
          <p:nvPr/>
        </p:nvSpPr>
        <p:spPr>
          <a:xfrm>
            <a:off x="10873858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6" name="Male"/>
          <p:cNvSpPr/>
          <p:nvPr/>
        </p:nvSpPr>
        <p:spPr>
          <a:xfrm>
            <a:off x="10958743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7" name="Male"/>
          <p:cNvSpPr/>
          <p:nvPr/>
        </p:nvSpPr>
        <p:spPr>
          <a:xfrm>
            <a:off x="11043627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8" name="Male"/>
          <p:cNvSpPr/>
          <p:nvPr/>
        </p:nvSpPr>
        <p:spPr>
          <a:xfrm>
            <a:off x="11128512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9" name="Male"/>
          <p:cNvSpPr/>
          <p:nvPr/>
        </p:nvSpPr>
        <p:spPr>
          <a:xfrm>
            <a:off x="11213396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0" name="Male"/>
          <p:cNvSpPr/>
          <p:nvPr/>
        </p:nvSpPr>
        <p:spPr>
          <a:xfrm>
            <a:off x="11298282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1" name="Male"/>
          <p:cNvSpPr/>
          <p:nvPr/>
        </p:nvSpPr>
        <p:spPr>
          <a:xfrm>
            <a:off x="11383165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2" name="Male"/>
          <p:cNvSpPr/>
          <p:nvPr/>
        </p:nvSpPr>
        <p:spPr>
          <a:xfrm>
            <a:off x="11468050" y="449704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3" name="Male"/>
          <p:cNvSpPr/>
          <p:nvPr/>
        </p:nvSpPr>
        <p:spPr>
          <a:xfrm>
            <a:off x="11552935" y="449704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F900">
              <a:alpha val="470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4" name="Male"/>
          <p:cNvSpPr/>
          <p:nvPr/>
        </p:nvSpPr>
        <p:spPr>
          <a:xfrm>
            <a:off x="10449435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5" name="Male"/>
          <p:cNvSpPr/>
          <p:nvPr/>
        </p:nvSpPr>
        <p:spPr>
          <a:xfrm>
            <a:off x="10534319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6" name="Male"/>
          <p:cNvSpPr/>
          <p:nvPr/>
        </p:nvSpPr>
        <p:spPr>
          <a:xfrm>
            <a:off x="10619204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7" name="Male"/>
          <p:cNvSpPr/>
          <p:nvPr/>
        </p:nvSpPr>
        <p:spPr>
          <a:xfrm>
            <a:off x="10704089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8" name="Male"/>
          <p:cNvSpPr/>
          <p:nvPr/>
        </p:nvSpPr>
        <p:spPr>
          <a:xfrm>
            <a:off x="10788973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9" name="Male"/>
          <p:cNvSpPr/>
          <p:nvPr/>
        </p:nvSpPr>
        <p:spPr>
          <a:xfrm>
            <a:off x="10873858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0" name="Male"/>
          <p:cNvSpPr/>
          <p:nvPr/>
        </p:nvSpPr>
        <p:spPr>
          <a:xfrm>
            <a:off x="10958742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1" name="Male"/>
          <p:cNvSpPr/>
          <p:nvPr/>
        </p:nvSpPr>
        <p:spPr>
          <a:xfrm>
            <a:off x="11043627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2" name="Male"/>
          <p:cNvSpPr/>
          <p:nvPr/>
        </p:nvSpPr>
        <p:spPr>
          <a:xfrm>
            <a:off x="11128512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3" name="Male"/>
          <p:cNvSpPr/>
          <p:nvPr/>
        </p:nvSpPr>
        <p:spPr>
          <a:xfrm>
            <a:off x="11213396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4" name="Male"/>
          <p:cNvSpPr/>
          <p:nvPr/>
        </p:nvSpPr>
        <p:spPr>
          <a:xfrm>
            <a:off x="11298281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5" name="Male"/>
          <p:cNvSpPr/>
          <p:nvPr/>
        </p:nvSpPr>
        <p:spPr>
          <a:xfrm>
            <a:off x="11383166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6" name="Male"/>
          <p:cNvSpPr/>
          <p:nvPr/>
        </p:nvSpPr>
        <p:spPr>
          <a:xfrm>
            <a:off x="11468050" y="4854453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7" name="Male"/>
          <p:cNvSpPr/>
          <p:nvPr/>
        </p:nvSpPr>
        <p:spPr>
          <a:xfrm>
            <a:off x="11552935" y="4854453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8" name="Male"/>
          <p:cNvSpPr/>
          <p:nvPr/>
        </p:nvSpPr>
        <p:spPr>
          <a:xfrm>
            <a:off x="10449435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9" name="Male"/>
          <p:cNvSpPr/>
          <p:nvPr/>
        </p:nvSpPr>
        <p:spPr>
          <a:xfrm>
            <a:off x="10534319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0" name="Male"/>
          <p:cNvSpPr/>
          <p:nvPr/>
        </p:nvSpPr>
        <p:spPr>
          <a:xfrm>
            <a:off x="10619204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1" name="Male"/>
          <p:cNvSpPr/>
          <p:nvPr/>
        </p:nvSpPr>
        <p:spPr>
          <a:xfrm>
            <a:off x="10704089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2" name="Male"/>
          <p:cNvSpPr/>
          <p:nvPr/>
        </p:nvSpPr>
        <p:spPr>
          <a:xfrm>
            <a:off x="10788973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3" name="Male"/>
          <p:cNvSpPr/>
          <p:nvPr/>
        </p:nvSpPr>
        <p:spPr>
          <a:xfrm>
            <a:off x="10873858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4" name="Male"/>
          <p:cNvSpPr/>
          <p:nvPr/>
        </p:nvSpPr>
        <p:spPr>
          <a:xfrm>
            <a:off x="10958742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5" name="Male"/>
          <p:cNvSpPr/>
          <p:nvPr/>
        </p:nvSpPr>
        <p:spPr>
          <a:xfrm>
            <a:off x="11043627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6" name="Male"/>
          <p:cNvSpPr/>
          <p:nvPr/>
        </p:nvSpPr>
        <p:spPr>
          <a:xfrm>
            <a:off x="11128512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7" name="Male"/>
          <p:cNvSpPr/>
          <p:nvPr/>
        </p:nvSpPr>
        <p:spPr>
          <a:xfrm>
            <a:off x="11213396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8" name="Male"/>
          <p:cNvSpPr/>
          <p:nvPr/>
        </p:nvSpPr>
        <p:spPr>
          <a:xfrm>
            <a:off x="11298281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9" name="Male"/>
          <p:cNvSpPr/>
          <p:nvPr/>
        </p:nvSpPr>
        <p:spPr>
          <a:xfrm>
            <a:off x="11383166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0" name="Male"/>
          <p:cNvSpPr/>
          <p:nvPr/>
        </p:nvSpPr>
        <p:spPr>
          <a:xfrm>
            <a:off x="11468050" y="5033157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1" name="Male"/>
          <p:cNvSpPr/>
          <p:nvPr/>
        </p:nvSpPr>
        <p:spPr>
          <a:xfrm>
            <a:off x="11552935" y="5033157"/>
            <a:ext cx="54483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2" name="Male"/>
          <p:cNvSpPr/>
          <p:nvPr/>
        </p:nvSpPr>
        <p:spPr>
          <a:xfrm>
            <a:off x="10237223" y="3524115"/>
            <a:ext cx="54484" cy="147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alpha val="470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3" name="(1)"/>
          <p:cNvSpPr txBox="1"/>
          <p:nvPr/>
        </p:nvSpPr>
        <p:spPr>
          <a:xfrm>
            <a:off x="6981113" y="2482299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(1)</a:t>
            </a:r>
          </a:p>
        </p:txBody>
      </p:sp>
      <p:sp>
        <p:nvSpPr>
          <p:cNvPr id="564" name="23%"/>
          <p:cNvSpPr txBox="1"/>
          <p:nvPr/>
        </p:nvSpPr>
        <p:spPr>
          <a:xfrm>
            <a:off x="9179387" y="3486545"/>
            <a:ext cx="11607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23%</a:t>
            </a:r>
          </a:p>
        </p:txBody>
      </p:sp>
      <p:sp>
        <p:nvSpPr>
          <p:cNvPr id="565" name="47%"/>
          <p:cNvSpPr txBox="1"/>
          <p:nvPr/>
        </p:nvSpPr>
        <p:spPr>
          <a:xfrm>
            <a:off x="9218608" y="4442232"/>
            <a:ext cx="11607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47%</a:t>
            </a:r>
          </a:p>
        </p:txBody>
      </p:sp>
      <p:sp>
        <p:nvSpPr>
          <p:cNvPr id="566" name="33%"/>
          <p:cNvSpPr txBox="1"/>
          <p:nvPr/>
        </p:nvSpPr>
        <p:spPr>
          <a:xfrm>
            <a:off x="10496499" y="3486545"/>
            <a:ext cx="11607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33%</a:t>
            </a:r>
          </a:p>
        </p:txBody>
      </p:sp>
      <p:sp>
        <p:nvSpPr>
          <p:cNvPr id="567" name="28%"/>
          <p:cNvSpPr txBox="1"/>
          <p:nvPr/>
        </p:nvSpPr>
        <p:spPr>
          <a:xfrm>
            <a:off x="10491877" y="4423460"/>
            <a:ext cx="11607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28%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06" t="2682" r="22063" b="696"/>
          <a:stretch>
            <a:fillRect/>
          </a:stretch>
        </p:blipFill>
        <p:spPr>
          <a:xfrm>
            <a:off x="6792544" y="6269882"/>
            <a:ext cx="2436761" cy="3052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927" t="956" r="22842" b="956"/>
          <a:stretch>
            <a:fillRect/>
          </a:stretch>
        </p:blipFill>
        <p:spPr>
          <a:xfrm>
            <a:off x="9585387" y="6269882"/>
            <a:ext cx="2372044" cy="3052181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TMB-H"/>
          <p:cNvSpPr txBox="1"/>
          <p:nvPr/>
        </p:nvSpPr>
        <p:spPr>
          <a:xfrm>
            <a:off x="7131558" y="7995919"/>
            <a:ext cx="59634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TMB-H</a:t>
            </a:r>
          </a:p>
        </p:txBody>
      </p:sp>
      <p:sp>
        <p:nvSpPr>
          <p:cNvPr id="571" name="TMB-H"/>
          <p:cNvSpPr txBox="1"/>
          <p:nvPr/>
        </p:nvSpPr>
        <p:spPr>
          <a:xfrm>
            <a:off x="9966294" y="7995919"/>
            <a:ext cx="59634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TMB-H</a:t>
            </a:r>
          </a:p>
        </p:txBody>
      </p:sp>
      <p:sp>
        <p:nvSpPr>
          <p:cNvPr id="572" name="TMB-L"/>
          <p:cNvSpPr txBox="1"/>
          <p:nvPr/>
        </p:nvSpPr>
        <p:spPr>
          <a:xfrm>
            <a:off x="7847837" y="8539479"/>
            <a:ext cx="563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TMB-L</a:t>
            </a:r>
          </a:p>
        </p:txBody>
      </p:sp>
      <p:sp>
        <p:nvSpPr>
          <p:cNvPr id="573" name="TMB-H"/>
          <p:cNvSpPr txBox="1"/>
          <p:nvPr/>
        </p:nvSpPr>
        <p:spPr>
          <a:xfrm>
            <a:off x="11118256" y="7952726"/>
            <a:ext cx="59634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TMB-H</a:t>
            </a:r>
          </a:p>
        </p:txBody>
      </p:sp>
      <p:sp>
        <p:nvSpPr>
          <p:cNvPr id="574" name="+"/>
          <p:cNvSpPr txBox="1"/>
          <p:nvPr/>
        </p:nvSpPr>
        <p:spPr>
          <a:xfrm>
            <a:off x="6349238" y="4744719"/>
            <a:ext cx="2157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5" name="+"/>
          <p:cNvSpPr txBox="1"/>
          <p:nvPr/>
        </p:nvSpPr>
        <p:spPr>
          <a:xfrm>
            <a:off x="11308527" y="8134976"/>
            <a:ext cx="2157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6" name="Mut"/>
          <p:cNvSpPr txBox="1"/>
          <p:nvPr/>
        </p:nvSpPr>
        <p:spPr>
          <a:xfrm>
            <a:off x="11221049" y="8331199"/>
            <a:ext cx="3907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/>
            <a:r>
              <a:t>Mut</a:t>
            </a:r>
          </a:p>
        </p:txBody>
      </p:sp>
      <p:sp>
        <p:nvSpPr>
          <p:cNvPr id="577" name="(2)"/>
          <p:cNvSpPr txBox="1"/>
          <p:nvPr/>
        </p:nvSpPr>
        <p:spPr>
          <a:xfrm>
            <a:off x="6244412" y="8469629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Further direct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directions</a:t>
            </a:r>
          </a:p>
        </p:txBody>
      </p:sp>
      <p:sp>
        <p:nvSpPr>
          <p:cNvPr id="580" name="Tmb interacts with other biomark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Tmb interacts with other biomarkers</a:t>
            </a:r>
          </a:p>
        </p:txBody>
      </p:sp>
      <p:sp>
        <p:nvSpPr>
          <p:cNvPr id="581" name="Gene expression and Lymphocyte infiltrate have both also been acknowledged to be relevant to TMB and appear to occur orthogon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 expression and Lymphocyte infiltrate have both also been acknowledged to be relevant to TMB and appear to occur orthogonally.</a:t>
            </a:r>
          </a:p>
          <a:p>
            <a:pPr/>
            <a:r>
              <a:t>These markers couldn’t directly be incorporated into a genome-based product, but it would be helpful to know background.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“cancer therapy by inhibition of negative immune regulation.&quot;"/>
          <p:cNvSpPr txBox="1"/>
          <p:nvPr>
            <p:ph type="body" idx="13"/>
          </p:nvPr>
        </p:nvSpPr>
        <p:spPr>
          <a:xfrm>
            <a:off x="889000" y="2908300"/>
            <a:ext cx="11226800" cy="1295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9400"/>
            </a:pPr>
            <a:r>
              <a:rPr sz="4000"/>
              <a:t>“cancer therapy by inhibition of negative immune regulation."</a:t>
            </a:r>
          </a:p>
        </p:txBody>
      </p:sp>
      <p:sp>
        <p:nvSpPr>
          <p:cNvPr id="171" name="-Some Nordic Nonsense Peddlers, 2018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-Some Nordic Nonsense Peddlers, 2018  </a:t>
            </a:r>
          </a:p>
        </p:txBody>
      </p:sp>
      <p:sp>
        <p:nvSpPr>
          <p:cNvPr id="172" name="Immuno-Oncology and immune checkpoint inhibition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Immuno-Oncology and immune checkpoint inhibition</a:t>
            </a:r>
          </a:p>
        </p:txBody>
      </p:sp>
      <p:pic>
        <p:nvPicPr>
          <p:cNvPr id="173" name="Screenshot 2018-11-13 at 18.23.44.png" descr="Screenshot 2018-11-13 at 18.23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396" y="3531234"/>
            <a:ext cx="7946008" cy="3203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rrow"/>
          <p:cNvSpPr/>
          <p:nvPr/>
        </p:nvSpPr>
        <p:spPr>
          <a:xfrm rot="10800000">
            <a:off x="10198099" y="3589935"/>
            <a:ext cx="261077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6" name="Skis"/>
          <p:cNvSpPr/>
          <p:nvPr/>
        </p:nvSpPr>
        <p:spPr>
          <a:xfrm rot="19306274">
            <a:off x="10095693" y="7558104"/>
            <a:ext cx="192517" cy="48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Skis"/>
          <p:cNvSpPr/>
          <p:nvPr/>
        </p:nvSpPr>
        <p:spPr>
          <a:xfrm rot="5400000">
            <a:off x="10822502" y="5587410"/>
            <a:ext cx="192517" cy="48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Immuno-Oncology and immune checkpoint inhibi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Immuno-Oncology and immune checkpoint inhibition</a:t>
            </a:r>
          </a:p>
        </p:txBody>
      </p:sp>
      <p:sp>
        <p:nvSpPr>
          <p:cNvPr id="179" name="Immune checkpoints regulate t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Immune checkpoints regulate t cells</a:t>
            </a:r>
          </a:p>
        </p:txBody>
      </p:sp>
      <p:sp>
        <p:nvSpPr>
          <p:cNvPr id="180" name="Cells present small peptide antigens (     ) to their surface (1)…"/>
          <p:cNvSpPr txBox="1"/>
          <p:nvPr>
            <p:ph type="body" idx="1"/>
          </p:nvPr>
        </p:nvSpPr>
        <p:spPr>
          <a:xfrm>
            <a:off x="406400" y="2743200"/>
            <a:ext cx="8522693" cy="6108700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Cells present small peptide antigens (     ) to their surface (1)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In cancer, mutations in sequence mean alterations in antigens (     ) (2)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Cytotoxic T cells recognise these and become activated (      ) (3)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To prevent autoimmunity, T cells’ activation is very heavily regulated via factors such as CTLA-4 (      ) (4)</a:t>
            </a:r>
          </a:p>
        </p:txBody>
      </p:sp>
      <p:sp>
        <p:nvSpPr>
          <p:cNvPr id="181" name="Circle"/>
          <p:cNvSpPr/>
          <p:nvPr/>
        </p:nvSpPr>
        <p:spPr>
          <a:xfrm>
            <a:off x="10429264" y="1535438"/>
            <a:ext cx="722388" cy="7223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Arrow"/>
          <p:cNvSpPr/>
          <p:nvPr/>
        </p:nvSpPr>
        <p:spPr>
          <a:xfrm>
            <a:off x="11129980" y="1824365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Arrow"/>
          <p:cNvSpPr/>
          <p:nvPr/>
        </p:nvSpPr>
        <p:spPr>
          <a:xfrm rot="16200000">
            <a:off x="10659920" y="1362009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Arrow"/>
          <p:cNvSpPr/>
          <p:nvPr/>
        </p:nvSpPr>
        <p:spPr>
          <a:xfrm rot="5400000">
            <a:off x="10659920" y="2290756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Arrow"/>
          <p:cNvSpPr/>
          <p:nvPr/>
        </p:nvSpPr>
        <p:spPr>
          <a:xfrm rot="10800000">
            <a:off x="10198099" y="1824365"/>
            <a:ext cx="261077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Arrow"/>
          <p:cNvSpPr/>
          <p:nvPr/>
        </p:nvSpPr>
        <p:spPr>
          <a:xfrm rot="10800000">
            <a:off x="11093427" y="5748744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191" name="Group"/>
          <p:cNvGrpSpPr/>
          <p:nvPr/>
        </p:nvGrpSpPr>
        <p:grpSpPr>
          <a:xfrm>
            <a:off x="11324591" y="5226099"/>
            <a:ext cx="961792" cy="1189824"/>
            <a:chOff x="0" y="0"/>
            <a:chExt cx="961791" cy="1189823"/>
          </a:xfrm>
        </p:grpSpPr>
        <p:sp>
          <p:nvSpPr>
            <p:cNvPr id="187" name="Circle"/>
            <p:cNvSpPr/>
            <p:nvPr/>
          </p:nvSpPr>
          <p:spPr>
            <a:xfrm>
              <a:off x="0" y="231700"/>
              <a:ext cx="722388" cy="72238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88" name="Arrow"/>
            <p:cNvSpPr/>
            <p:nvPr/>
          </p:nvSpPr>
          <p:spPr>
            <a:xfrm>
              <a:off x="700716" y="520627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89" name="Arrow"/>
            <p:cNvSpPr/>
            <p:nvPr/>
          </p:nvSpPr>
          <p:spPr>
            <a:xfrm rot="16200000">
              <a:off x="230656" y="58270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Arrow"/>
            <p:cNvSpPr/>
            <p:nvPr/>
          </p:nvSpPr>
          <p:spPr>
            <a:xfrm rot="5400000">
              <a:off x="230656" y="987018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192" name="Tc"/>
          <p:cNvSpPr/>
          <p:nvPr/>
        </p:nvSpPr>
        <p:spPr>
          <a:xfrm>
            <a:off x="10062671" y="5470449"/>
            <a:ext cx="722388" cy="722389"/>
          </a:xfrm>
          <a:prstGeom prst="ellipse">
            <a:avLst/>
          </a:pr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Tc </a:t>
            </a:r>
          </a:p>
        </p:txBody>
      </p:sp>
      <p:sp>
        <p:nvSpPr>
          <p:cNvPr id="193" name="DNA"/>
          <p:cNvSpPr/>
          <p:nvPr/>
        </p:nvSpPr>
        <p:spPr>
          <a:xfrm>
            <a:off x="10742842" y="1824365"/>
            <a:ext cx="95232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DNA"/>
          <p:cNvSpPr/>
          <p:nvPr/>
        </p:nvSpPr>
        <p:spPr>
          <a:xfrm>
            <a:off x="10936411" y="1766094"/>
            <a:ext cx="95232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DNA"/>
          <p:cNvSpPr/>
          <p:nvPr/>
        </p:nvSpPr>
        <p:spPr>
          <a:xfrm>
            <a:off x="10553393" y="1770129"/>
            <a:ext cx="95232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Arrow"/>
          <p:cNvSpPr/>
          <p:nvPr/>
        </p:nvSpPr>
        <p:spPr>
          <a:xfrm flipH="1" rot="10800000">
            <a:off x="5152080" y="4855333"/>
            <a:ext cx="425451" cy="261076"/>
          </a:xfrm>
          <a:prstGeom prst="rightArrow">
            <a:avLst>
              <a:gd name="adj1" fmla="val 32000"/>
              <a:gd name="adj2" fmla="val 10429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01" name="Group"/>
          <p:cNvGrpSpPr/>
          <p:nvPr/>
        </p:nvGrpSpPr>
        <p:grpSpPr>
          <a:xfrm>
            <a:off x="10425144" y="3067290"/>
            <a:ext cx="961792" cy="1189825"/>
            <a:chOff x="0" y="0"/>
            <a:chExt cx="961791" cy="1189823"/>
          </a:xfrm>
        </p:grpSpPr>
        <p:sp>
          <p:nvSpPr>
            <p:cNvPr id="197" name="Circle"/>
            <p:cNvSpPr/>
            <p:nvPr/>
          </p:nvSpPr>
          <p:spPr>
            <a:xfrm>
              <a:off x="0" y="231700"/>
              <a:ext cx="722388" cy="72238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8" name="Arrow"/>
            <p:cNvSpPr/>
            <p:nvPr/>
          </p:nvSpPr>
          <p:spPr>
            <a:xfrm>
              <a:off x="700716" y="520627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Arrow"/>
            <p:cNvSpPr/>
            <p:nvPr/>
          </p:nvSpPr>
          <p:spPr>
            <a:xfrm rot="16200000">
              <a:off x="230656" y="58270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0" name="Arrow"/>
            <p:cNvSpPr/>
            <p:nvPr/>
          </p:nvSpPr>
          <p:spPr>
            <a:xfrm rot="5400000">
              <a:off x="230656" y="987018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02" name="DNA"/>
          <p:cNvSpPr/>
          <p:nvPr/>
        </p:nvSpPr>
        <p:spPr>
          <a:xfrm>
            <a:off x="10932291" y="3531664"/>
            <a:ext cx="95233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DNA"/>
          <p:cNvSpPr/>
          <p:nvPr/>
        </p:nvSpPr>
        <p:spPr>
          <a:xfrm>
            <a:off x="10738722" y="3484742"/>
            <a:ext cx="95233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DNA"/>
          <p:cNvSpPr/>
          <p:nvPr/>
        </p:nvSpPr>
        <p:spPr>
          <a:xfrm>
            <a:off x="10549273" y="3531664"/>
            <a:ext cx="95232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DNA"/>
          <p:cNvSpPr/>
          <p:nvPr/>
        </p:nvSpPr>
        <p:spPr>
          <a:xfrm>
            <a:off x="11833798" y="5692345"/>
            <a:ext cx="95232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DNA"/>
          <p:cNvSpPr/>
          <p:nvPr/>
        </p:nvSpPr>
        <p:spPr>
          <a:xfrm>
            <a:off x="11640229" y="5645423"/>
            <a:ext cx="95233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DNA"/>
          <p:cNvSpPr/>
          <p:nvPr/>
        </p:nvSpPr>
        <p:spPr>
          <a:xfrm>
            <a:off x="11450780" y="5692345"/>
            <a:ext cx="95232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Arrow 7"/>
          <p:cNvSpPr/>
          <p:nvPr/>
        </p:nvSpPr>
        <p:spPr>
          <a:xfrm flipH="1" rot="3360000">
            <a:off x="10689862" y="6035403"/>
            <a:ext cx="56568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Arrow 7"/>
          <p:cNvSpPr/>
          <p:nvPr/>
        </p:nvSpPr>
        <p:spPr>
          <a:xfrm rot="7200000">
            <a:off x="10746349" y="4896826"/>
            <a:ext cx="565681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Attack!"/>
          <p:cNvSpPr txBox="1"/>
          <p:nvPr/>
        </p:nvSpPr>
        <p:spPr>
          <a:xfrm>
            <a:off x="10534724" y="6652713"/>
            <a:ext cx="94005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defRPr>
            </a:lvl1pPr>
          </a:lstStyle>
          <a:p>
            <a:pPr/>
            <a:r>
              <a:t>Attack!</a:t>
            </a:r>
          </a:p>
        </p:txBody>
      </p:sp>
      <p:sp>
        <p:nvSpPr>
          <p:cNvPr id="211" name="(1)"/>
          <p:cNvSpPr txBox="1"/>
          <p:nvPr/>
        </p:nvSpPr>
        <p:spPr>
          <a:xfrm>
            <a:off x="9242298" y="1674382"/>
            <a:ext cx="4254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(1)</a:t>
            </a:r>
          </a:p>
        </p:txBody>
      </p:sp>
      <p:sp>
        <p:nvSpPr>
          <p:cNvPr id="212" name="(2)"/>
          <p:cNvSpPr txBox="1"/>
          <p:nvPr/>
        </p:nvSpPr>
        <p:spPr>
          <a:xfrm>
            <a:off x="9242298" y="3439952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(2)</a:t>
            </a:r>
          </a:p>
        </p:txBody>
      </p:sp>
      <p:sp>
        <p:nvSpPr>
          <p:cNvPr id="213" name="(3)"/>
          <p:cNvSpPr txBox="1"/>
          <p:nvPr/>
        </p:nvSpPr>
        <p:spPr>
          <a:xfrm>
            <a:off x="9200479" y="5553711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(3)</a:t>
            </a:r>
          </a:p>
        </p:txBody>
      </p:sp>
      <p:sp>
        <p:nvSpPr>
          <p:cNvPr id="214" name="Skis"/>
          <p:cNvSpPr/>
          <p:nvPr/>
        </p:nvSpPr>
        <p:spPr>
          <a:xfrm rot="5400000">
            <a:off x="10908493" y="7918400"/>
            <a:ext cx="192517" cy="48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5" name="Arrow"/>
          <p:cNvSpPr/>
          <p:nvPr/>
        </p:nvSpPr>
        <p:spPr>
          <a:xfrm rot="10800000">
            <a:off x="11173279" y="8079733"/>
            <a:ext cx="267215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20" name="Group"/>
          <p:cNvGrpSpPr/>
          <p:nvPr/>
        </p:nvGrpSpPr>
        <p:grpSpPr>
          <a:xfrm>
            <a:off x="11410582" y="7557089"/>
            <a:ext cx="961793" cy="1189824"/>
            <a:chOff x="0" y="0"/>
            <a:chExt cx="961791" cy="1189823"/>
          </a:xfrm>
        </p:grpSpPr>
        <p:sp>
          <p:nvSpPr>
            <p:cNvPr id="216" name="Circle"/>
            <p:cNvSpPr/>
            <p:nvPr/>
          </p:nvSpPr>
          <p:spPr>
            <a:xfrm>
              <a:off x="0" y="231700"/>
              <a:ext cx="722388" cy="72238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7" name="Arrow"/>
            <p:cNvSpPr/>
            <p:nvPr/>
          </p:nvSpPr>
          <p:spPr>
            <a:xfrm>
              <a:off x="700716" y="520627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Arrow"/>
            <p:cNvSpPr/>
            <p:nvPr/>
          </p:nvSpPr>
          <p:spPr>
            <a:xfrm rot="16200000">
              <a:off x="230656" y="58270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9" name="Arrow"/>
            <p:cNvSpPr/>
            <p:nvPr/>
          </p:nvSpPr>
          <p:spPr>
            <a:xfrm rot="5400000">
              <a:off x="230656" y="987018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21" name="Tc"/>
          <p:cNvSpPr/>
          <p:nvPr/>
        </p:nvSpPr>
        <p:spPr>
          <a:xfrm>
            <a:off x="10148661" y="7801439"/>
            <a:ext cx="722389" cy="722389"/>
          </a:xfrm>
          <a:prstGeom prst="ellipse">
            <a:avLst/>
          </a:pr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Tc </a:t>
            </a:r>
          </a:p>
        </p:txBody>
      </p:sp>
      <p:sp>
        <p:nvSpPr>
          <p:cNvPr id="222" name="DNA"/>
          <p:cNvSpPr/>
          <p:nvPr/>
        </p:nvSpPr>
        <p:spPr>
          <a:xfrm>
            <a:off x="11919789" y="8023335"/>
            <a:ext cx="95232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3" name="DNA"/>
          <p:cNvSpPr/>
          <p:nvPr/>
        </p:nvSpPr>
        <p:spPr>
          <a:xfrm>
            <a:off x="11726220" y="7976413"/>
            <a:ext cx="95233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DNA"/>
          <p:cNvSpPr/>
          <p:nvPr/>
        </p:nvSpPr>
        <p:spPr>
          <a:xfrm>
            <a:off x="11536770" y="8023335"/>
            <a:ext cx="95233" cy="2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Deactivation"/>
          <p:cNvSpPr txBox="1"/>
          <p:nvPr/>
        </p:nvSpPr>
        <p:spPr>
          <a:xfrm>
            <a:off x="10323015" y="8779265"/>
            <a:ext cx="16428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defRPr>
            </a:lvl1pPr>
          </a:lstStyle>
          <a:p>
            <a:pPr/>
            <a:r>
              <a:t>Deactivation </a:t>
            </a:r>
          </a:p>
        </p:txBody>
      </p:sp>
      <p:sp>
        <p:nvSpPr>
          <p:cNvPr id="226" name="Arrow"/>
          <p:cNvSpPr/>
          <p:nvPr/>
        </p:nvSpPr>
        <p:spPr>
          <a:xfrm>
            <a:off x="7687796" y="2952599"/>
            <a:ext cx="425451" cy="261077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Skis"/>
          <p:cNvSpPr/>
          <p:nvPr/>
        </p:nvSpPr>
        <p:spPr>
          <a:xfrm rot="5400000">
            <a:off x="4571488" y="6123063"/>
            <a:ext cx="192516" cy="48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(4)"/>
          <p:cNvSpPr txBox="1"/>
          <p:nvPr/>
        </p:nvSpPr>
        <p:spPr>
          <a:xfrm>
            <a:off x="9242298" y="7884700"/>
            <a:ext cx="425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(4)</a:t>
            </a:r>
          </a:p>
        </p:txBody>
      </p:sp>
      <p:sp>
        <p:nvSpPr>
          <p:cNvPr id="229" name="Skis"/>
          <p:cNvSpPr/>
          <p:nvPr/>
        </p:nvSpPr>
        <p:spPr>
          <a:xfrm rot="5400000">
            <a:off x="2641829" y="8064659"/>
            <a:ext cx="192516" cy="48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rrow"/>
          <p:cNvSpPr/>
          <p:nvPr/>
        </p:nvSpPr>
        <p:spPr>
          <a:xfrm rot="10800000">
            <a:off x="6375399" y="6590258"/>
            <a:ext cx="1315078" cy="310357"/>
          </a:xfrm>
          <a:prstGeom prst="rightArrow">
            <a:avLst>
              <a:gd name="adj1" fmla="val 32000"/>
              <a:gd name="adj2" fmla="val 1598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kis"/>
          <p:cNvSpPr/>
          <p:nvPr/>
        </p:nvSpPr>
        <p:spPr>
          <a:xfrm rot="5400000">
            <a:off x="5900277" y="6087898"/>
            <a:ext cx="518302" cy="1315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Immuno-Oncology and immune checkpoint inhibi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Immuno-Oncology and immune checkpoint inhibition</a:t>
            </a:r>
          </a:p>
        </p:txBody>
      </p:sp>
      <p:sp>
        <p:nvSpPr>
          <p:cNvPr id="234" name="Immune checkpoint inhibitors deregulate t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Immune checkpoint inhibitors deregulate t cells </a:t>
            </a:r>
          </a:p>
        </p:txBody>
      </p:sp>
      <p:sp>
        <p:nvSpPr>
          <p:cNvPr id="235" name="Immune checkpoint inhibitors (      ) bind to the regulatory checkpoint proteins, allowing the T cells’ natural activ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Immune checkpoint inhibitors (      ) bind to the regulatory checkpoint proteins, allowing the T cells’ natural activation</a:t>
            </a:r>
          </a:p>
        </p:txBody>
      </p:sp>
      <p:sp>
        <p:nvSpPr>
          <p:cNvPr id="236" name="Tc"/>
          <p:cNvSpPr/>
          <p:nvPr/>
        </p:nvSpPr>
        <p:spPr>
          <a:xfrm>
            <a:off x="829771" y="4566555"/>
            <a:ext cx="4802065" cy="4357763"/>
          </a:xfrm>
          <a:prstGeom prst="ellipse">
            <a:avLst/>
          </a:pr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                                   </a:t>
            </a:r>
            <a:r>
              <a:rPr sz="5000"/>
              <a:t>Tc</a:t>
            </a:r>
            <a:r>
              <a:t> </a:t>
            </a:r>
          </a:p>
        </p:txBody>
      </p:sp>
      <p:sp>
        <p:nvSpPr>
          <p:cNvPr id="237" name="Rectangle"/>
          <p:cNvSpPr/>
          <p:nvPr/>
        </p:nvSpPr>
        <p:spPr>
          <a:xfrm>
            <a:off x="682476" y="4241800"/>
            <a:ext cx="2829670" cy="5007273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8" name="Skis"/>
          <p:cNvSpPr/>
          <p:nvPr/>
        </p:nvSpPr>
        <p:spPr>
          <a:xfrm rot="3600000">
            <a:off x="5417677" y="4775361"/>
            <a:ext cx="518302" cy="1315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1" h="21600" fill="norm" stroke="1" extrusionOk="0">
                <a:moveTo>
                  <a:pt x="1090" y="0"/>
                </a:moveTo>
                <a:cubicBezTo>
                  <a:pt x="96" y="569"/>
                  <a:pt x="-275" y="1174"/>
                  <a:pt x="214" y="1750"/>
                </a:cubicBezTo>
                <a:cubicBezTo>
                  <a:pt x="934" y="2598"/>
                  <a:pt x="3681" y="5014"/>
                  <a:pt x="8468" y="10613"/>
                </a:cubicBezTo>
                <a:cubicBezTo>
                  <a:pt x="8493" y="10583"/>
                  <a:pt x="9625" y="9244"/>
                  <a:pt x="10104" y="8660"/>
                </a:cubicBezTo>
                <a:cubicBezTo>
                  <a:pt x="6380" y="4115"/>
                  <a:pt x="5091" y="1928"/>
                  <a:pt x="4441" y="1163"/>
                </a:cubicBezTo>
                <a:cubicBezTo>
                  <a:pt x="3952" y="587"/>
                  <a:pt x="2739" y="202"/>
                  <a:pt x="1090" y="0"/>
                </a:cubicBezTo>
                <a:close/>
                <a:moveTo>
                  <a:pt x="19960" y="0"/>
                </a:moveTo>
                <a:cubicBezTo>
                  <a:pt x="18311" y="202"/>
                  <a:pt x="17094" y="587"/>
                  <a:pt x="16605" y="1163"/>
                </a:cubicBezTo>
                <a:cubicBezTo>
                  <a:pt x="15867" y="2032"/>
                  <a:pt x="14312" y="4731"/>
                  <a:pt x="9302" y="10631"/>
                </a:cubicBezTo>
                <a:cubicBezTo>
                  <a:pt x="4293" y="16532"/>
                  <a:pt x="1" y="21090"/>
                  <a:pt x="1" y="21090"/>
                </a:cubicBezTo>
                <a:lnTo>
                  <a:pt x="3673" y="21600"/>
                </a:lnTo>
                <a:cubicBezTo>
                  <a:pt x="3673" y="21600"/>
                  <a:pt x="7209" y="16937"/>
                  <a:pt x="12219" y="11036"/>
                </a:cubicBezTo>
                <a:cubicBezTo>
                  <a:pt x="17229" y="5135"/>
                  <a:pt x="20098" y="2619"/>
                  <a:pt x="20836" y="1750"/>
                </a:cubicBezTo>
                <a:cubicBezTo>
                  <a:pt x="21325" y="1174"/>
                  <a:pt x="20954" y="569"/>
                  <a:pt x="19960" y="0"/>
                </a:cubicBezTo>
                <a:close/>
                <a:moveTo>
                  <a:pt x="12578" y="11608"/>
                </a:moveTo>
                <a:cubicBezTo>
                  <a:pt x="12013" y="12277"/>
                  <a:pt x="11469" y="12929"/>
                  <a:pt x="10946" y="13559"/>
                </a:cubicBezTo>
                <a:cubicBezTo>
                  <a:pt x="14806" y="18213"/>
                  <a:pt x="17377" y="21600"/>
                  <a:pt x="17377" y="21600"/>
                </a:cubicBezTo>
                <a:lnTo>
                  <a:pt x="21049" y="21090"/>
                </a:lnTo>
                <a:cubicBezTo>
                  <a:pt x="21049" y="21090"/>
                  <a:pt x="17221" y="17027"/>
                  <a:pt x="12578" y="11608"/>
                </a:cubicBez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9" name="Oval"/>
          <p:cNvSpPr/>
          <p:nvPr/>
        </p:nvSpPr>
        <p:spPr>
          <a:xfrm>
            <a:off x="7471871" y="4566554"/>
            <a:ext cx="4802065" cy="43577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                                  </a:t>
            </a:r>
          </a:p>
        </p:txBody>
      </p:sp>
      <p:sp>
        <p:nvSpPr>
          <p:cNvPr id="240" name="Rectangle"/>
          <p:cNvSpPr/>
          <p:nvPr/>
        </p:nvSpPr>
        <p:spPr>
          <a:xfrm>
            <a:off x="9496276" y="4152900"/>
            <a:ext cx="3445372" cy="5007273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Rectangle"/>
          <p:cNvSpPr/>
          <p:nvPr/>
        </p:nvSpPr>
        <p:spPr>
          <a:xfrm>
            <a:off x="3527350" y="4228207"/>
            <a:ext cx="5950100" cy="50344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Arrow"/>
          <p:cNvSpPr/>
          <p:nvPr/>
        </p:nvSpPr>
        <p:spPr>
          <a:xfrm rot="8461701">
            <a:off x="7160517" y="8101558"/>
            <a:ext cx="1315077" cy="310357"/>
          </a:xfrm>
          <a:prstGeom prst="rightArrow">
            <a:avLst>
              <a:gd name="adj1" fmla="val 32000"/>
              <a:gd name="adj2" fmla="val 1598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3" name="Double Arrow"/>
          <p:cNvSpPr/>
          <p:nvPr/>
        </p:nvSpPr>
        <p:spPr>
          <a:xfrm rot="19800000">
            <a:off x="5805140" y="4851591"/>
            <a:ext cx="1182085" cy="311539"/>
          </a:xfrm>
          <a:prstGeom prst="leftRightArrow">
            <a:avLst>
              <a:gd name="adj1" fmla="val 32000"/>
              <a:gd name="adj2" fmla="val 17936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Double Arrow"/>
          <p:cNvSpPr/>
          <p:nvPr/>
        </p:nvSpPr>
        <p:spPr>
          <a:xfrm>
            <a:off x="7020384" y="2998098"/>
            <a:ext cx="702014" cy="204295"/>
          </a:xfrm>
          <a:prstGeom prst="leftRightArrow">
            <a:avLst>
              <a:gd name="adj1" fmla="val 32000"/>
              <a:gd name="adj2" fmla="val 12761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Arrow 7"/>
          <p:cNvSpPr/>
          <p:nvPr/>
        </p:nvSpPr>
        <p:spPr>
          <a:xfrm flipH="1" rot="3360000">
            <a:off x="6019409" y="7157192"/>
            <a:ext cx="931125" cy="1191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Attack!"/>
          <p:cNvSpPr txBox="1"/>
          <p:nvPr/>
        </p:nvSpPr>
        <p:spPr>
          <a:xfrm>
            <a:off x="5926155" y="8015183"/>
            <a:ext cx="94005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defRPr>
            </a:lvl1pPr>
          </a:lstStyle>
          <a:p>
            <a:pPr/>
            <a:r>
              <a:t>Attack!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mmuno-Oncology and immune checkpoint inhibi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Immuno-Oncology and immune checkpoint inhibition</a:t>
            </a:r>
          </a:p>
        </p:txBody>
      </p:sp>
      <p:sp>
        <p:nvSpPr>
          <p:cNvPr id="249" name="Genomic instability biomarkers predict response to immune checkpoint inhibition"/>
          <p:cNvSpPr txBox="1"/>
          <p:nvPr>
            <p:ph type="title"/>
          </p:nvPr>
        </p:nvSpPr>
        <p:spPr>
          <a:xfrm>
            <a:off x="406400" y="1536700"/>
            <a:ext cx="12192000" cy="1166069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Genomic instability biomarkers predict response to immune checkpoint inhibition</a:t>
            </a:r>
          </a:p>
        </p:txBody>
      </p:sp>
      <p:sp>
        <p:nvSpPr>
          <p:cNvPr id="250" name="Since neoantigens incite immune response, total neoantigen burden is a key biomar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Since neoantigens incite immune response, total neoantigen burden is a key biomarker</a:t>
            </a:r>
          </a:p>
          <a:p>
            <a:pPr/>
          </a:p>
          <a:p>
            <a:pPr/>
          </a:p>
          <a:p>
            <a:pPr/>
            <a:r>
              <a:t>In lieu of being able to count neoantigens, we count the things that cause them: somatic mutations throughout the exome (Tumour Mutational Burden)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2184399" y="4281888"/>
            <a:ext cx="1188837" cy="1189824"/>
            <a:chOff x="0" y="0"/>
            <a:chExt cx="1188835" cy="1189823"/>
          </a:xfrm>
        </p:grpSpPr>
        <p:sp>
          <p:nvSpPr>
            <p:cNvPr id="251" name="Arrow"/>
            <p:cNvSpPr/>
            <p:nvPr/>
          </p:nvSpPr>
          <p:spPr>
            <a:xfrm rot="10800000">
              <a:off x="0" y="522644"/>
              <a:ext cx="261076" cy="144535"/>
            </a:xfrm>
            <a:prstGeom prst="rightArrow">
              <a:avLst>
                <a:gd name="adj1" fmla="val 32000"/>
                <a:gd name="adj2" fmla="val 11560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227044" y="0"/>
              <a:ext cx="961792" cy="1189824"/>
              <a:chOff x="0" y="0"/>
              <a:chExt cx="961791" cy="1189823"/>
            </a:xfrm>
          </p:grpSpPr>
          <p:sp>
            <p:nvSpPr>
              <p:cNvPr id="252" name="Circle"/>
              <p:cNvSpPr/>
              <p:nvPr/>
            </p:nvSpPr>
            <p:spPr>
              <a:xfrm>
                <a:off x="0" y="231700"/>
                <a:ext cx="722388" cy="722389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Arrow"/>
              <p:cNvSpPr/>
              <p:nvPr/>
            </p:nvSpPr>
            <p:spPr>
              <a:xfrm>
                <a:off x="700716" y="520627"/>
                <a:ext cx="261076" cy="144535"/>
              </a:xfrm>
              <a:prstGeom prst="rightArrow">
                <a:avLst>
                  <a:gd name="adj1" fmla="val 32000"/>
                  <a:gd name="adj2" fmla="val 115605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4" name="Arrow"/>
              <p:cNvSpPr/>
              <p:nvPr/>
            </p:nvSpPr>
            <p:spPr>
              <a:xfrm rot="16200000">
                <a:off x="230656" y="58270"/>
                <a:ext cx="261076" cy="144535"/>
              </a:xfrm>
              <a:prstGeom prst="rightArrow">
                <a:avLst>
                  <a:gd name="adj1" fmla="val 32000"/>
                  <a:gd name="adj2" fmla="val 115605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5" name="Arrow"/>
              <p:cNvSpPr/>
              <p:nvPr/>
            </p:nvSpPr>
            <p:spPr>
              <a:xfrm rot="5400000">
                <a:off x="230656" y="987018"/>
                <a:ext cx="261076" cy="144535"/>
              </a:xfrm>
              <a:prstGeom prst="rightArrow">
                <a:avLst>
                  <a:gd name="adj1" fmla="val 32000"/>
                  <a:gd name="adj2" fmla="val 115605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257" name="DNA"/>
            <p:cNvSpPr/>
            <p:nvPr/>
          </p:nvSpPr>
          <p:spPr>
            <a:xfrm>
              <a:off x="734191" y="464374"/>
              <a:ext cx="95232" cy="26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8" name="DNA"/>
            <p:cNvSpPr/>
            <p:nvPr/>
          </p:nvSpPr>
          <p:spPr>
            <a:xfrm>
              <a:off x="540622" y="417452"/>
              <a:ext cx="95233" cy="26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9" name="DNA"/>
            <p:cNvSpPr/>
            <p:nvPr/>
          </p:nvSpPr>
          <p:spPr>
            <a:xfrm>
              <a:off x="351173" y="464374"/>
              <a:ext cx="95232" cy="26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61" name="Arrow"/>
          <p:cNvSpPr/>
          <p:nvPr/>
        </p:nvSpPr>
        <p:spPr>
          <a:xfrm rot="10800000">
            <a:off x="9105900" y="4804533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9332944" y="4513588"/>
            <a:ext cx="722389" cy="7223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Arrow"/>
          <p:cNvSpPr/>
          <p:nvPr/>
        </p:nvSpPr>
        <p:spPr>
          <a:xfrm>
            <a:off x="10033660" y="4802515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Arrow"/>
          <p:cNvSpPr/>
          <p:nvPr/>
        </p:nvSpPr>
        <p:spPr>
          <a:xfrm rot="16200000">
            <a:off x="9563600" y="4340159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Arrow"/>
          <p:cNvSpPr/>
          <p:nvPr/>
        </p:nvSpPr>
        <p:spPr>
          <a:xfrm rot="5400000">
            <a:off x="9563600" y="5268906"/>
            <a:ext cx="261076" cy="144535"/>
          </a:xfrm>
          <a:prstGeom prst="rightArrow">
            <a:avLst>
              <a:gd name="adj1" fmla="val 32000"/>
              <a:gd name="adj2" fmla="val 1156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DNA"/>
          <p:cNvSpPr/>
          <p:nvPr/>
        </p:nvSpPr>
        <p:spPr>
          <a:xfrm>
            <a:off x="9840091" y="4746262"/>
            <a:ext cx="95232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DNA"/>
          <p:cNvSpPr/>
          <p:nvPr/>
        </p:nvSpPr>
        <p:spPr>
          <a:xfrm>
            <a:off x="9646522" y="4699340"/>
            <a:ext cx="95233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DNA"/>
          <p:cNvSpPr/>
          <p:nvPr/>
        </p:nvSpPr>
        <p:spPr>
          <a:xfrm>
            <a:off x="9457073" y="4746262"/>
            <a:ext cx="95232" cy="26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Double Arrow"/>
          <p:cNvSpPr/>
          <p:nvPr/>
        </p:nvSpPr>
        <p:spPr>
          <a:xfrm>
            <a:off x="3846351" y="4293765"/>
            <a:ext cx="4786433" cy="1166070"/>
          </a:xfrm>
          <a:prstGeom prst="leftRightArrow">
            <a:avLst>
              <a:gd name="adj1" fmla="val 32000"/>
              <a:gd name="adj2" fmla="val 47922"/>
            </a:avLst>
          </a:prstGeom>
          <a:gradFill>
            <a:gsLst>
              <a:gs pos="0">
                <a:schemeClr val="accent1">
                  <a:satOff val="-4060"/>
                </a:schemeClr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High NAB"/>
          <p:cNvSpPr txBox="1"/>
          <p:nvPr/>
        </p:nvSpPr>
        <p:spPr>
          <a:xfrm>
            <a:off x="6816597" y="4654550"/>
            <a:ext cx="12773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 NAB</a:t>
            </a:r>
          </a:p>
        </p:txBody>
      </p:sp>
      <p:sp>
        <p:nvSpPr>
          <p:cNvPr id="271" name="Low NAB"/>
          <p:cNvSpPr txBox="1"/>
          <p:nvPr/>
        </p:nvSpPr>
        <p:spPr>
          <a:xfrm>
            <a:off x="4456233" y="4654550"/>
            <a:ext cx="119405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 NAB</a:t>
            </a:r>
          </a:p>
        </p:txBody>
      </p:sp>
      <p:sp>
        <p:nvSpPr>
          <p:cNvPr id="272" name="Double Arrow"/>
          <p:cNvSpPr/>
          <p:nvPr/>
        </p:nvSpPr>
        <p:spPr>
          <a:xfrm>
            <a:off x="3846351" y="8179965"/>
            <a:ext cx="4786433" cy="1166070"/>
          </a:xfrm>
          <a:prstGeom prst="leftRightArrow">
            <a:avLst>
              <a:gd name="adj1" fmla="val 32000"/>
              <a:gd name="adj2" fmla="val 47922"/>
            </a:avLst>
          </a:prstGeom>
          <a:gradFill>
            <a:gsLst>
              <a:gs pos="0">
                <a:schemeClr val="accent1">
                  <a:satOff val="-4060"/>
                </a:schemeClr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High TMB"/>
          <p:cNvSpPr txBox="1"/>
          <p:nvPr/>
        </p:nvSpPr>
        <p:spPr>
          <a:xfrm>
            <a:off x="6816597" y="8540750"/>
            <a:ext cx="12684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 TMB</a:t>
            </a:r>
          </a:p>
        </p:txBody>
      </p:sp>
      <p:sp>
        <p:nvSpPr>
          <p:cNvPr id="274" name="Low TMB"/>
          <p:cNvSpPr txBox="1"/>
          <p:nvPr/>
        </p:nvSpPr>
        <p:spPr>
          <a:xfrm>
            <a:off x="4456233" y="8540750"/>
            <a:ext cx="11851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 TMB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393744" y="8484005"/>
            <a:ext cx="3015618" cy="557990"/>
            <a:chOff x="0" y="0"/>
            <a:chExt cx="3015617" cy="557988"/>
          </a:xfrm>
        </p:grpSpPr>
        <p:sp>
          <p:nvSpPr>
            <p:cNvPr id="275" name="DNA"/>
            <p:cNvSpPr/>
            <p:nvPr/>
          </p:nvSpPr>
          <p:spPr>
            <a:xfrm rot="16200000">
              <a:off x="485864" y="-485865"/>
              <a:ext cx="557989" cy="152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6" name="DNA"/>
            <p:cNvSpPr/>
            <p:nvPr/>
          </p:nvSpPr>
          <p:spPr>
            <a:xfrm rot="16200000">
              <a:off x="1971764" y="-485865"/>
              <a:ext cx="557989" cy="152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9063812" y="8484005"/>
            <a:ext cx="3015618" cy="557990"/>
            <a:chOff x="0" y="0"/>
            <a:chExt cx="3015617" cy="557988"/>
          </a:xfrm>
        </p:grpSpPr>
        <p:sp>
          <p:nvSpPr>
            <p:cNvPr id="278" name="DNA"/>
            <p:cNvSpPr/>
            <p:nvPr/>
          </p:nvSpPr>
          <p:spPr>
            <a:xfrm rot="16200000">
              <a:off x="485864" y="-485865"/>
              <a:ext cx="557989" cy="152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9" name="DNA"/>
            <p:cNvSpPr/>
            <p:nvPr/>
          </p:nvSpPr>
          <p:spPr>
            <a:xfrm rot="16200000">
              <a:off x="1971764" y="-485865"/>
              <a:ext cx="557989" cy="152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81" name="Line"/>
          <p:cNvSpPr/>
          <p:nvPr/>
        </p:nvSpPr>
        <p:spPr>
          <a:xfrm flipV="1">
            <a:off x="825500" y="8578850"/>
            <a:ext cx="0" cy="368300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2462925" y="8578849"/>
            <a:ext cx="1" cy="368302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Line"/>
          <p:cNvSpPr/>
          <p:nvPr/>
        </p:nvSpPr>
        <p:spPr>
          <a:xfrm flipV="1">
            <a:off x="10164198" y="8578849"/>
            <a:ext cx="1" cy="368302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Line"/>
          <p:cNvSpPr/>
          <p:nvPr/>
        </p:nvSpPr>
        <p:spPr>
          <a:xfrm flipV="1">
            <a:off x="10003509" y="8578849"/>
            <a:ext cx="12701" cy="368302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5" name="Line"/>
          <p:cNvSpPr/>
          <p:nvPr/>
        </p:nvSpPr>
        <p:spPr>
          <a:xfrm flipV="1">
            <a:off x="9491988" y="8578849"/>
            <a:ext cx="12701" cy="36830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11640935" y="8578849"/>
            <a:ext cx="1" cy="36830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Line"/>
          <p:cNvSpPr/>
          <p:nvPr/>
        </p:nvSpPr>
        <p:spPr>
          <a:xfrm flipH="1" flipV="1">
            <a:off x="11137899" y="8578849"/>
            <a:ext cx="1" cy="368302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mb and its us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Tmb and its uses</a:t>
            </a:r>
          </a:p>
        </p:txBody>
      </p:sp>
      <p:sp>
        <p:nvSpPr>
          <p:cNvPr id="290" name="What we want to look 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we want to look at</a:t>
            </a:r>
          </a:p>
        </p:txBody>
      </p:sp>
      <p:sp>
        <p:nvSpPr>
          <p:cNvPr id="291" name="Estimating TMB effectiv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TMB effectively</a:t>
            </a:r>
          </a:p>
          <a:p>
            <a:pPr lvl="2">
              <a:defRPr sz="2000"/>
            </a:pPr>
            <a:r>
              <a:t>Standardisation</a:t>
            </a:r>
          </a:p>
          <a:p>
            <a:pPr lvl="2">
              <a:defRPr sz="2000"/>
            </a:pPr>
            <a:r>
              <a:t>Constructing a gene panel</a:t>
            </a:r>
          </a:p>
          <a:p>
            <a:pPr lvl="2">
              <a:defRPr sz="2000"/>
            </a:pPr>
            <a:r>
              <a:t>Clever tricks?</a:t>
            </a:r>
          </a:p>
          <a:p>
            <a:pPr/>
            <a:r>
              <a:t>TMB’s utility in a pan-cancer setting</a:t>
            </a:r>
          </a:p>
          <a:p>
            <a:pPr/>
            <a:r>
              <a:t>Longitudinal studies and resistance mechanisms</a:t>
            </a:r>
          </a:p>
          <a:p>
            <a:pPr/>
            <a:r>
              <a:t>Combining gene expression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stimating tmb effectivel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tmb effectively</a:t>
            </a:r>
          </a:p>
        </p:txBody>
      </p:sp>
      <p:sp>
        <p:nvSpPr>
          <p:cNvPr id="294" name="TMB standardisation in research/clinical practice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TMB standardisation in research/clinical practice</a:t>
            </a:r>
          </a:p>
        </p:txBody>
      </p:sp>
      <p:pic>
        <p:nvPicPr>
          <p:cNvPr id="295" name="Screenshot 2018-11-14 at 01.36.42.png" descr="Screenshot 2018-11-14 at 01.36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75" y="4808790"/>
            <a:ext cx="4155217" cy="866992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Foundation Medicine, TMB FAQs"/>
          <p:cNvSpPr txBox="1"/>
          <p:nvPr/>
        </p:nvSpPr>
        <p:spPr>
          <a:xfrm>
            <a:off x="908660" y="5665626"/>
            <a:ext cx="39461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Foundation Medicine, TMB FAQs</a:t>
            </a:r>
          </a:p>
        </p:txBody>
      </p:sp>
      <p:pic>
        <p:nvPicPr>
          <p:cNvPr id="297" name="Screenshot 2018-11-14 at 01.40.53.png" descr="Screenshot 2018-11-14 at 01.40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038" y="6430027"/>
            <a:ext cx="2393601" cy="22348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Fabrizio et al., 2018"/>
          <p:cNvSpPr txBox="1"/>
          <p:nvPr/>
        </p:nvSpPr>
        <p:spPr>
          <a:xfrm>
            <a:off x="669967" y="8652185"/>
            <a:ext cx="23936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Fabrizio et al., 2018</a:t>
            </a:r>
          </a:p>
        </p:txBody>
      </p:sp>
      <p:pic>
        <p:nvPicPr>
          <p:cNvPr id="299" name="Screenshot 2018-11-14 at 01.48.05.png" descr="Screenshot 2018-11-14 at 01.48.05.png"/>
          <p:cNvPicPr>
            <a:picLocks noChangeAspect="1"/>
          </p:cNvPicPr>
          <p:nvPr/>
        </p:nvPicPr>
        <p:blipFill>
          <a:blip r:embed="rId4">
            <a:extLst/>
          </a:blip>
          <a:srcRect l="0" t="11247" r="0" b="1654"/>
          <a:stretch>
            <a:fillRect/>
          </a:stretch>
        </p:blipFill>
        <p:spPr>
          <a:xfrm>
            <a:off x="3638219" y="6573864"/>
            <a:ext cx="3327401" cy="192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Lyu et al., 2018"/>
          <p:cNvSpPr txBox="1"/>
          <p:nvPr/>
        </p:nvSpPr>
        <p:spPr>
          <a:xfrm>
            <a:off x="5087545" y="8494069"/>
            <a:ext cx="1863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Lyu et al., 2018</a:t>
            </a:r>
          </a:p>
        </p:txBody>
      </p:sp>
      <p:sp>
        <p:nvSpPr>
          <p:cNvPr id="301" name="Paper Clip"/>
          <p:cNvSpPr/>
          <p:nvPr/>
        </p:nvSpPr>
        <p:spPr>
          <a:xfrm>
            <a:off x="2397281" y="8444000"/>
            <a:ext cx="98086" cy="25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fill="norm" stroke="1" extrusionOk="0">
                <a:moveTo>
                  <a:pt x="8320" y="1"/>
                </a:moveTo>
                <a:cubicBezTo>
                  <a:pt x="7923" y="-3"/>
                  <a:pt x="4263" y="-13"/>
                  <a:pt x="1919" y="849"/>
                </a:cubicBezTo>
                <a:cubicBezTo>
                  <a:pt x="644" y="1318"/>
                  <a:pt x="0" y="1941"/>
                  <a:pt x="0" y="2701"/>
                </a:cubicBezTo>
                <a:lnTo>
                  <a:pt x="0" y="18022"/>
                </a:lnTo>
                <a:cubicBezTo>
                  <a:pt x="0" y="18058"/>
                  <a:pt x="120" y="21587"/>
                  <a:pt x="10672" y="21587"/>
                </a:cubicBezTo>
                <a:cubicBezTo>
                  <a:pt x="14452" y="21587"/>
                  <a:pt x="21600" y="20874"/>
                  <a:pt x="21600" y="18177"/>
                </a:cubicBezTo>
                <a:lnTo>
                  <a:pt x="21600" y="5534"/>
                </a:lnTo>
                <a:cubicBezTo>
                  <a:pt x="21600" y="5247"/>
                  <a:pt x="20990" y="5015"/>
                  <a:pt x="20238" y="5015"/>
                </a:cubicBezTo>
                <a:cubicBezTo>
                  <a:pt x="19487" y="5015"/>
                  <a:pt x="18881" y="5247"/>
                  <a:pt x="18881" y="5534"/>
                </a:cubicBezTo>
                <a:lnTo>
                  <a:pt x="18881" y="18177"/>
                </a:lnTo>
                <a:cubicBezTo>
                  <a:pt x="18881" y="20510"/>
                  <a:pt x="11004" y="20548"/>
                  <a:pt x="10672" y="20548"/>
                </a:cubicBezTo>
                <a:cubicBezTo>
                  <a:pt x="3010" y="20548"/>
                  <a:pt x="2726" y="18278"/>
                  <a:pt x="2719" y="18022"/>
                </a:cubicBezTo>
                <a:lnTo>
                  <a:pt x="2719" y="2701"/>
                </a:lnTo>
                <a:cubicBezTo>
                  <a:pt x="2719" y="2229"/>
                  <a:pt x="3075" y="1870"/>
                  <a:pt x="3802" y="1601"/>
                </a:cubicBezTo>
                <a:cubicBezTo>
                  <a:pt x="5389" y="1014"/>
                  <a:pt x="8225" y="1039"/>
                  <a:pt x="8249" y="1040"/>
                </a:cubicBezTo>
                <a:lnTo>
                  <a:pt x="8298" y="1040"/>
                </a:lnTo>
                <a:cubicBezTo>
                  <a:pt x="10640" y="1040"/>
                  <a:pt x="12331" y="1244"/>
                  <a:pt x="13183" y="1628"/>
                </a:cubicBezTo>
                <a:cubicBezTo>
                  <a:pt x="14071" y="2030"/>
                  <a:pt x="13857" y="2528"/>
                  <a:pt x="13850" y="2544"/>
                </a:cubicBezTo>
                <a:lnTo>
                  <a:pt x="13828" y="2593"/>
                </a:lnTo>
                <a:lnTo>
                  <a:pt x="13828" y="13797"/>
                </a:lnTo>
                <a:cubicBezTo>
                  <a:pt x="13828" y="14163"/>
                  <a:pt x="13588" y="14429"/>
                  <a:pt x="13099" y="14612"/>
                </a:cubicBezTo>
                <a:cubicBezTo>
                  <a:pt x="12278" y="14919"/>
                  <a:pt x="10962" y="14913"/>
                  <a:pt x="10950" y="14914"/>
                </a:cubicBezTo>
                <a:lnTo>
                  <a:pt x="10902" y="14912"/>
                </a:lnTo>
                <a:cubicBezTo>
                  <a:pt x="9968" y="14912"/>
                  <a:pt x="9268" y="14822"/>
                  <a:pt x="8824" y="14642"/>
                </a:cubicBezTo>
                <a:cubicBezTo>
                  <a:pt x="8062" y="14335"/>
                  <a:pt x="8125" y="13836"/>
                  <a:pt x="8125" y="13835"/>
                </a:cubicBezTo>
                <a:lnTo>
                  <a:pt x="8130" y="8716"/>
                </a:lnTo>
                <a:cubicBezTo>
                  <a:pt x="8130" y="8430"/>
                  <a:pt x="7520" y="8197"/>
                  <a:pt x="6768" y="8197"/>
                </a:cubicBezTo>
                <a:cubicBezTo>
                  <a:pt x="6016" y="8197"/>
                  <a:pt x="5407" y="8430"/>
                  <a:pt x="5407" y="8716"/>
                </a:cubicBezTo>
                <a:lnTo>
                  <a:pt x="5407" y="13782"/>
                </a:lnTo>
                <a:cubicBezTo>
                  <a:pt x="5385" y="13948"/>
                  <a:pt x="5363" y="14748"/>
                  <a:pt x="6821" y="15346"/>
                </a:cubicBezTo>
                <a:cubicBezTo>
                  <a:pt x="7798" y="15746"/>
                  <a:pt x="9166" y="15949"/>
                  <a:pt x="10884" y="15951"/>
                </a:cubicBezTo>
                <a:cubicBezTo>
                  <a:pt x="11241" y="15954"/>
                  <a:pt x="13390" y="15949"/>
                  <a:pt x="14978" y="15364"/>
                </a:cubicBezTo>
                <a:cubicBezTo>
                  <a:pt x="16020" y="14980"/>
                  <a:pt x="16551" y="14453"/>
                  <a:pt x="16551" y="13797"/>
                </a:cubicBezTo>
                <a:lnTo>
                  <a:pt x="16551" y="2681"/>
                </a:lnTo>
                <a:cubicBezTo>
                  <a:pt x="16629" y="2456"/>
                  <a:pt x="16773" y="1656"/>
                  <a:pt x="15300" y="976"/>
                </a:cubicBezTo>
                <a:cubicBezTo>
                  <a:pt x="13903" y="330"/>
                  <a:pt x="11555" y="2"/>
                  <a:pt x="8320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Paper Clip"/>
          <p:cNvSpPr/>
          <p:nvPr/>
        </p:nvSpPr>
        <p:spPr>
          <a:xfrm>
            <a:off x="4252505" y="7115482"/>
            <a:ext cx="98086" cy="25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fill="norm" stroke="1" extrusionOk="0">
                <a:moveTo>
                  <a:pt x="8320" y="1"/>
                </a:moveTo>
                <a:cubicBezTo>
                  <a:pt x="7923" y="-3"/>
                  <a:pt x="4263" y="-13"/>
                  <a:pt x="1919" y="849"/>
                </a:cubicBezTo>
                <a:cubicBezTo>
                  <a:pt x="644" y="1318"/>
                  <a:pt x="0" y="1941"/>
                  <a:pt x="0" y="2701"/>
                </a:cubicBezTo>
                <a:lnTo>
                  <a:pt x="0" y="18022"/>
                </a:lnTo>
                <a:cubicBezTo>
                  <a:pt x="0" y="18058"/>
                  <a:pt x="120" y="21587"/>
                  <a:pt x="10672" y="21587"/>
                </a:cubicBezTo>
                <a:cubicBezTo>
                  <a:pt x="14452" y="21587"/>
                  <a:pt x="21600" y="20874"/>
                  <a:pt x="21600" y="18177"/>
                </a:cubicBezTo>
                <a:lnTo>
                  <a:pt x="21600" y="5534"/>
                </a:lnTo>
                <a:cubicBezTo>
                  <a:pt x="21600" y="5247"/>
                  <a:pt x="20990" y="5015"/>
                  <a:pt x="20238" y="5015"/>
                </a:cubicBezTo>
                <a:cubicBezTo>
                  <a:pt x="19487" y="5015"/>
                  <a:pt x="18881" y="5247"/>
                  <a:pt x="18881" y="5534"/>
                </a:cubicBezTo>
                <a:lnTo>
                  <a:pt x="18881" y="18177"/>
                </a:lnTo>
                <a:cubicBezTo>
                  <a:pt x="18881" y="20510"/>
                  <a:pt x="11004" y="20548"/>
                  <a:pt x="10672" y="20548"/>
                </a:cubicBezTo>
                <a:cubicBezTo>
                  <a:pt x="3010" y="20548"/>
                  <a:pt x="2726" y="18278"/>
                  <a:pt x="2719" y="18022"/>
                </a:cubicBezTo>
                <a:lnTo>
                  <a:pt x="2719" y="2701"/>
                </a:lnTo>
                <a:cubicBezTo>
                  <a:pt x="2719" y="2229"/>
                  <a:pt x="3075" y="1870"/>
                  <a:pt x="3802" y="1601"/>
                </a:cubicBezTo>
                <a:cubicBezTo>
                  <a:pt x="5389" y="1014"/>
                  <a:pt x="8225" y="1039"/>
                  <a:pt x="8249" y="1040"/>
                </a:cubicBezTo>
                <a:lnTo>
                  <a:pt x="8298" y="1040"/>
                </a:lnTo>
                <a:cubicBezTo>
                  <a:pt x="10640" y="1040"/>
                  <a:pt x="12331" y="1244"/>
                  <a:pt x="13183" y="1628"/>
                </a:cubicBezTo>
                <a:cubicBezTo>
                  <a:pt x="14071" y="2030"/>
                  <a:pt x="13857" y="2528"/>
                  <a:pt x="13850" y="2544"/>
                </a:cubicBezTo>
                <a:lnTo>
                  <a:pt x="13828" y="2593"/>
                </a:lnTo>
                <a:lnTo>
                  <a:pt x="13828" y="13797"/>
                </a:lnTo>
                <a:cubicBezTo>
                  <a:pt x="13828" y="14163"/>
                  <a:pt x="13588" y="14429"/>
                  <a:pt x="13099" y="14612"/>
                </a:cubicBezTo>
                <a:cubicBezTo>
                  <a:pt x="12278" y="14919"/>
                  <a:pt x="10962" y="14913"/>
                  <a:pt x="10950" y="14914"/>
                </a:cubicBezTo>
                <a:lnTo>
                  <a:pt x="10902" y="14912"/>
                </a:lnTo>
                <a:cubicBezTo>
                  <a:pt x="9968" y="14912"/>
                  <a:pt x="9268" y="14822"/>
                  <a:pt x="8824" y="14642"/>
                </a:cubicBezTo>
                <a:cubicBezTo>
                  <a:pt x="8062" y="14335"/>
                  <a:pt x="8125" y="13836"/>
                  <a:pt x="8125" y="13835"/>
                </a:cubicBezTo>
                <a:lnTo>
                  <a:pt x="8130" y="8716"/>
                </a:lnTo>
                <a:cubicBezTo>
                  <a:pt x="8130" y="8430"/>
                  <a:pt x="7520" y="8197"/>
                  <a:pt x="6768" y="8197"/>
                </a:cubicBezTo>
                <a:cubicBezTo>
                  <a:pt x="6016" y="8197"/>
                  <a:pt x="5407" y="8430"/>
                  <a:pt x="5407" y="8716"/>
                </a:cubicBezTo>
                <a:lnTo>
                  <a:pt x="5407" y="13782"/>
                </a:lnTo>
                <a:cubicBezTo>
                  <a:pt x="5385" y="13948"/>
                  <a:pt x="5363" y="14748"/>
                  <a:pt x="6821" y="15346"/>
                </a:cubicBezTo>
                <a:cubicBezTo>
                  <a:pt x="7798" y="15746"/>
                  <a:pt x="9166" y="15949"/>
                  <a:pt x="10884" y="15951"/>
                </a:cubicBezTo>
                <a:cubicBezTo>
                  <a:pt x="11241" y="15954"/>
                  <a:pt x="13390" y="15949"/>
                  <a:pt x="14978" y="15364"/>
                </a:cubicBezTo>
                <a:cubicBezTo>
                  <a:pt x="16020" y="14980"/>
                  <a:pt x="16551" y="14453"/>
                  <a:pt x="16551" y="13797"/>
                </a:cubicBezTo>
                <a:lnTo>
                  <a:pt x="16551" y="2681"/>
                </a:lnTo>
                <a:cubicBezTo>
                  <a:pt x="16629" y="2456"/>
                  <a:pt x="16773" y="1656"/>
                  <a:pt x="15300" y="976"/>
                </a:cubicBezTo>
                <a:cubicBezTo>
                  <a:pt x="13903" y="330"/>
                  <a:pt x="11555" y="2"/>
                  <a:pt x="8320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Paper Clip"/>
          <p:cNvSpPr/>
          <p:nvPr/>
        </p:nvSpPr>
        <p:spPr>
          <a:xfrm>
            <a:off x="1835653" y="4909674"/>
            <a:ext cx="62324" cy="163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fill="norm" stroke="1" extrusionOk="0">
                <a:moveTo>
                  <a:pt x="8320" y="1"/>
                </a:moveTo>
                <a:cubicBezTo>
                  <a:pt x="7923" y="-3"/>
                  <a:pt x="4263" y="-13"/>
                  <a:pt x="1919" y="849"/>
                </a:cubicBezTo>
                <a:cubicBezTo>
                  <a:pt x="644" y="1318"/>
                  <a:pt x="0" y="1941"/>
                  <a:pt x="0" y="2701"/>
                </a:cubicBezTo>
                <a:lnTo>
                  <a:pt x="0" y="18022"/>
                </a:lnTo>
                <a:cubicBezTo>
                  <a:pt x="0" y="18058"/>
                  <a:pt x="120" y="21587"/>
                  <a:pt x="10672" y="21587"/>
                </a:cubicBezTo>
                <a:cubicBezTo>
                  <a:pt x="14452" y="21587"/>
                  <a:pt x="21600" y="20874"/>
                  <a:pt x="21600" y="18177"/>
                </a:cubicBezTo>
                <a:lnTo>
                  <a:pt x="21600" y="5534"/>
                </a:lnTo>
                <a:cubicBezTo>
                  <a:pt x="21600" y="5247"/>
                  <a:pt x="20990" y="5015"/>
                  <a:pt x="20238" y="5015"/>
                </a:cubicBezTo>
                <a:cubicBezTo>
                  <a:pt x="19487" y="5015"/>
                  <a:pt x="18881" y="5247"/>
                  <a:pt x="18881" y="5534"/>
                </a:cubicBezTo>
                <a:lnTo>
                  <a:pt x="18881" y="18177"/>
                </a:lnTo>
                <a:cubicBezTo>
                  <a:pt x="18881" y="20510"/>
                  <a:pt x="11004" y="20548"/>
                  <a:pt x="10672" y="20548"/>
                </a:cubicBezTo>
                <a:cubicBezTo>
                  <a:pt x="3010" y="20548"/>
                  <a:pt x="2726" y="18278"/>
                  <a:pt x="2719" y="18022"/>
                </a:cubicBezTo>
                <a:lnTo>
                  <a:pt x="2719" y="2701"/>
                </a:lnTo>
                <a:cubicBezTo>
                  <a:pt x="2719" y="2229"/>
                  <a:pt x="3075" y="1870"/>
                  <a:pt x="3802" y="1601"/>
                </a:cubicBezTo>
                <a:cubicBezTo>
                  <a:pt x="5389" y="1014"/>
                  <a:pt x="8225" y="1039"/>
                  <a:pt x="8249" y="1040"/>
                </a:cubicBezTo>
                <a:lnTo>
                  <a:pt x="8298" y="1040"/>
                </a:lnTo>
                <a:cubicBezTo>
                  <a:pt x="10640" y="1040"/>
                  <a:pt x="12331" y="1244"/>
                  <a:pt x="13183" y="1628"/>
                </a:cubicBezTo>
                <a:cubicBezTo>
                  <a:pt x="14071" y="2030"/>
                  <a:pt x="13857" y="2528"/>
                  <a:pt x="13850" y="2544"/>
                </a:cubicBezTo>
                <a:lnTo>
                  <a:pt x="13828" y="2593"/>
                </a:lnTo>
                <a:lnTo>
                  <a:pt x="13828" y="13797"/>
                </a:lnTo>
                <a:cubicBezTo>
                  <a:pt x="13828" y="14163"/>
                  <a:pt x="13588" y="14429"/>
                  <a:pt x="13099" y="14612"/>
                </a:cubicBezTo>
                <a:cubicBezTo>
                  <a:pt x="12278" y="14919"/>
                  <a:pt x="10962" y="14913"/>
                  <a:pt x="10950" y="14914"/>
                </a:cubicBezTo>
                <a:lnTo>
                  <a:pt x="10902" y="14912"/>
                </a:lnTo>
                <a:cubicBezTo>
                  <a:pt x="9968" y="14912"/>
                  <a:pt x="9268" y="14822"/>
                  <a:pt x="8824" y="14642"/>
                </a:cubicBezTo>
                <a:cubicBezTo>
                  <a:pt x="8062" y="14335"/>
                  <a:pt x="8125" y="13836"/>
                  <a:pt x="8125" y="13835"/>
                </a:cubicBezTo>
                <a:lnTo>
                  <a:pt x="8130" y="8716"/>
                </a:lnTo>
                <a:cubicBezTo>
                  <a:pt x="8130" y="8430"/>
                  <a:pt x="7520" y="8197"/>
                  <a:pt x="6768" y="8197"/>
                </a:cubicBezTo>
                <a:cubicBezTo>
                  <a:pt x="6016" y="8197"/>
                  <a:pt x="5407" y="8430"/>
                  <a:pt x="5407" y="8716"/>
                </a:cubicBezTo>
                <a:lnTo>
                  <a:pt x="5407" y="13782"/>
                </a:lnTo>
                <a:cubicBezTo>
                  <a:pt x="5385" y="13948"/>
                  <a:pt x="5363" y="14748"/>
                  <a:pt x="6821" y="15346"/>
                </a:cubicBezTo>
                <a:cubicBezTo>
                  <a:pt x="7798" y="15746"/>
                  <a:pt x="9166" y="15949"/>
                  <a:pt x="10884" y="15951"/>
                </a:cubicBezTo>
                <a:cubicBezTo>
                  <a:pt x="11241" y="15954"/>
                  <a:pt x="13390" y="15949"/>
                  <a:pt x="14978" y="15364"/>
                </a:cubicBezTo>
                <a:cubicBezTo>
                  <a:pt x="16020" y="14980"/>
                  <a:pt x="16551" y="14453"/>
                  <a:pt x="16551" y="13797"/>
                </a:cubicBezTo>
                <a:lnTo>
                  <a:pt x="16551" y="2681"/>
                </a:lnTo>
                <a:cubicBezTo>
                  <a:pt x="16629" y="2456"/>
                  <a:pt x="16773" y="1656"/>
                  <a:pt x="15300" y="976"/>
                </a:cubicBezTo>
                <a:cubicBezTo>
                  <a:pt x="13903" y="330"/>
                  <a:pt x="11555" y="2"/>
                  <a:pt x="8320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04" name="Screenshot 2018-11-16 at 12.09.05.png" descr="Screenshot 2018-11-16 at 12.09.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6591" y="4359488"/>
            <a:ext cx="3946145" cy="350676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here are coordinated projects towards uniformity, which will possibly result in guidelines for clinical practice."/>
          <p:cNvSpPr txBox="1"/>
          <p:nvPr>
            <p:ph type="body" sz="quarter" idx="1"/>
          </p:nvPr>
        </p:nvSpPr>
        <p:spPr>
          <a:xfrm>
            <a:off x="6053871" y="3002942"/>
            <a:ext cx="6704764" cy="1482380"/>
          </a:xfrm>
          <a:prstGeom prst="rect">
            <a:avLst/>
          </a:prstGeom>
        </p:spPr>
        <p:txBody>
          <a:bodyPr/>
          <a:lstStyle>
            <a:lvl1pPr marL="444500" indent="-444500">
              <a:defRPr sz="2100"/>
            </a:lvl1pPr>
          </a:lstStyle>
          <a:p>
            <a:pPr/>
            <a:r>
              <a:t>There are coordinated projects towards uniformity, which will possibly result in guidelines for clinical practice. </a:t>
            </a:r>
          </a:p>
        </p:txBody>
      </p:sp>
      <p:sp>
        <p:nvSpPr>
          <p:cNvPr id="306" name="There has been wide variability in research around classifying TMB status, usually retrospectively one-measure-per-study"/>
          <p:cNvSpPr txBox="1"/>
          <p:nvPr/>
        </p:nvSpPr>
        <p:spPr>
          <a:xfrm>
            <a:off x="602036" y="3048804"/>
            <a:ext cx="5064170" cy="148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266700" indent="-266700" defTabSz="350520">
              <a:spcBef>
                <a:spcPts val="1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040"/>
            </a:lvl1pPr>
          </a:lstStyle>
          <a:p>
            <a:pPr/>
            <a:r>
              <a:t>There has been wide variability in research around classifying TMB status, usually retrospectively one-measure-per-study</a:t>
            </a:r>
          </a:p>
        </p:txBody>
      </p:sp>
      <p:sp>
        <p:nvSpPr>
          <p:cNvPr id="307" name="Stenzinger et al., 2018"/>
          <p:cNvSpPr txBox="1"/>
          <p:nvPr/>
        </p:nvSpPr>
        <p:spPr>
          <a:xfrm>
            <a:off x="9701569" y="7874548"/>
            <a:ext cx="27155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Stenzinger et al.,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stimating tmb effectivel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tmb effectively </a:t>
            </a:r>
          </a:p>
        </p:txBody>
      </p:sp>
      <p:sp>
        <p:nvSpPr>
          <p:cNvPr id="310" name="Both driver gene regions and specific hotspot loci can inform a gene panel estimate of tmb"/>
          <p:cNvSpPr txBox="1"/>
          <p:nvPr>
            <p:ph type="title"/>
          </p:nvPr>
        </p:nvSpPr>
        <p:spPr>
          <a:xfrm>
            <a:off x="406400" y="1536699"/>
            <a:ext cx="12192000" cy="1203178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2000"/>
              </a:spcBef>
              <a:defRPr sz="4320"/>
            </a:lvl1pPr>
          </a:lstStyle>
          <a:p>
            <a:pPr/>
            <a:r>
              <a:t>Both driver gene regions and specific hotspot loci can inform a gene panel estimate of tmb</a:t>
            </a:r>
          </a:p>
        </p:txBody>
      </p:sp>
      <p:sp>
        <p:nvSpPr>
          <p:cNvPr id="311" name="We want to identify a selection of genes, local sequences and individual hotspot codons whose mutation profile is significant in TMB…"/>
          <p:cNvSpPr txBox="1"/>
          <p:nvPr>
            <p:ph type="body" idx="1"/>
          </p:nvPr>
        </p:nvSpPr>
        <p:spPr>
          <a:xfrm>
            <a:off x="406400" y="3051347"/>
            <a:ext cx="12192001" cy="595556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3100"/>
            </a:pPr>
            <a:r>
              <a:t>We want to identify a selection of genes, local sequences and individual hotspot codons whose mutation profile is significant in TMB</a:t>
            </a:r>
          </a:p>
          <a:p>
            <a:pPr marL="444500" indent="-444500">
              <a:defRPr sz="3100"/>
            </a:pPr>
          </a:p>
          <a:p>
            <a:pPr marL="444500" indent="-444500">
              <a:defRPr sz="3100"/>
            </a:pPr>
          </a:p>
          <a:p>
            <a:pPr marL="444500" indent="-444500">
              <a:defRPr sz="3100"/>
            </a:pPr>
            <a:r>
              <a:t>Shorter panel length = Clinical Viability + Deeper Reads</a:t>
            </a:r>
          </a:p>
          <a:p>
            <a:pPr marL="444500" indent="-444500">
              <a:defRPr sz="3100"/>
            </a:pPr>
            <a:r>
              <a:t>Longer panel length = Accuracy + Pan-cancer Viability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901992" y="4603370"/>
            <a:ext cx="2181636" cy="1927897"/>
            <a:chOff x="0" y="0"/>
            <a:chExt cx="2181635" cy="1927895"/>
          </a:xfrm>
        </p:grpSpPr>
        <p:sp>
          <p:nvSpPr>
            <p:cNvPr id="312" name="Skis"/>
            <p:cNvSpPr/>
            <p:nvPr/>
          </p:nvSpPr>
          <p:spPr>
            <a:xfrm flipH="1" rot="5400000">
              <a:off x="985971" y="-398388"/>
              <a:ext cx="518302" cy="131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600" fill="norm" stroke="1" extrusionOk="0">
                  <a:moveTo>
                    <a:pt x="1090" y="0"/>
                  </a:moveTo>
                  <a:cubicBezTo>
                    <a:pt x="96" y="569"/>
                    <a:pt x="-275" y="1174"/>
                    <a:pt x="214" y="1750"/>
                  </a:cubicBezTo>
                  <a:cubicBezTo>
                    <a:pt x="934" y="2598"/>
                    <a:pt x="3681" y="5014"/>
                    <a:pt x="8468" y="10613"/>
                  </a:cubicBezTo>
                  <a:cubicBezTo>
                    <a:pt x="8493" y="10583"/>
                    <a:pt x="9625" y="9244"/>
                    <a:pt x="10104" y="8660"/>
                  </a:cubicBezTo>
                  <a:cubicBezTo>
                    <a:pt x="6380" y="4115"/>
                    <a:pt x="5091" y="1928"/>
                    <a:pt x="4441" y="1163"/>
                  </a:cubicBezTo>
                  <a:cubicBezTo>
                    <a:pt x="3952" y="587"/>
                    <a:pt x="2739" y="202"/>
                    <a:pt x="1090" y="0"/>
                  </a:cubicBezTo>
                  <a:close/>
                  <a:moveTo>
                    <a:pt x="19960" y="0"/>
                  </a:moveTo>
                  <a:cubicBezTo>
                    <a:pt x="18311" y="202"/>
                    <a:pt x="17094" y="587"/>
                    <a:pt x="16605" y="1163"/>
                  </a:cubicBezTo>
                  <a:cubicBezTo>
                    <a:pt x="15867" y="2032"/>
                    <a:pt x="14312" y="4731"/>
                    <a:pt x="9302" y="10631"/>
                  </a:cubicBezTo>
                  <a:cubicBezTo>
                    <a:pt x="4293" y="16532"/>
                    <a:pt x="1" y="21090"/>
                    <a:pt x="1" y="21090"/>
                  </a:cubicBezTo>
                  <a:lnTo>
                    <a:pt x="3673" y="21600"/>
                  </a:lnTo>
                  <a:cubicBezTo>
                    <a:pt x="3673" y="21600"/>
                    <a:pt x="7209" y="16937"/>
                    <a:pt x="12219" y="11036"/>
                  </a:cubicBezTo>
                  <a:cubicBezTo>
                    <a:pt x="17229" y="5135"/>
                    <a:pt x="20098" y="2619"/>
                    <a:pt x="20836" y="1750"/>
                  </a:cubicBezTo>
                  <a:cubicBezTo>
                    <a:pt x="21325" y="1174"/>
                    <a:pt x="20954" y="569"/>
                    <a:pt x="19960" y="0"/>
                  </a:cubicBezTo>
                  <a:close/>
                  <a:moveTo>
                    <a:pt x="12578" y="11608"/>
                  </a:moveTo>
                  <a:cubicBezTo>
                    <a:pt x="12013" y="12277"/>
                    <a:pt x="11469" y="12929"/>
                    <a:pt x="10946" y="13559"/>
                  </a:cubicBezTo>
                  <a:cubicBezTo>
                    <a:pt x="14806" y="18213"/>
                    <a:pt x="17377" y="21600"/>
                    <a:pt x="17377" y="21600"/>
                  </a:cubicBezTo>
                  <a:lnTo>
                    <a:pt x="21049" y="21090"/>
                  </a:lnTo>
                  <a:cubicBezTo>
                    <a:pt x="21049" y="21090"/>
                    <a:pt x="17221" y="17027"/>
                    <a:pt x="12578" y="116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3" name="Rectangle"/>
            <p:cNvSpPr/>
            <p:nvPr/>
          </p:nvSpPr>
          <p:spPr>
            <a:xfrm rot="20460000">
              <a:off x="1517989" y="86596"/>
              <a:ext cx="167758" cy="9378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4" name="Shape"/>
            <p:cNvSpPr/>
            <p:nvPr/>
          </p:nvSpPr>
          <p:spPr>
            <a:xfrm rot="16200000">
              <a:off x="1058879" y="1050785"/>
              <a:ext cx="372486" cy="13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5" name="Rectangle"/>
            <p:cNvSpPr/>
            <p:nvPr/>
          </p:nvSpPr>
          <p:spPr>
            <a:xfrm>
              <a:off x="1520546" y="1599860"/>
              <a:ext cx="52897" cy="28358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895062"/>
              <a:ext cx="2181635" cy="283587"/>
              <a:chOff x="0" y="0"/>
              <a:chExt cx="2181634" cy="283585"/>
            </a:xfrm>
          </p:grpSpPr>
          <p:sp>
            <p:nvSpPr>
              <p:cNvPr id="316" name="Shape"/>
              <p:cNvSpPr/>
              <p:nvPr/>
            </p:nvSpPr>
            <p:spPr>
              <a:xfrm rot="16200000">
                <a:off x="949024" y="-225864"/>
                <a:ext cx="283587" cy="735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446"/>
                      <a:pt x="2597" y="2786"/>
                      <a:pt x="6740" y="3591"/>
                    </a:cubicBezTo>
                    <a:cubicBezTo>
                      <a:pt x="2597" y="4395"/>
                      <a:pt x="0" y="5732"/>
                      <a:pt x="0" y="7189"/>
                    </a:cubicBezTo>
                    <a:cubicBezTo>
                      <a:pt x="0" y="8647"/>
                      <a:pt x="2599" y="9985"/>
                      <a:pt x="6750" y="10788"/>
                    </a:cubicBezTo>
                    <a:cubicBezTo>
                      <a:pt x="2599" y="11592"/>
                      <a:pt x="0" y="12931"/>
                      <a:pt x="0" y="14389"/>
                    </a:cubicBezTo>
                    <a:cubicBezTo>
                      <a:pt x="0" y="15850"/>
                      <a:pt x="2611" y="17189"/>
                      <a:pt x="6773" y="17992"/>
                    </a:cubicBezTo>
                    <a:cubicBezTo>
                      <a:pt x="2611" y="18800"/>
                      <a:pt x="0" y="20150"/>
                      <a:pt x="0" y="21600"/>
                    </a:cubicBezTo>
                    <a:lnTo>
                      <a:pt x="2993" y="21600"/>
                    </a:lnTo>
                    <a:cubicBezTo>
                      <a:pt x="2993" y="21321"/>
                      <a:pt x="3129" y="21049"/>
                      <a:pt x="3382" y="20790"/>
                    </a:cubicBezTo>
                    <a:lnTo>
                      <a:pt x="18214" y="20790"/>
                    </a:lnTo>
                    <a:cubicBezTo>
                      <a:pt x="18467" y="21049"/>
                      <a:pt x="18602" y="21321"/>
                      <a:pt x="18602" y="21600"/>
                    </a:cubicBezTo>
                    <a:lnTo>
                      <a:pt x="21600" y="21600"/>
                    </a:lnTo>
                    <a:cubicBezTo>
                      <a:pt x="21600" y="20150"/>
                      <a:pt x="18986" y="18801"/>
                      <a:pt x="14823" y="17994"/>
                    </a:cubicBezTo>
                    <a:cubicBezTo>
                      <a:pt x="18986" y="17191"/>
                      <a:pt x="21600" y="15850"/>
                      <a:pt x="21600" y="14389"/>
                    </a:cubicBezTo>
                    <a:cubicBezTo>
                      <a:pt x="21600" y="12931"/>
                      <a:pt x="18996" y="11592"/>
                      <a:pt x="14846" y="10788"/>
                    </a:cubicBezTo>
                    <a:cubicBezTo>
                      <a:pt x="18997" y="9985"/>
                      <a:pt x="21600" y="8647"/>
                      <a:pt x="21600" y="7189"/>
                    </a:cubicBezTo>
                    <a:cubicBezTo>
                      <a:pt x="21600" y="5732"/>
                      <a:pt x="19003" y="4395"/>
                      <a:pt x="14860" y="3591"/>
                    </a:cubicBezTo>
                    <a:cubicBezTo>
                      <a:pt x="19003" y="2786"/>
                      <a:pt x="21600" y="1446"/>
                      <a:pt x="21600" y="0"/>
                    </a:cubicBezTo>
                    <a:lnTo>
                      <a:pt x="18602" y="0"/>
                    </a:lnTo>
                    <a:cubicBezTo>
                      <a:pt x="18602" y="257"/>
                      <a:pt x="18479" y="510"/>
                      <a:pt x="18246" y="756"/>
                    </a:cubicBezTo>
                    <a:lnTo>
                      <a:pt x="3349" y="756"/>
                    </a:lnTo>
                    <a:cubicBezTo>
                      <a:pt x="3117" y="510"/>
                      <a:pt x="2993" y="257"/>
                      <a:pt x="2993" y="0"/>
                    </a:cubicBezTo>
                    <a:lnTo>
                      <a:pt x="0" y="0"/>
                    </a:lnTo>
                    <a:close/>
                    <a:moveTo>
                      <a:pt x="4252" y="1404"/>
                    </a:moveTo>
                    <a:lnTo>
                      <a:pt x="17348" y="1404"/>
                    </a:lnTo>
                    <a:cubicBezTo>
                      <a:pt x="16021" y="2117"/>
                      <a:pt x="13716" y="2709"/>
                      <a:pt x="10807" y="3027"/>
                    </a:cubicBezTo>
                    <a:lnTo>
                      <a:pt x="10798" y="3026"/>
                    </a:lnTo>
                    <a:lnTo>
                      <a:pt x="10788" y="3027"/>
                    </a:lnTo>
                    <a:cubicBezTo>
                      <a:pt x="7879" y="2709"/>
                      <a:pt x="5579" y="2117"/>
                      <a:pt x="4252" y="1404"/>
                    </a:cubicBezTo>
                    <a:close/>
                    <a:moveTo>
                      <a:pt x="10798" y="4161"/>
                    </a:moveTo>
                    <a:cubicBezTo>
                      <a:pt x="13712" y="4479"/>
                      <a:pt x="16020" y="5064"/>
                      <a:pt x="17348" y="5778"/>
                    </a:cubicBezTo>
                    <a:lnTo>
                      <a:pt x="4247" y="5778"/>
                    </a:lnTo>
                    <a:cubicBezTo>
                      <a:pt x="5576" y="5064"/>
                      <a:pt x="7883" y="4479"/>
                      <a:pt x="10798" y="4161"/>
                    </a:cubicBezTo>
                    <a:close/>
                    <a:moveTo>
                      <a:pt x="3349" y="6426"/>
                    </a:moveTo>
                    <a:lnTo>
                      <a:pt x="18246" y="6426"/>
                    </a:lnTo>
                    <a:cubicBezTo>
                      <a:pt x="18479" y="6673"/>
                      <a:pt x="18602" y="6929"/>
                      <a:pt x="18602" y="7189"/>
                    </a:cubicBezTo>
                    <a:cubicBezTo>
                      <a:pt x="18602" y="7444"/>
                      <a:pt x="18484" y="7695"/>
                      <a:pt x="18260" y="7938"/>
                    </a:cubicBezTo>
                    <a:lnTo>
                      <a:pt x="3340" y="7938"/>
                    </a:lnTo>
                    <a:cubicBezTo>
                      <a:pt x="3116" y="7695"/>
                      <a:pt x="2993" y="7444"/>
                      <a:pt x="2993" y="7189"/>
                    </a:cubicBezTo>
                    <a:cubicBezTo>
                      <a:pt x="2993" y="6929"/>
                      <a:pt x="3117" y="6673"/>
                      <a:pt x="3349" y="6426"/>
                    </a:cubicBezTo>
                    <a:close/>
                    <a:moveTo>
                      <a:pt x="4224" y="8586"/>
                    </a:moveTo>
                    <a:lnTo>
                      <a:pt x="17376" y="8586"/>
                    </a:lnTo>
                    <a:cubicBezTo>
                      <a:pt x="16052" y="9306"/>
                      <a:pt x="13731" y="9898"/>
                      <a:pt x="10798" y="10218"/>
                    </a:cubicBezTo>
                    <a:cubicBezTo>
                      <a:pt x="7864" y="9898"/>
                      <a:pt x="5548" y="9306"/>
                      <a:pt x="4224" y="8586"/>
                    </a:cubicBezTo>
                    <a:close/>
                    <a:moveTo>
                      <a:pt x="10798" y="11360"/>
                    </a:moveTo>
                    <a:cubicBezTo>
                      <a:pt x="13688" y="11676"/>
                      <a:pt x="15982" y="12255"/>
                      <a:pt x="17316" y="12960"/>
                    </a:cubicBezTo>
                    <a:lnTo>
                      <a:pt x="4284" y="12960"/>
                    </a:lnTo>
                    <a:cubicBezTo>
                      <a:pt x="5618" y="12255"/>
                      <a:pt x="7908" y="11676"/>
                      <a:pt x="10798" y="11360"/>
                    </a:cubicBezTo>
                    <a:close/>
                    <a:moveTo>
                      <a:pt x="3368" y="13608"/>
                    </a:moveTo>
                    <a:lnTo>
                      <a:pt x="18232" y="13608"/>
                    </a:lnTo>
                    <a:cubicBezTo>
                      <a:pt x="18476" y="13861"/>
                      <a:pt x="18602" y="14123"/>
                      <a:pt x="18602" y="14389"/>
                    </a:cubicBezTo>
                    <a:cubicBezTo>
                      <a:pt x="18602" y="14638"/>
                      <a:pt x="18492" y="14883"/>
                      <a:pt x="18278" y="15120"/>
                    </a:cubicBezTo>
                    <a:lnTo>
                      <a:pt x="3322" y="15120"/>
                    </a:lnTo>
                    <a:cubicBezTo>
                      <a:pt x="3108" y="14883"/>
                      <a:pt x="2993" y="14638"/>
                      <a:pt x="2993" y="14389"/>
                    </a:cubicBezTo>
                    <a:cubicBezTo>
                      <a:pt x="2993" y="14123"/>
                      <a:pt x="3124" y="13861"/>
                      <a:pt x="3368" y="13608"/>
                    </a:cubicBezTo>
                    <a:close/>
                    <a:moveTo>
                      <a:pt x="4191" y="15768"/>
                    </a:moveTo>
                    <a:lnTo>
                      <a:pt x="17409" y="15768"/>
                    </a:lnTo>
                    <a:cubicBezTo>
                      <a:pt x="16090" y="16496"/>
                      <a:pt x="13756" y="17094"/>
                      <a:pt x="10798" y="17417"/>
                    </a:cubicBezTo>
                    <a:cubicBezTo>
                      <a:pt x="7840" y="17094"/>
                      <a:pt x="5510" y="16496"/>
                      <a:pt x="4191" y="15768"/>
                    </a:cubicBezTo>
                    <a:close/>
                    <a:moveTo>
                      <a:pt x="10798" y="18571"/>
                    </a:moveTo>
                    <a:cubicBezTo>
                      <a:pt x="13669" y="18884"/>
                      <a:pt x="15951" y="19445"/>
                      <a:pt x="17288" y="20142"/>
                    </a:cubicBezTo>
                    <a:lnTo>
                      <a:pt x="4307" y="20142"/>
                    </a:lnTo>
                    <a:cubicBezTo>
                      <a:pt x="5645" y="19445"/>
                      <a:pt x="7926" y="18884"/>
                      <a:pt x="10798" y="1857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7" name="Shape"/>
              <p:cNvSpPr/>
              <p:nvPr/>
            </p:nvSpPr>
            <p:spPr>
              <a:xfrm rot="16200000">
                <a:off x="225863" y="-225864"/>
                <a:ext cx="283587" cy="735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446"/>
                      <a:pt x="2597" y="2786"/>
                      <a:pt x="6740" y="3591"/>
                    </a:cubicBezTo>
                    <a:cubicBezTo>
                      <a:pt x="2597" y="4395"/>
                      <a:pt x="0" y="5732"/>
                      <a:pt x="0" y="7189"/>
                    </a:cubicBezTo>
                    <a:cubicBezTo>
                      <a:pt x="0" y="8647"/>
                      <a:pt x="2599" y="9985"/>
                      <a:pt x="6750" y="10788"/>
                    </a:cubicBezTo>
                    <a:cubicBezTo>
                      <a:pt x="2599" y="11592"/>
                      <a:pt x="0" y="12931"/>
                      <a:pt x="0" y="14389"/>
                    </a:cubicBezTo>
                    <a:cubicBezTo>
                      <a:pt x="0" y="15850"/>
                      <a:pt x="2611" y="17189"/>
                      <a:pt x="6773" y="17992"/>
                    </a:cubicBezTo>
                    <a:cubicBezTo>
                      <a:pt x="2611" y="18800"/>
                      <a:pt x="0" y="20150"/>
                      <a:pt x="0" y="21600"/>
                    </a:cubicBezTo>
                    <a:lnTo>
                      <a:pt x="2993" y="21600"/>
                    </a:lnTo>
                    <a:cubicBezTo>
                      <a:pt x="2993" y="21321"/>
                      <a:pt x="3129" y="21049"/>
                      <a:pt x="3382" y="20790"/>
                    </a:cubicBezTo>
                    <a:lnTo>
                      <a:pt x="18214" y="20790"/>
                    </a:lnTo>
                    <a:cubicBezTo>
                      <a:pt x="18467" y="21049"/>
                      <a:pt x="18602" y="21321"/>
                      <a:pt x="18602" y="21600"/>
                    </a:cubicBezTo>
                    <a:lnTo>
                      <a:pt x="21600" y="21600"/>
                    </a:lnTo>
                    <a:cubicBezTo>
                      <a:pt x="21600" y="20150"/>
                      <a:pt x="18986" y="18801"/>
                      <a:pt x="14823" y="17994"/>
                    </a:cubicBezTo>
                    <a:cubicBezTo>
                      <a:pt x="18986" y="17191"/>
                      <a:pt x="21600" y="15850"/>
                      <a:pt x="21600" y="14389"/>
                    </a:cubicBezTo>
                    <a:cubicBezTo>
                      <a:pt x="21600" y="12931"/>
                      <a:pt x="18996" y="11592"/>
                      <a:pt x="14846" y="10788"/>
                    </a:cubicBezTo>
                    <a:cubicBezTo>
                      <a:pt x="18997" y="9985"/>
                      <a:pt x="21600" y="8647"/>
                      <a:pt x="21600" y="7189"/>
                    </a:cubicBezTo>
                    <a:cubicBezTo>
                      <a:pt x="21600" y="5732"/>
                      <a:pt x="19003" y="4395"/>
                      <a:pt x="14860" y="3591"/>
                    </a:cubicBezTo>
                    <a:cubicBezTo>
                      <a:pt x="19003" y="2786"/>
                      <a:pt x="21600" y="1446"/>
                      <a:pt x="21600" y="0"/>
                    </a:cubicBezTo>
                    <a:lnTo>
                      <a:pt x="18602" y="0"/>
                    </a:lnTo>
                    <a:cubicBezTo>
                      <a:pt x="18602" y="257"/>
                      <a:pt x="18479" y="510"/>
                      <a:pt x="18246" y="756"/>
                    </a:cubicBezTo>
                    <a:lnTo>
                      <a:pt x="3349" y="756"/>
                    </a:lnTo>
                    <a:cubicBezTo>
                      <a:pt x="3117" y="510"/>
                      <a:pt x="2993" y="257"/>
                      <a:pt x="2993" y="0"/>
                    </a:cubicBezTo>
                    <a:lnTo>
                      <a:pt x="0" y="0"/>
                    </a:lnTo>
                    <a:close/>
                    <a:moveTo>
                      <a:pt x="4252" y="1404"/>
                    </a:moveTo>
                    <a:lnTo>
                      <a:pt x="17348" y="1404"/>
                    </a:lnTo>
                    <a:cubicBezTo>
                      <a:pt x="16021" y="2117"/>
                      <a:pt x="13716" y="2709"/>
                      <a:pt x="10807" y="3027"/>
                    </a:cubicBezTo>
                    <a:lnTo>
                      <a:pt x="10798" y="3026"/>
                    </a:lnTo>
                    <a:lnTo>
                      <a:pt x="10788" y="3027"/>
                    </a:lnTo>
                    <a:cubicBezTo>
                      <a:pt x="7879" y="2709"/>
                      <a:pt x="5579" y="2117"/>
                      <a:pt x="4252" y="1404"/>
                    </a:cubicBezTo>
                    <a:close/>
                    <a:moveTo>
                      <a:pt x="10798" y="4161"/>
                    </a:moveTo>
                    <a:cubicBezTo>
                      <a:pt x="13712" y="4479"/>
                      <a:pt x="16020" y="5064"/>
                      <a:pt x="17348" y="5778"/>
                    </a:cubicBezTo>
                    <a:lnTo>
                      <a:pt x="4247" y="5778"/>
                    </a:lnTo>
                    <a:cubicBezTo>
                      <a:pt x="5576" y="5064"/>
                      <a:pt x="7883" y="4479"/>
                      <a:pt x="10798" y="4161"/>
                    </a:cubicBezTo>
                    <a:close/>
                    <a:moveTo>
                      <a:pt x="3349" y="6426"/>
                    </a:moveTo>
                    <a:lnTo>
                      <a:pt x="18246" y="6426"/>
                    </a:lnTo>
                    <a:cubicBezTo>
                      <a:pt x="18479" y="6673"/>
                      <a:pt x="18602" y="6929"/>
                      <a:pt x="18602" y="7189"/>
                    </a:cubicBezTo>
                    <a:cubicBezTo>
                      <a:pt x="18602" y="7444"/>
                      <a:pt x="18484" y="7695"/>
                      <a:pt x="18260" y="7938"/>
                    </a:cubicBezTo>
                    <a:lnTo>
                      <a:pt x="3340" y="7938"/>
                    </a:lnTo>
                    <a:cubicBezTo>
                      <a:pt x="3116" y="7695"/>
                      <a:pt x="2993" y="7444"/>
                      <a:pt x="2993" y="7189"/>
                    </a:cubicBezTo>
                    <a:cubicBezTo>
                      <a:pt x="2993" y="6929"/>
                      <a:pt x="3117" y="6673"/>
                      <a:pt x="3349" y="6426"/>
                    </a:cubicBezTo>
                    <a:close/>
                    <a:moveTo>
                      <a:pt x="4224" y="8586"/>
                    </a:moveTo>
                    <a:lnTo>
                      <a:pt x="17376" y="8586"/>
                    </a:lnTo>
                    <a:cubicBezTo>
                      <a:pt x="16052" y="9306"/>
                      <a:pt x="13731" y="9898"/>
                      <a:pt x="10798" y="10218"/>
                    </a:cubicBezTo>
                    <a:cubicBezTo>
                      <a:pt x="7864" y="9898"/>
                      <a:pt x="5548" y="9306"/>
                      <a:pt x="4224" y="8586"/>
                    </a:cubicBezTo>
                    <a:close/>
                    <a:moveTo>
                      <a:pt x="10798" y="11360"/>
                    </a:moveTo>
                    <a:cubicBezTo>
                      <a:pt x="13688" y="11676"/>
                      <a:pt x="15982" y="12255"/>
                      <a:pt x="17316" y="12960"/>
                    </a:cubicBezTo>
                    <a:lnTo>
                      <a:pt x="4284" y="12960"/>
                    </a:lnTo>
                    <a:cubicBezTo>
                      <a:pt x="5618" y="12255"/>
                      <a:pt x="7908" y="11676"/>
                      <a:pt x="10798" y="11360"/>
                    </a:cubicBezTo>
                    <a:close/>
                    <a:moveTo>
                      <a:pt x="3368" y="13608"/>
                    </a:moveTo>
                    <a:lnTo>
                      <a:pt x="18232" y="13608"/>
                    </a:lnTo>
                    <a:cubicBezTo>
                      <a:pt x="18476" y="13861"/>
                      <a:pt x="18602" y="14123"/>
                      <a:pt x="18602" y="14389"/>
                    </a:cubicBezTo>
                    <a:cubicBezTo>
                      <a:pt x="18602" y="14638"/>
                      <a:pt x="18492" y="14883"/>
                      <a:pt x="18278" y="15120"/>
                    </a:cubicBezTo>
                    <a:lnTo>
                      <a:pt x="3322" y="15120"/>
                    </a:lnTo>
                    <a:cubicBezTo>
                      <a:pt x="3108" y="14883"/>
                      <a:pt x="2993" y="14638"/>
                      <a:pt x="2993" y="14389"/>
                    </a:cubicBezTo>
                    <a:cubicBezTo>
                      <a:pt x="2993" y="14123"/>
                      <a:pt x="3124" y="13861"/>
                      <a:pt x="3368" y="13608"/>
                    </a:cubicBezTo>
                    <a:close/>
                    <a:moveTo>
                      <a:pt x="4191" y="15768"/>
                    </a:moveTo>
                    <a:lnTo>
                      <a:pt x="17409" y="15768"/>
                    </a:lnTo>
                    <a:cubicBezTo>
                      <a:pt x="16090" y="16496"/>
                      <a:pt x="13756" y="17094"/>
                      <a:pt x="10798" y="17417"/>
                    </a:cubicBezTo>
                    <a:cubicBezTo>
                      <a:pt x="7840" y="17094"/>
                      <a:pt x="5510" y="16496"/>
                      <a:pt x="4191" y="15768"/>
                    </a:cubicBezTo>
                    <a:close/>
                    <a:moveTo>
                      <a:pt x="10798" y="18571"/>
                    </a:moveTo>
                    <a:cubicBezTo>
                      <a:pt x="13669" y="18884"/>
                      <a:pt x="15951" y="19445"/>
                      <a:pt x="17288" y="20142"/>
                    </a:cubicBezTo>
                    <a:lnTo>
                      <a:pt x="4307" y="20142"/>
                    </a:lnTo>
                    <a:cubicBezTo>
                      <a:pt x="5645" y="19445"/>
                      <a:pt x="7926" y="18884"/>
                      <a:pt x="10798" y="185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8" name="Shape"/>
              <p:cNvSpPr/>
              <p:nvPr/>
            </p:nvSpPr>
            <p:spPr>
              <a:xfrm rot="16200000">
                <a:off x="1672185" y="-225864"/>
                <a:ext cx="283587" cy="735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446"/>
                      <a:pt x="2597" y="2786"/>
                      <a:pt x="6740" y="3591"/>
                    </a:cubicBezTo>
                    <a:cubicBezTo>
                      <a:pt x="2597" y="4395"/>
                      <a:pt x="0" y="5732"/>
                      <a:pt x="0" y="7189"/>
                    </a:cubicBezTo>
                    <a:cubicBezTo>
                      <a:pt x="0" y="8647"/>
                      <a:pt x="2599" y="9985"/>
                      <a:pt x="6750" y="10788"/>
                    </a:cubicBezTo>
                    <a:cubicBezTo>
                      <a:pt x="2599" y="11592"/>
                      <a:pt x="0" y="12931"/>
                      <a:pt x="0" y="14389"/>
                    </a:cubicBezTo>
                    <a:cubicBezTo>
                      <a:pt x="0" y="15850"/>
                      <a:pt x="2611" y="17189"/>
                      <a:pt x="6773" y="17992"/>
                    </a:cubicBezTo>
                    <a:cubicBezTo>
                      <a:pt x="2611" y="18800"/>
                      <a:pt x="0" y="20150"/>
                      <a:pt x="0" y="21600"/>
                    </a:cubicBezTo>
                    <a:lnTo>
                      <a:pt x="2993" y="21600"/>
                    </a:lnTo>
                    <a:cubicBezTo>
                      <a:pt x="2993" y="21321"/>
                      <a:pt x="3129" y="21049"/>
                      <a:pt x="3382" y="20790"/>
                    </a:cubicBezTo>
                    <a:lnTo>
                      <a:pt x="18214" y="20790"/>
                    </a:lnTo>
                    <a:cubicBezTo>
                      <a:pt x="18467" y="21049"/>
                      <a:pt x="18602" y="21321"/>
                      <a:pt x="18602" y="21600"/>
                    </a:cubicBezTo>
                    <a:lnTo>
                      <a:pt x="21600" y="21600"/>
                    </a:lnTo>
                    <a:cubicBezTo>
                      <a:pt x="21600" y="20150"/>
                      <a:pt x="18986" y="18801"/>
                      <a:pt x="14823" y="17994"/>
                    </a:cubicBezTo>
                    <a:cubicBezTo>
                      <a:pt x="18986" y="17191"/>
                      <a:pt x="21600" y="15850"/>
                      <a:pt x="21600" y="14389"/>
                    </a:cubicBezTo>
                    <a:cubicBezTo>
                      <a:pt x="21600" y="12931"/>
                      <a:pt x="18996" y="11592"/>
                      <a:pt x="14846" y="10788"/>
                    </a:cubicBezTo>
                    <a:cubicBezTo>
                      <a:pt x="18997" y="9985"/>
                      <a:pt x="21600" y="8647"/>
                      <a:pt x="21600" y="7189"/>
                    </a:cubicBezTo>
                    <a:cubicBezTo>
                      <a:pt x="21600" y="5732"/>
                      <a:pt x="19003" y="4395"/>
                      <a:pt x="14860" y="3591"/>
                    </a:cubicBezTo>
                    <a:cubicBezTo>
                      <a:pt x="19003" y="2786"/>
                      <a:pt x="21600" y="1446"/>
                      <a:pt x="21600" y="0"/>
                    </a:cubicBezTo>
                    <a:lnTo>
                      <a:pt x="18602" y="0"/>
                    </a:lnTo>
                    <a:cubicBezTo>
                      <a:pt x="18602" y="257"/>
                      <a:pt x="18479" y="510"/>
                      <a:pt x="18246" y="756"/>
                    </a:cubicBezTo>
                    <a:lnTo>
                      <a:pt x="3349" y="756"/>
                    </a:lnTo>
                    <a:cubicBezTo>
                      <a:pt x="3117" y="510"/>
                      <a:pt x="2993" y="257"/>
                      <a:pt x="2993" y="0"/>
                    </a:cubicBezTo>
                    <a:lnTo>
                      <a:pt x="0" y="0"/>
                    </a:lnTo>
                    <a:close/>
                    <a:moveTo>
                      <a:pt x="4252" y="1404"/>
                    </a:moveTo>
                    <a:lnTo>
                      <a:pt x="17348" y="1404"/>
                    </a:lnTo>
                    <a:cubicBezTo>
                      <a:pt x="16021" y="2117"/>
                      <a:pt x="13716" y="2709"/>
                      <a:pt x="10807" y="3027"/>
                    </a:cubicBezTo>
                    <a:lnTo>
                      <a:pt x="10798" y="3026"/>
                    </a:lnTo>
                    <a:lnTo>
                      <a:pt x="10788" y="3027"/>
                    </a:lnTo>
                    <a:cubicBezTo>
                      <a:pt x="7879" y="2709"/>
                      <a:pt x="5579" y="2117"/>
                      <a:pt x="4252" y="1404"/>
                    </a:cubicBezTo>
                    <a:close/>
                    <a:moveTo>
                      <a:pt x="10798" y="4161"/>
                    </a:moveTo>
                    <a:cubicBezTo>
                      <a:pt x="13712" y="4479"/>
                      <a:pt x="16020" y="5064"/>
                      <a:pt x="17348" y="5778"/>
                    </a:cubicBezTo>
                    <a:lnTo>
                      <a:pt x="4247" y="5778"/>
                    </a:lnTo>
                    <a:cubicBezTo>
                      <a:pt x="5576" y="5064"/>
                      <a:pt x="7883" y="4479"/>
                      <a:pt x="10798" y="4161"/>
                    </a:cubicBezTo>
                    <a:close/>
                    <a:moveTo>
                      <a:pt x="3349" y="6426"/>
                    </a:moveTo>
                    <a:lnTo>
                      <a:pt x="18246" y="6426"/>
                    </a:lnTo>
                    <a:cubicBezTo>
                      <a:pt x="18479" y="6673"/>
                      <a:pt x="18602" y="6929"/>
                      <a:pt x="18602" y="7189"/>
                    </a:cubicBezTo>
                    <a:cubicBezTo>
                      <a:pt x="18602" y="7444"/>
                      <a:pt x="18484" y="7695"/>
                      <a:pt x="18260" y="7938"/>
                    </a:cubicBezTo>
                    <a:lnTo>
                      <a:pt x="3340" y="7938"/>
                    </a:lnTo>
                    <a:cubicBezTo>
                      <a:pt x="3116" y="7695"/>
                      <a:pt x="2993" y="7444"/>
                      <a:pt x="2993" y="7189"/>
                    </a:cubicBezTo>
                    <a:cubicBezTo>
                      <a:pt x="2993" y="6929"/>
                      <a:pt x="3117" y="6673"/>
                      <a:pt x="3349" y="6426"/>
                    </a:cubicBezTo>
                    <a:close/>
                    <a:moveTo>
                      <a:pt x="4224" y="8586"/>
                    </a:moveTo>
                    <a:lnTo>
                      <a:pt x="17376" y="8586"/>
                    </a:lnTo>
                    <a:cubicBezTo>
                      <a:pt x="16052" y="9306"/>
                      <a:pt x="13731" y="9898"/>
                      <a:pt x="10798" y="10218"/>
                    </a:cubicBezTo>
                    <a:cubicBezTo>
                      <a:pt x="7864" y="9898"/>
                      <a:pt x="5548" y="9306"/>
                      <a:pt x="4224" y="8586"/>
                    </a:cubicBezTo>
                    <a:close/>
                    <a:moveTo>
                      <a:pt x="10798" y="11360"/>
                    </a:moveTo>
                    <a:cubicBezTo>
                      <a:pt x="13688" y="11676"/>
                      <a:pt x="15982" y="12255"/>
                      <a:pt x="17316" y="12960"/>
                    </a:cubicBezTo>
                    <a:lnTo>
                      <a:pt x="4284" y="12960"/>
                    </a:lnTo>
                    <a:cubicBezTo>
                      <a:pt x="5618" y="12255"/>
                      <a:pt x="7908" y="11676"/>
                      <a:pt x="10798" y="11360"/>
                    </a:cubicBezTo>
                    <a:close/>
                    <a:moveTo>
                      <a:pt x="3368" y="13608"/>
                    </a:moveTo>
                    <a:lnTo>
                      <a:pt x="18232" y="13608"/>
                    </a:lnTo>
                    <a:cubicBezTo>
                      <a:pt x="18476" y="13861"/>
                      <a:pt x="18602" y="14123"/>
                      <a:pt x="18602" y="14389"/>
                    </a:cubicBezTo>
                    <a:cubicBezTo>
                      <a:pt x="18602" y="14638"/>
                      <a:pt x="18492" y="14883"/>
                      <a:pt x="18278" y="15120"/>
                    </a:cubicBezTo>
                    <a:lnTo>
                      <a:pt x="3322" y="15120"/>
                    </a:lnTo>
                    <a:cubicBezTo>
                      <a:pt x="3108" y="14883"/>
                      <a:pt x="2993" y="14638"/>
                      <a:pt x="2993" y="14389"/>
                    </a:cubicBezTo>
                    <a:cubicBezTo>
                      <a:pt x="2993" y="14123"/>
                      <a:pt x="3124" y="13861"/>
                      <a:pt x="3368" y="13608"/>
                    </a:cubicBezTo>
                    <a:close/>
                    <a:moveTo>
                      <a:pt x="4191" y="15768"/>
                    </a:moveTo>
                    <a:lnTo>
                      <a:pt x="17409" y="15768"/>
                    </a:lnTo>
                    <a:cubicBezTo>
                      <a:pt x="16090" y="16496"/>
                      <a:pt x="13756" y="17094"/>
                      <a:pt x="10798" y="17417"/>
                    </a:cubicBezTo>
                    <a:cubicBezTo>
                      <a:pt x="7840" y="17094"/>
                      <a:pt x="5510" y="16496"/>
                      <a:pt x="4191" y="15768"/>
                    </a:cubicBezTo>
                    <a:close/>
                    <a:moveTo>
                      <a:pt x="10798" y="18571"/>
                    </a:moveTo>
                    <a:cubicBezTo>
                      <a:pt x="13669" y="18884"/>
                      <a:pt x="15951" y="19445"/>
                      <a:pt x="17288" y="20142"/>
                    </a:cubicBezTo>
                    <a:lnTo>
                      <a:pt x="4307" y="20142"/>
                    </a:lnTo>
                    <a:cubicBezTo>
                      <a:pt x="5645" y="19445"/>
                      <a:pt x="7926" y="18884"/>
                      <a:pt x="10798" y="185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320" name="Rectangle"/>
            <p:cNvSpPr/>
            <p:nvPr/>
          </p:nvSpPr>
          <p:spPr>
            <a:xfrm rot="1020000">
              <a:off x="1547372" y="1617818"/>
              <a:ext cx="108993" cy="2566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1" name="Rectangle"/>
            <p:cNvSpPr/>
            <p:nvPr/>
          </p:nvSpPr>
          <p:spPr>
            <a:xfrm rot="720000">
              <a:off x="1486148" y="1591860"/>
              <a:ext cx="108993" cy="256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Rectangle"/>
            <p:cNvSpPr/>
            <p:nvPr/>
          </p:nvSpPr>
          <p:spPr>
            <a:xfrm rot="20940000">
              <a:off x="1521013" y="1860080"/>
              <a:ext cx="47193" cy="3218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24" name="Arrow"/>
          <p:cNvSpPr/>
          <p:nvPr/>
        </p:nvSpPr>
        <p:spPr>
          <a:xfrm>
            <a:off x="4428592" y="5528816"/>
            <a:ext cx="2626768" cy="231329"/>
          </a:xfrm>
          <a:prstGeom prst="rightArrow">
            <a:avLst>
              <a:gd name="adj1" fmla="val 32000"/>
              <a:gd name="adj2" fmla="val 35136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Arrow"/>
          <p:cNvSpPr/>
          <p:nvPr/>
        </p:nvSpPr>
        <p:spPr>
          <a:xfrm rot="600000">
            <a:off x="4431806" y="4908413"/>
            <a:ext cx="2626768" cy="231330"/>
          </a:xfrm>
          <a:prstGeom prst="rightArrow">
            <a:avLst>
              <a:gd name="adj1" fmla="val 32000"/>
              <a:gd name="adj2" fmla="val 35136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6" name="Arrow"/>
          <p:cNvSpPr/>
          <p:nvPr/>
        </p:nvSpPr>
        <p:spPr>
          <a:xfrm rot="21000000">
            <a:off x="4431806" y="6149218"/>
            <a:ext cx="2626768" cy="231329"/>
          </a:xfrm>
          <a:prstGeom prst="rightArrow">
            <a:avLst>
              <a:gd name="adj1" fmla="val 32000"/>
              <a:gd name="adj2" fmla="val 35136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7" name="Tmb™"/>
          <p:cNvSpPr txBox="1"/>
          <p:nvPr/>
        </p:nvSpPr>
        <p:spPr>
          <a:xfrm>
            <a:off x="7622388" y="5042892"/>
            <a:ext cx="12192001" cy="120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Tmb™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MB’s utility in a pan-cancer sett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TMB’s utility in a pan-cancer setting</a:t>
            </a:r>
          </a:p>
        </p:txBody>
      </p:sp>
      <p:sp>
        <p:nvSpPr>
          <p:cNvPr id="330" name="Tumour mutation burden identifies potential immune checkpoint blockade recipients with tumour types not normally responsive"/>
          <p:cNvSpPr txBox="1"/>
          <p:nvPr>
            <p:ph type="title"/>
          </p:nvPr>
        </p:nvSpPr>
        <p:spPr>
          <a:xfrm>
            <a:off x="406400" y="1536700"/>
            <a:ext cx="12192000" cy="1132781"/>
          </a:xfrm>
          <a:prstGeom prst="rect">
            <a:avLst/>
          </a:prstGeom>
        </p:spPr>
        <p:txBody>
          <a:bodyPr/>
          <a:lstStyle>
            <a:lvl1pPr defTabSz="385572">
              <a:spcBef>
                <a:spcPts val="1800"/>
              </a:spcBef>
              <a:defRPr sz="3960"/>
            </a:lvl1pPr>
          </a:lstStyle>
          <a:p>
            <a:pPr/>
            <a:r>
              <a:t>Tumour mutation burden identifies potential immune checkpoint blockade recipients with tumour types not normally responsive</a:t>
            </a:r>
          </a:p>
        </p:txBody>
      </p:sp>
      <p:sp>
        <p:nvSpPr>
          <p:cNvPr id="331" name="TMB demonstrates wide heterogeneity between and within tumour types…"/>
          <p:cNvSpPr txBox="1"/>
          <p:nvPr>
            <p:ph type="body" sz="half" idx="1"/>
          </p:nvPr>
        </p:nvSpPr>
        <p:spPr>
          <a:xfrm>
            <a:off x="6642100" y="2791177"/>
            <a:ext cx="5567363" cy="61087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TMB demonstrates wide heterogeneity between and within tumour types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It may be possible that individual TMB-High cases would benefit from checkpoint blockade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There is very little clinical data for ICB towards the left of the graph</a:t>
            </a:r>
          </a:p>
        </p:txBody>
      </p:sp>
      <p:pic>
        <p:nvPicPr>
          <p:cNvPr id="332" name="Image" descr="Image"/>
          <p:cNvPicPr>
            <a:picLocks noChangeAspect="0"/>
          </p:cNvPicPr>
          <p:nvPr/>
        </p:nvPicPr>
        <p:blipFill>
          <a:blip r:embed="rId2">
            <a:extLst/>
          </a:blip>
          <a:srcRect l="1022" t="2180" r="1022" b="728"/>
          <a:stretch>
            <a:fillRect/>
          </a:stretch>
        </p:blipFill>
        <p:spPr>
          <a:xfrm>
            <a:off x="696614" y="3573138"/>
            <a:ext cx="5249832" cy="4770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