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STANDARDS REFERENCED:</a:t>
            </a:r>
          </a:p>
          <a:p>
            <a:pPr/>
          </a:p>
          <a:p>
            <a:pPr/>
            <a:r>
              <a:t>CSTA 11-12th grade standards: 3B-AP-12: Compare and contrast fundamental data structures and their uses.</a:t>
            </a:r>
          </a:p>
          <a:p>
            <a:pPr/>
          </a:p>
          <a:p>
            <a:pPr/>
            <a:r>
              <a:t>NY State: 9-12.CT.7</a:t>
            </a:r>
          </a:p>
          <a:p>
            <a:pPr/>
            <a:r>
              <a:t>Design or remix a program that</a:t>
            </a:r>
          </a:p>
          <a:p>
            <a:pPr/>
            <a:r>
              <a:t>utilizes a data structure to maintain</a:t>
            </a:r>
          </a:p>
          <a:p>
            <a:pPr/>
            <a:r>
              <a:t>changes to related pieces of data.</a:t>
            </a:r>
          </a:p>
          <a:p>
            <a:pPr/>
          </a:p>
          <a:p>
            <a:pPr/>
            <a:r>
              <a:t>9-12.CT.6</a:t>
            </a:r>
          </a:p>
          <a:p>
            <a:pPr/>
            <a:r>
              <a:t>Demonstrate how at least two classic algorithms work and analyze the trade-offs related to two or more algorithms for completing the same task.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  Answers will vary.  Students might complain that some problems are impossible to understand or impossible to solve.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B.  Making a plan is coming up with the series of steps you will need to perform to solve a problem.  Carrying it out is actually doing it. This is like the difference between writing a recipe for cake and actually baking.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C. Reread the problem, highlight key words. Look up any words you don’t understand. Figure out whaty question is being asked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UNDERSTAND THE PROBLEM</a:t>
            </a:r>
            <a:br/>
            <a:r>
              <a:t>Traverse an array, summing each element which is a multiple of some target number.</a:t>
            </a:r>
          </a:p>
          <a:p>
            <a:pPr marL="187157" indent="-187157">
              <a:buSzPct val="100000"/>
              <a:buAutoNum type="arabicPeriod" startAt="1"/>
            </a:pPr>
            <a:r>
              <a:t>MAKE A PLAN: </a:t>
            </a:r>
            <a:br/>
            <a:r>
              <a:t>+How can we identify if a number is a multiple of NUM? Use the mod operator %.  so x % NUM == 0 for every multiple.</a:t>
            </a:r>
            <a:br/>
            <a:r>
              <a:t>+what does 9%3 equal? 3. What about 10%3? 1.</a:t>
            </a:r>
            <a:br/>
            <a:r>
              <a:t>pseudo code:</a:t>
            </a:r>
            <a:br/>
            <a:r>
              <a:t>SUM = 0</a:t>
            </a:r>
            <a:br/>
            <a:r>
              <a:t>for each ELEMENT in ARRAY:</a:t>
            </a:r>
            <a:br/>
            <a:r>
              <a:t>     if ELEMENT % NUM == 0: then SUM += ELEMENT</a:t>
            </a:r>
            <a:br/>
            <a:r>
              <a:t>return SUM</a:t>
            </a:r>
            <a:br/>
            <a:r>
              <a:t>+How can we tell if this algorithm will work? try running through it with an example array.  </a:t>
            </a:r>
          </a:p>
          <a:p>
            <a:pPr marL="187157" indent="-187157">
              <a:buSzPct val="100000"/>
              <a:buAutoNum type="arabicPeriod" startAt="1"/>
            </a:pPr>
            <a:r>
              <a:t>+Does it make more sense to use the enhanced for loop or a standard for loop here? enhanced. we’re running through each element on at a time (no skipping) and we don’t need to access the indices of the array.</a:t>
            </a:r>
            <a:br/>
            <a:r>
              <a:t>public static int divBySum(int[] arr, int num)</a:t>
            </a:r>
          </a:p>
          <a:p>
            <a:pPr/>
            <a:r>
              <a:t>{</a:t>
            </a:r>
          </a:p>
          <a:p>
            <a:pPr/>
            <a:r>
              <a:t>  int sum = 0;</a:t>
            </a:r>
            <a:br/>
            <a:r>
              <a:t>  for (int element : arr){</a:t>
            </a:r>
          </a:p>
          <a:p>
            <a:pPr/>
            <a:r>
              <a:t>    if ( element % num == 0){</a:t>
            </a:r>
          </a:p>
          <a:p>
            <a:pPr/>
            <a:r>
              <a:t>        sum += element;</a:t>
            </a:r>
          </a:p>
          <a:p>
            <a:pPr/>
            <a:r>
              <a:t>     }</a:t>
            </a:r>
          </a:p>
          <a:p>
            <a:pPr/>
            <a:r>
              <a:t>  }</a:t>
            </a:r>
          </a:p>
          <a:p>
            <a:pPr/>
            <a:r>
              <a:t> return sum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UNDERSTAND THE PROBLEM.</a:t>
            </a:r>
            <a:br/>
            <a:r>
              <a:t>Traverse a for loop, finding each word ending in “-ing”, then printing that word.</a:t>
            </a:r>
          </a:p>
          <a:p>
            <a:pPr marL="187157" indent="-187157">
              <a:buSzPct val="100000"/>
              <a:buAutoNum type="arabicPeriod" startAt="1"/>
            </a:pPr>
            <a:r>
              <a:t>MAKE A PLAN</a:t>
            </a:r>
            <a:br/>
            <a:r>
              <a:t>for each item in ARRAY:</a:t>
            </a:r>
            <a:br/>
            <a:r>
              <a:t>    if last three letters of item == “ing”: then print(item)</a:t>
            </a:r>
          </a:p>
          <a:p>
            <a:pPr/>
            <a:r>
              <a:t>for (String word : words){</a:t>
            </a:r>
          </a:p>
          <a:p>
            <a:pPr/>
            <a:r>
              <a:t>   int length = word.length();</a:t>
            </a:r>
          </a:p>
          <a:p>
            <a:pPr/>
            <a:r>
              <a:t>   String ending = word.substring(length - 3, length);</a:t>
            </a:r>
          </a:p>
          <a:p>
            <a:pPr/>
            <a:r>
              <a:t>   if (ending.equals(“ing”){</a:t>
            </a:r>
          </a:p>
          <a:p>
            <a:pPr/>
            <a:r>
              <a:t>     System.out.println(word)</a:t>
            </a:r>
          </a:p>
          <a:p>
            <a:pPr/>
            <a:r>
              <a:t>   }</a:t>
            </a:r>
          </a:p>
          <a:p>
            <a:pPr/>
            <a:r>
              <a:t>}</a:t>
            </a:r>
            <a:br/>
            <a:r>
              <a:t>+Why is it important to use .equals(), instead of == here? because “==“ means reference equality (comparing locations in memory).  we want to compare the content of the two strings.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 static int divBySum(int[] arr, int num)</a:t>
            </a:r>
          </a:p>
          <a:p>
            <a:pPr/>
            <a:r>
              <a:t>{</a:t>
            </a:r>
          </a:p>
          <a:p>
            <a:pPr/>
            <a:r>
              <a:t>  int counter = 0;</a:t>
            </a:r>
            <a:br/>
            <a:r>
              <a:t>  for (int word : wordArray){</a:t>
            </a:r>
          </a:p>
          <a:p>
            <a:pPr/>
            <a:r>
              <a:t>    if ( !(word.findWord()){</a:t>
            </a:r>
          </a:p>
          <a:p>
            <a:pPr/>
            <a:r>
              <a:t>        counter ++;</a:t>
            </a:r>
          </a:p>
          <a:p>
            <a:pPr/>
            <a:r>
              <a:t>     }</a:t>
            </a:r>
          </a:p>
          <a:p>
            <a:pPr/>
            <a:r>
              <a:t>  }</a:t>
            </a:r>
          </a:p>
          <a:p>
            <a:pPr/>
            <a:r>
              <a:t> return counter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 String[] notInVocab(String[] wordArray) {</a:t>
            </a:r>
          </a:p>
          <a:p>
            <a:pPr/>
            <a:r>
              <a:t>  int count = CountNotInVocab(wordArray);</a:t>
            </a:r>
          </a:p>
          <a:p>
            <a:pPr/>
            <a:r>
              <a:t>  String[] newArray = new String[count];</a:t>
            </a:r>
          </a:p>
          <a:p>
            <a:pPr/>
            <a:r>
              <a:t>  counter = 0;</a:t>
            </a:r>
          </a:p>
          <a:p>
            <a:pPr/>
            <a:r>
              <a:t>  while (counter &lt; count){</a:t>
            </a:r>
          </a:p>
          <a:p>
            <a:pPr/>
            <a:r>
              <a:t>      </a:t>
            </a:r>
          </a:p>
          <a:p>
            <a:pPr/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the How To Solve It method to tackle free response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3.2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15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0" name="The mathematician George Polya said you could use the four steps to the left to solve any problem. Read the steps then answer the questions below:…"/>
          <p:cNvSpPr txBox="1"/>
          <p:nvPr/>
        </p:nvSpPr>
        <p:spPr>
          <a:xfrm>
            <a:off x="378846" y="1783573"/>
            <a:ext cx="3960167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The mathematician George Polya said you could use the four steps to the left to solve </a:t>
            </a:r>
            <a:r>
              <a:rPr>
                <a:solidFill>
                  <a:schemeClr val="accent5"/>
                </a:solidFill>
              </a:rPr>
              <a:t>any problem</a:t>
            </a:r>
            <a:r>
              <a:t>. Read the steps then answer the questions below:</a:t>
            </a:r>
          </a:p>
          <a:p>
            <a:pPr lvl="1" indent="228600"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lvl="1" marL="868945" indent="-233947">
              <a:buSzPct val="100000"/>
              <a:buAutoNum type="alphaUcPeriod" startAt="1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parts of this method do you agree with? What do you disagree with?</a:t>
            </a:r>
          </a:p>
          <a:p>
            <a:pPr lvl="1" marL="868945" indent="-233947">
              <a:buSzPct val="100000"/>
              <a:buAutoNum type="alphaUcPeriod" startAt="1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What’s the difference between making a plan and carrying out a plan?</a:t>
            </a:r>
          </a:p>
          <a:p>
            <a:pPr lvl="1" marL="868945" indent="-233947">
              <a:buSzPct val="100000"/>
              <a:buAutoNum type="alphaUcPeriod" startAt="1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are some strategies you could use if you </a:t>
            </a:r>
            <a:r>
              <a:rPr i="1" u="sng"/>
              <a:t>don’t</a:t>
            </a:r>
            <a:r>
              <a:t> understand a problem?</a:t>
            </a:r>
          </a:p>
        </p:txBody>
      </p:sp>
      <p:grpSp>
        <p:nvGrpSpPr>
          <p:cNvPr id="193" name="how to solve it…"/>
          <p:cNvGrpSpPr/>
          <p:nvPr/>
        </p:nvGrpSpPr>
        <p:grpSpPr>
          <a:xfrm>
            <a:off x="5353377" y="1655956"/>
            <a:ext cx="2583740" cy="2807114"/>
            <a:chOff x="0" y="0"/>
            <a:chExt cx="2583738" cy="2807112"/>
          </a:xfrm>
        </p:grpSpPr>
        <p:sp>
          <p:nvSpPr>
            <p:cNvPr id="191" name="how to solve it…"/>
            <p:cNvSpPr txBox="1"/>
            <p:nvPr/>
          </p:nvSpPr>
          <p:spPr>
            <a:xfrm>
              <a:off x="22143" y="22143"/>
              <a:ext cx="2539452" cy="2762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416416">
                <a:defRPr b="1" sz="1089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38353" indent="-38353" defTabSz="416416">
                <a:buSzPct val="100000"/>
                <a:buAutoNum type="arabicPeriod" startAt="1"/>
                <a:defRPr sz="1089">
                  <a:solidFill>
                    <a:srgbClr val="000000"/>
                  </a:solidFill>
                </a:defRPr>
              </a:pPr>
              <a:r>
                <a:t>Understand the task:</a:t>
              </a:r>
            </a:p>
            <a:p>
              <a:pPr lvl="1" marL="269696" indent="-38353" defTabSz="416416">
                <a:buSzPct val="100000"/>
                <a:buAutoNum type="alphaLcPeriod" startAt="1"/>
                <a:defRPr sz="1089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269696" indent="-38353" defTabSz="416416">
                <a:buSzPct val="100000"/>
                <a:buAutoNum type="alphaLcPeriod" startAt="1"/>
                <a:defRPr sz="1089">
                  <a:solidFill>
                    <a:srgbClr val="000000"/>
                  </a:solidFill>
                </a:defRPr>
              </a:pPr>
              <a:r>
                <a:t>What should be the output look like?</a:t>
              </a:r>
            </a:p>
            <a:p>
              <a:pPr marL="38353" indent="-38353" defTabSz="416416">
                <a:buSzPct val="100000"/>
                <a:buAutoNum type="arabicPeriod" startAt="1"/>
                <a:defRPr sz="1089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269696" indent="-38353" defTabSz="416416">
                <a:buSzPct val="100000"/>
                <a:buAutoNum type="alphaLcPeriod" startAt="1"/>
                <a:defRPr sz="1089">
                  <a:solidFill>
                    <a:srgbClr val="000000"/>
                  </a:solidFill>
                </a:defRPr>
              </a:pPr>
              <a:r>
                <a:t>Write out your algorithm in pseudocode</a:t>
              </a:r>
            </a:p>
            <a:p>
              <a:pPr marL="38353" indent="-38353" defTabSz="416416">
                <a:buSzPct val="100000"/>
                <a:buAutoNum type="arabicPeriod" startAt="1"/>
                <a:defRPr sz="1089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269696" indent="-38353" defTabSz="416416">
                <a:buSzPct val="100000"/>
                <a:buAutoNum type="alphaLcPeriod" startAt="1"/>
                <a:defRPr sz="1089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38353" indent="-38353" defTabSz="416416">
                <a:buSzPct val="100000"/>
                <a:buAutoNum type="arabicPeriod" startAt="1"/>
                <a:defRPr sz="1089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269696" indent="-38353" defTabSz="416416">
                <a:buSzPct val="100000"/>
                <a:buAutoNum type="alphaLcPeriod" startAt="1"/>
                <a:defRPr sz="1089">
                  <a:solidFill>
                    <a:srgbClr val="000000"/>
                  </a:solidFill>
                </a:defRPr>
              </a:pPr>
              <a:r>
                <a:t>Does your solution make sense?</a:t>
              </a:r>
            </a:p>
            <a:p>
              <a:pPr lvl="1" marL="269696" indent="-38353" defTabSz="416416">
                <a:buSzPct val="100000"/>
                <a:buAutoNum type="alphaLcPeriod" startAt="1"/>
                <a:defRPr sz="1089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92" name="how to solve it… how to solve itUnderstand the task:Read the problem carefully.What should be the outcome (an answer, program, algorithm).Make a plan:Come up with a strategy to solve a problemHow does this problem resemble problems you’ve seen before.Exe" descr="how to solve it… how to solve itUnderstand the task:Read the problem carefully.What should be the outcome (an answer, program, algorithm).Make a plan:Come up with a strategy to solve a problemHow does this problem resemble problems you’ve seen before.Ex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2583740" cy="2807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the How To Solve It method to tackle free response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method helps organize how we solve free response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Review (tomorrow). Arrays exam (Thursday)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0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3" name="Writing to learn: Practice problem #1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431075">
                  <a:defRPr sz="17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Writing to learn: Practice problem #1 </a:t>
                </a:r>
              </a:p>
            </p:txBody>
          </p:sp>
        </p:grpSp>
      </p:grpSp>
      <p:sp>
        <p:nvSpPr>
          <p:cNvPr id="206" name="text"/>
          <p:cNvSpPr txBox="1"/>
          <p:nvPr/>
        </p:nvSpPr>
        <p:spPr>
          <a:xfrm>
            <a:off x="4402608" y="2463800"/>
            <a:ext cx="299282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text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838" y="855593"/>
            <a:ext cx="6664822" cy="189800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Be sure to……"/>
          <p:cNvSpPr txBox="1"/>
          <p:nvPr/>
        </p:nvSpPr>
        <p:spPr>
          <a:xfrm>
            <a:off x="492307" y="3006953"/>
            <a:ext cx="7419660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Work through </a:t>
            </a:r>
            <a:r>
              <a:rPr b="1"/>
              <a:t>this problem as a group</a:t>
            </a:r>
            <a:r>
              <a:t>.</a:t>
            </a:r>
            <a:r>
              <a:t>Understand the problem</a:t>
            </a:r>
            <a:r>
              <a:t>: Read the instructions in the worksheet carefully. Describe the task your solving in one sentence.</a:t>
            </a:r>
          </a:p>
          <a:p>
            <a:pPr marL="228600" indent="-228600">
              <a:buSzPct val="100000"/>
              <a:buAutoNum type="arabicPeriod" startAt="1"/>
            </a:pPr>
            <a:r>
              <a:t>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Make a plan</a:t>
            </a:r>
            <a:r>
              <a:t>: Write out a code in pseudocode (again in your notes). 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Execute your plan</a:t>
            </a:r>
            <a:r>
              <a:t>: Translate your pseudocode into Java. Write it in your worksheet.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Review your work</a:t>
            </a:r>
            <a:r>
              <a:t>: Does your code make sense? How do you know?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1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2076">
                  <a:defRPr sz="1979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Writing to learn: Practice with free response problems</a:t>
                </a:r>
              </a:p>
            </p:txBody>
          </p:sp>
        </p:grpSp>
      </p:grpSp>
      <p:sp>
        <p:nvSpPr>
          <p:cNvPr id="217" name="Be sure to……"/>
          <p:cNvSpPr txBox="1"/>
          <p:nvPr/>
        </p:nvSpPr>
        <p:spPr>
          <a:xfrm>
            <a:off x="549314" y="1620871"/>
            <a:ext cx="4093585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Work through </a:t>
            </a:r>
            <a:r>
              <a:rPr u="sng"/>
              <a:t>each remaining problem</a:t>
            </a:r>
            <a:r>
              <a:t> in the worksheet with your partner. For each problem…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Understand the problem</a:t>
            </a:r>
            <a:r>
              <a:t>: Read carefully. Describe the task your solving in one sentence (in notes).</a:t>
            </a:r>
          </a:p>
          <a:p>
            <a:pPr marL="228600" indent="-228600">
              <a:buSzPct val="100000"/>
              <a:buAutoNum type="arabicPeriod" startAt="1"/>
            </a:pPr>
            <a:r>
              <a:t>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Make a plan</a:t>
            </a:r>
            <a:r>
              <a:t>: Write out a code in pseudocode (again in your notes). 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Execute your plan</a:t>
            </a:r>
            <a:r>
              <a:t>: Translate your pseudocode into Java. Write it in your worksheet.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Review your work</a:t>
            </a:r>
            <a:r>
              <a:t>: Does your code make sense? How do you know?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20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3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21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2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 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Review your work. Be prepared to share out!</a:t>
                </a:r>
              </a:p>
            </p:txBody>
          </p:sp>
        </p:grpSp>
      </p:grpSp>
      <p:sp>
        <p:nvSpPr>
          <p:cNvPr id="225" name="text"/>
          <p:cNvSpPr txBox="1"/>
          <p:nvPr/>
        </p:nvSpPr>
        <p:spPr>
          <a:xfrm>
            <a:off x="4402608" y="2463800"/>
            <a:ext cx="299282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text</a:t>
            </a:r>
          </a:p>
        </p:txBody>
      </p:sp>
      <p:sp>
        <p:nvSpPr>
          <p:cNvPr id="226" name="An array of String objects, words, has been properly declared and initialized. Each element of words contains a String consisting of at least 3 lowercase letters (a–z).…"/>
          <p:cNvSpPr txBox="1"/>
          <p:nvPr/>
        </p:nvSpPr>
        <p:spPr>
          <a:xfrm>
            <a:off x="419100" y="1571153"/>
            <a:ext cx="7261424" cy="2698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</a:defRPr>
            </a:pPr>
            <a:r>
              <a:rPr b="1"/>
              <a:t> </a:t>
            </a:r>
            <a:r>
              <a:t>An array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String</a:t>
            </a:r>
            <a:r>
              <a:t> objects,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words</a:t>
            </a:r>
            <a:r>
              <a:t>, has been properly declared and initialized. Each element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words</a:t>
            </a:r>
            <a:r>
              <a:t> contains a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String</a:t>
            </a:r>
            <a:r>
              <a:t> consisting of at least 3 lowercase letters (a–z).</a:t>
            </a:r>
          </a:p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</a:defRPr>
            </a:pPr>
            <a:r>
              <a:t>Write a code segment that uses an enhanced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for</a:t>
            </a:r>
            <a:r>
              <a:t> loop to print all elements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words</a:t>
            </a:r>
            <a:r>
              <a:t> that end with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"ing"</a:t>
            </a:r>
            <a:r>
              <a:t>. As an example, if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words</a:t>
            </a:r>
            <a:r>
              <a:t> contains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{"ten", "fading", "post", "card",</a:t>
            </a:r>
            <a:r>
              <a:t>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"thunder", "hinge", "trailing", "batting"}</a:t>
            </a:r>
            <a:r>
              <a:t>, then the following output should be produced by the code segment.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fading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trailing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batting</a:t>
            </a:r>
          </a:p>
          <a:p>
            <a:pPr defTabSz="457200">
              <a:defRPr>
                <a:solidFill>
                  <a:srgbClr val="333333"/>
                </a:solidFill>
              </a:defRPr>
            </a:pPr>
            <a:r>
              <a:t>Write the code segment as described above. The code segment must use an enhanced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for</a:t>
            </a:r>
            <a:r>
              <a:t> loop to earn full credit.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3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3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3" name="Practice problem #3a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#3a 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Review your work. Be prepared to share out!</a:t>
                </a:r>
              </a:p>
            </p:txBody>
          </p:sp>
        </p:grpSp>
      </p:grpSp>
      <p:sp>
        <p:nvSpPr>
          <p:cNvPr id="236" name="text"/>
          <p:cNvSpPr txBox="1"/>
          <p:nvPr/>
        </p:nvSpPr>
        <p:spPr>
          <a:xfrm>
            <a:off x="4402608" y="2463800"/>
            <a:ext cx="299282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text</a:t>
            </a:r>
          </a:p>
        </p:txBody>
      </p:sp>
      <p:sp>
        <p:nvSpPr>
          <p:cNvPr id="237" name="(a)   Write the countNotInVocab method. Assume that there are no duplicates in wordArray. You must use findWord appropriately to receive full credit.…"/>
          <p:cNvSpPr txBox="1"/>
          <p:nvPr/>
        </p:nvSpPr>
        <p:spPr>
          <a:xfrm>
            <a:off x="438943" y="1949003"/>
            <a:ext cx="8266114" cy="124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400"/>
              </a:spcBef>
              <a:defRPr sz="1200">
                <a:solidFill>
                  <a:srgbClr val="333333"/>
                </a:solidFill>
              </a:defRPr>
            </a:pPr>
            <a:r>
              <a:t>(a)   Write the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countNotInVocab</a:t>
            </a:r>
            <a:r>
              <a:t> method. Assume that there are no duplicates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wordArray</a:t>
            </a:r>
            <a:r>
              <a:t>. You must use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findWord</a:t>
            </a:r>
            <a:r>
              <a:t> appropriately to receive full credit.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/** Counts how many strings in wordArray are not found in theVocab, as described in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 part (a).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*/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 int countNotInVocab(String[] wordArray)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4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4" name="Practice problem #3b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#3b 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Review your work. Be prepared to share out!</a:t>
                </a:r>
              </a:p>
            </p:txBody>
          </p:sp>
        </p:grpSp>
      </p:grpSp>
      <p:sp>
        <p:nvSpPr>
          <p:cNvPr id="247" name="text"/>
          <p:cNvSpPr txBox="1"/>
          <p:nvPr/>
        </p:nvSpPr>
        <p:spPr>
          <a:xfrm>
            <a:off x="4402608" y="2463800"/>
            <a:ext cx="299282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text</a:t>
            </a:r>
          </a:p>
        </p:txBody>
      </p:sp>
      <p:sp>
        <p:nvSpPr>
          <p:cNvPr id="248" name="Write the notInVocab method (see handout). Assume that there are no duplicates in wordArray. You must call findWord and countNotInVocab appropriately in order to receive full credit.…"/>
          <p:cNvSpPr txBox="1"/>
          <p:nvPr/>
        </p:nvSpPr>
        <p:spPr>
          <a:xfrm>
            <a:off x="289869" y="1996792"/>
            <a:ext cx="8291724" cy="1424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</a:defRPr>
            </a:pPr>
            <a:r>
              <a:t> Write the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notInVocab</a:t>
            </a:r>
            <a:r>
              <a:t> method (</a:t>
            </a:r>
            <a:r>
              <a:rPr b="1"/>
              <a:t>see handout</a:t>
            </a:r>
            <a:r>
              <a:t>). Assume that there are no duplicates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wordArray</a:t>
            </a:r>
            <a:r>
              <a:t>. You must call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findWord</a:t>
            </a:r>
            <a:r>
              <a:t> and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countNotInVocab</a:t>
            </a:r>
            <a:r>
              <a:t> appropriately in order to receive full credit.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/** Returns an array containing strings from wordArray not found in theVocab,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 as described in part (b).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*/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 String[] notInVocab(String[] wordArray)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53" name="How useful was the how to solve it method for solving these problems?…"/>
          <p:cNvSpPr txBox="1"/>
          <p:nvPr/>
        </p:nvSpPr>
        <p:spPr>
          <a:xfrm>
            <a:off x="778973" y="1600200"/>
            <a:ext cx="327843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useful was the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how to solve it </a:t>
            </a:r>
            <a:r>
              <a:t>method for solving these problems?</a:t>
            </a:r>
          </a:p>
          <a:p>
            <a:pPr marL="187157" indent="-187157">
              <a:buSzPct val="100000"/>
              <a:buAutoNum type="arabicPeriod" startAt="1"/>
            </a:pPr>
            <a:r>
              <a:t>What would you do differently?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