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</a:t>
            </a:r>
          </a:p>
          <a:p>
            <a:pPr/>
            <a:r>
              <a:t>2)</a:t>
            </a:r>
          </a:p>
          <a:p>
            <a:pPr/>
            <a:r>
              <a:t>3)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javadocs to document classes?</a:t>
            </a:r>
            <a:endParaRPr b="0" sz="1200"/>
          </a:p>
        </p:txBody>
      </p:sp>
      <p:sp>
        <p:nvSpPr>
          <p:cNvPr id="46" name="Dr. O’Brien. 12/15"/>
          <p:cNvSpPr txBox="1"/>
          <p:nvPr/>
        </p:nvSpPr>
        <p:spPr>
          <a:xfrm>
            <a:off x="7653808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O’Brien. 12/15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 Log in to Google Classroom and answer the questions below:</a:t>
            </a:r>
          </a:p>
        </p:txBody>
      </p:sp>
      <p:sp>
        <p:nvSpPr>
          <p:cNvPr id="191" name="Compare the two webpages on Google Classroom:…"/>
          <p:cNvSpPr txBox="1"/>
          <p:nvPr/>
        </p:nvSpPr>
        <p:spPr>
          <a:xfrm>
            <a:off x="703963" y="1868530"/>
            <a:ext cx="640065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Compare the two webpages on </a:t>
            </a:r>
            <a:r>
              <a:rPr>
                <a:solidFill>
                  <a:schemeClr val="accent5"/>
                </a:solidFill>
              </a:rPr>
              <a:t>Google Classroom</a:t>
            </a:r>
            <a:r>
              <a:t>: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1) What similarities and differences do you notice between them?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2) Does one of them look more familiar with the other? Explain why or why not.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3) How do you think these documentation pages are made?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 </a:t>
            </a:r>
            <a:r>
              <a:rPr b="0"/>
              <a:t>use javadocs to document classes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Provides a standard format for commenting classes in Java. With access to a command line, you can make nice looking documentation pages.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Fun with accessor methods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64071" y="5886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the definition in your notebook.</a:t>
            </a:r>
          </a:p>
        </p:txBody>
      </p:sp>
      <p:sp>
        <p:nvSpPr>
          <p:cNvPr id="199" name="private access…"/>
          <p:cNvSpPr txBox="1"/>
          <p:nvPr/>
        </p:nvSpPr>
        <p:spPr>
          <a:xfrm>
            <a:off x="1063543" y="1861639"/>
            <a:ext cx="19297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Comment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Embedded within code to explain what code does.</a:t>
            </a:r>
          </a:p>
        </p:txBody>
      </p:sp>
      <p:sp>
        <p:nvSpPr>
          <p:cNvPr id="200" name="private access…"/>
          <p:cNvSpPr txBox="1"/>
          <p:nvPr/>
        </p:nvSpPr>
        <p:spPr>
          <a:xfrm>
            <a:off x="1063543" y="3065553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Documentation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general term for text that explains how a software program works.</a:t>
            </a:r>
          </a:p>
        </p:txBody>
      </p:sp>
      <p:sp>
        <p:nvSpPr>
          <p:cNvPr id="201" name="private access…"/>
          <p:cNvSpPr txBox="1"/>
          <p:nvPr/>
        </p:nvSpPr>
        <p:spPr>
          <a:xfrm>
            <a:off x="3607136" y="1861639"/>
            <a:ext cx="19297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Precondition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Conditions that must be true </a:t>
            </a:r>
            <a:r>
              <a:rPr b="1"/>
              <a:t>prior to</a:t>
            </a:r>
            <a:r>
              <a:t> execution of code.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3607136" y="2957603"/>
            <a:ext cx="1929728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Postcondition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Conditions that must be true </a:t>
            </a:r>
            <a:r>
              <a:rPr b="1"/>
              <a:t>after</a:t>
            </a:r>
            <a:r>
              <a:t> execution of code. Describes the outcome of executing code.</a:t>
            </a:r>
          </a:p>
        </p:txBody>
      </p:sp>
      <p:sp>
        <p:nvSpPr>
          <p:cNvPr id="203" name="private access…"/>
          <p:cNvSpPr txBox="1"/>
          <p:nvPr/>
        </p:nvSpPr>
        <p:spPr>
          <a:xfrm>
            <a:off x="6150729" y="2602357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Javadoc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Tool for creating in-code comments that can be transformed into HTML documentation pages.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2" grpId="4"/>
      <p:bldP build="whole" bldLvl="1" animBg="1" rev="0" advAuto="0" spid="201" grpId="3"/>
      <p:bldP build="whole" bldLvl="1" animBg="1" rev="0" advAuto="0" spid="203" grpId="5"/>
      <p:bldP build="whole" bldLvl="1" animBg="1" rev="0" advAuto="0" spid="20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riting to learn: Warm up"/>
          <p:cNvSpPr txBox="1"/>
          <p:nvPr>
            <p:ph type="title"/>
          </p:nvPr>
        </p:nvSpPr>
        <p:spPr>
          <a:xfrm>
            <a:off x="1362471" y="39671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Writing to learn: Warm up</a:t>
            </a:r>
          </a:p>
        </p:txBody>
      </p:sp>
      <p:sp>
        <p:nvSpPr>
          <p:cNvPr id="206" name="Answer in your notebook. Be prepared to share out.…"/>
          <p:cNvSpPr txBox="1"/>
          <p:nvPr/>
        </p:nvSpPr>
        <p:spPr>
          <a:xfrm>
            <a:off x="410168" y="1859602"/>
            <a:ext cx="3714131" cy="807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Answer in your notebook. Be prepared to share out.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Why is it a good idea to comment your code?</a:t>
            </a:r>
          </a:p>
        </p:txBody>
      </p:sp>
      <p:grpSp>
        <p:nvGrpSpPr>
          <p:cNvPr id="209" name="Group"/>
          <p:cNvGrpSpPr/>
          <p:nvPr/>
        </p:nvGrpSpPr>
        <p:grpSpPr>
          <a:xfrm>
            <a:off x="6226370" y="843823"/>
            <a:ext cx="2425619" cy="3455854"/>
            <a:chOff x="0" y="0"/>
            <a:chExt cx="2425617" cy="3455853"/>
          </a:xfrm>
        </p:grpSpPr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425618" cy="34558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57106" y="1695074"/>
              <a:ext cx="1102170" cy="48985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190500" dist="12700" dir="5400000">
                <a:srgbClr val="000000"/>
              </a:outerShdw>
            </a:effectLst>
          </p:spPr>
        </p:pic>
      </p:grpSp>
      <p:sp>
        <p:nvSpPr>
          <p:cNvPr id="210" name="be sure to:"/>
          <p:cNvSpPr txBox="1"/>
          <p:nvPr/>
        </p:nvSpPr>
        <p:spPr>
          <a:xfrm>
            <a:off x="1135372" y="1420201"/>
            <a:ext cx="371413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13816">
              <a:defRPr sz="24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449898" y="183715"/>
            <a:ext cx="5971665" cy="874270"/>
            <a:chOff x="0" y="0"/>
            <a:chExt cx="5971663" cy="874269"/>
          </a:xfrm>
        </p:grpSpPr>
        <p:sp>
          <p:nvSpPr>
            <p:cNvPr id="212" name="Rectangle"/>
            <p:cNvSpPr/>
            <p:nvPr/>
          </p:nvSpPr>
          <p:spPr>
            <a:xfrm>
              <a:off x="-1" y="0"/>
              <a:ext cx="5331479" cy="87427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5" name="Do now…"/>
            <p:cNvGrpSpPr/>
            <p:nvPr/>
          </p:nvGrpSpPr>
          <p:grpSpPr>
            <a:xfrm>
              <a:off x="11088" y="11088"/>
              <a:ext cx="5960575" cy="852093"/>
              <a:chOff x="-1" y="-1"/>
              <a:chExt cx="5960573" cy="852091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-2" y="-2"/>
                <a:ext cx="5960575" cy="85209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4" name="Mini-lesson…"/>
              <p:cNvSpPr txBox="1"/>
              <p:nvPr/>
            </p:nvSpPr>
            <p:spPr>
              <a:xfrm>
                <a:off x="14890" y="14890"/>
                <a:ext cx="5930792" cy="822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Coding to lean: Independent work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1"/>
                    </a:solidFill>
                  </a:rPr>
                  <a:t>Remain your workstation. Read BSTs below.</a:t>
                </a:r>
              </a:p>
            </p:txBody>
          </p:sp>
        </p:grpSp>
      </p:grpSp>
      <p:sp>
        <p:nvSpPr>
          <p:cNvPr id="217" name="be sure to:"/>
          <p:cNvSpPr txBox="1"/>
          <p:nvPr/>
        </p:nvSpPr>
        <p:spPr>
          <a:xfrm>
            <a:off x="1198500" y="1152719"/>
            <a:ext cx="128344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07148">
              <a:defRPr sz="2000">
                <a:solidFill>
                  <a:schemeClr val="accent5">
                    <a:lumOff val="-9843"/>
                  </a:schemeClr>
                </a:solidFill>
              </a:defRPr>
            </a:lvl1pPr>
          </a:lstStyle>
          <a:p>
            <a:pPr/>
            <a:r>
              <a:t>be sure to: </a:t>
            </a:r>
          </a:p>
        </p:txBody>
      </p:sp>
      <p:sp>
        <p:nvSpPr>
          <p:cNvPr id="218" name="Work on following problems in CodeHS:…"/>
          <p:cNvSpPr txBox="1"/>
          <p:nvPr/>
        </p:nvSpPr>
        <p:spPr>
          <a:xfrm>
            <a:off x="697715" y="1735462"/>
            <a:ext cx="2877133" cy="26162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Work on following problems in CodeHS: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5.3.5: Commenting activity tracker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5.3.6: Commenting Activity log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5.3.7 CYOA Layout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5.3.8 CYOA Finishing the story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If you have a question, ask!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complete any remaining assignment for </a:t>
            </a:r>
            <a:r>
              <a:rPr>
                <a:solidFill>
                  <a:schemeClr val="accent5"/>
                </a:solidFill>
              </a:rPr>
              <a:t>homework</a:t>
            </a:r>
            <a:r>
              <a:t>!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0282" y="1344493"/>
            <a:ext cx="3998139" cy="2998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