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 </a:t>
            </a:r>
          </a:p>
          <a:p>
            <a:pPr/>
            <a:r>
              <a:t>nested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marL="187157" indent="-187157">
              <a:buSzPct val="100000"/>
              <a:buAutoNum type="arabicPeriod" startAt="1"/>
            </a:pPr>
            <a:r>
              <a:t>The rocket so a height of 400 m in 20 s. It lands at 40 s.</a:t>
            </a:r>
          </a:p>
          <a:p>
            <a:pPr marL="187157" indent="-187157">
              <a:buSzPct val="100000"/>
              <a:buAutoNum type="arabicPeriod" startAt="1"/>
            </a:pPr>
            <a:r>
              <a:t>Vertex: (20, 400). X and y ints: 0.  Domain: 0-40. Range: 0-400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marL="187157" indent="-187157">
              <a:buSzPct val="100000"/>
              <a:buAutoNum type="arabicPeriod" startAt="1"/>
            </a:pPr>
            <a:r>
              <a:t>What does your graph look like? A quadratic that has been transformed how has it been transformed?</a:t>
            </a:r>
          </a:p>
          <a:p>
            <a:pPr marL="187157" indent="-187157">
              <a:buSzPct val="100000"/>
              <a:buAutoNum type="arabicPeriod" startAt="1"/>
            </a:pPr>
            <a:r>
              <a:t>Preplanned qs:</a:t>
            </a:r>
          </a:p>
          <a:p>
            <a:pPr/>
            <a:r>
              <a:t>+How could the vertex form of your equation be useful here?  you can write your function as f(x) = -(x - a)^2 + 1000.</a:t>
            </a:r>
          </a:p>
          <a:p>
            <a:pPr/>
            <a:r>
              <a:t>+How could you use the x/y intercept to solve for a?  0 = -(0 - a)^2 + 1000 -&gt; a^2 = 1000, a = sqrt(100) approx: 31.6</a:t>
            </a:r>
          </a:p>
          <a:p>
            <a:pPr/>
          </a:p>
          <a:p>
            <a:pPr/>
            <a:r>
              <a:t>NOTE: - values in Pyret are represented by (0- x) not -x,</a:t>
            </a:r>
          </a:p>
          <a:p>
            <a:pPr/>
          </a:p>
          <a:p>
            <a:pPr/>
          </a:p>
          <a:p>
            <a:pPr/>
            <a:r>
              <a:t>Answers: </a:t>
            </a:r>
          </a:p>
          <a:p>
            <a:pPr marL="187157" indent="-187157">
              <a:buSzPct val="100000"/>
              <a:buAutoNum type="arabicPeriod" startAt="1"/>
            </a:pPr>
            <a:r>
              <a:t>h(t) = 2t^2</a:t>
            </a:r>
          </a:p>
          <a:p>
            <a:pPr marL="187157" indent="-187157">
              <a:buSzPct val="100000"/>
              <a:buAutoNum type="arabicPeriod" startAt="1"/>
            </a:pPr>
            <a:r>
              <a:t>h(t) = -(t - 15)^2  + 225</a:t>
            </a:r>
          </a:p>
          <a:p>
            <a:pPr marL="187157" indent="-187157">
              <a:buSzPct val="100000"/>
              <a:buAutoNum type="arabicPeriod" startAt="1"/>
            </a:pPr>
            <a:r>
              <a:t>h(t)=  -(t - 20)^2  + 400</a:t>
            </a:r>
          </a:p>
          <a:p>
            <a:pPr/>
          </a:p>
          <a:p>
            <a:pPr/>
            <a:r>
              <a:t>If students finish early: make observations about the speed of your rocket at different moments in time .  Try this for a variety of specifications of rocket height (quadratic, linear,etx.) Write down your observations in your notes,  What can you conclude about the relationship between the rockers height and its speed.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marL="187157" indent="-187157">
              <a:buSzPct val="100000"/>
              <a:buAutoNum type="arabicPeriod" startAt="1"/>
            </a:pPr>
            <a:r>
              <a:t>answers will vary.</a:t>
            </a:r>
          </a:p>
          <a:p>
            <a:pPr marL="187157" indent="-187157">
              <a:buSzPct val="100000"/>
              <a:buAutoNum type="arabicPeriod" startAt="1"/>
            </a:pPr>
            <a:r>
              <a:t>using functions for manipulating images, e.g. scale(), overlay, etc.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functions in Pyret for computational modeling?</a:t>
            </a:r>
            <a:endParaRPr b="0" sz="1200"/>
          </a:p>
        </p:txBody>
      </p:sp>
      <p:sp>
        <p:nvSpPr>
          <p:cNvPr id="45" name="Dr. O’Brien  12/16"/>
          <p:cNvSpPr txBox="1"/>
          <p:nvPr/>
        </p:nvSpPr>
        <p:spPr>
          <a:xfrm>
            <a:off x="7592483" y="39450"/>
            <a:ext cx="1425986"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12/16</a:t>
            </a:r>
          </a:p>
        </p:txBody>
      </p:sp>
      <p:pic>
        <p:nvPicPr>
          <p:cNvPr id="46" name="nasa-logo-web-rgb.png" descr="nasa-logo-web-rgb.png"/>
          <p:cNvPicPr>
            <a:picLocks noChangeAspect="1"/>
          </p:cNvPicPr>
          <p:nvPr/>
        </p:nvPicPr>
        <p:blipFill>
          <a:blip r:embed="rId2">
            <a:extLst/>
          </a:blip>
          <a:stretch>
            <a:fillRect/>
          </a:stretch>
        </p:blipFill>
        <p:spPr>
          <a:xfrm>
            <a:off x="-623124" y="-43493"/>
            <a:ext cx="2683630" cy="1341816"/>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13.4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16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the  </a:t>
            </a:r>
            <a:r>
              <a:rPr b="1">
                <a:solidFill>
                  <a:schemeClr val="accent3">
                    <a:lumOff val="-9098"/>
                  </a:schemeClr>
                </a:solidFill>
              </a:rPr>
              <a:t>goal </a:t>
            </a:r>
            <a:r>
              <a:rPr>
                <a:solidFill>
                  <a:schemeClr val="accent3">
                    <a:lumOff val="-9098"/>
                  </a:schemeClr>
                </a:solidFill>
              </a:rPr>
              <a:t>and read the information below. Write down any questions you have; be prepared to share out!</a:t>
            </a:r>
          </a:p>
        </p:txBody>
      </p:sp>
      <p:sp>
        <p:nvSpPr>
          <p:cNvPr id="191"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 use functions in Pyret for computational modeling</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in the real world (science, medicine, engineering) math and computer science is frequently used to analyze and make predictions about real world phenomena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functions in Pyret to model movement in our video game</a:t>
            </a:r>
          </a:p>
        </p:txBody>
      </p:sp>
      <p:pic>
        <p:nvPicPr>
          <p:cNvPr id="196"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Vocab…"/>
          <p:cNvSpPr txBox="1"/>
          <p:nvPr>
            <p:ph type="title"/>
          </p:nvPr>
        </p:nvSpPr>
        <p:spPr>
          <a:xfrm>
            <a:off x="1438671" y="184914"/>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 for </a:t>
            </a:r>
            <a:r>
              <a:rPr b="1">
                <a:solidFill>
                  <a:schemeClr val="accent3">
                    <a:lumOff val="-9098"/>
                  </a:schemeClr>
                </a:solidFill>
              </a:rPr>
              <a:t>comp. modeling </a:t>
            </a:r>
            <a:r>
              <a:rPr>
                <a:solidFill>
                  <a:schemeClr val="accent3">
                    <a:lumOff val="-9098"/>
                  </a:schemeClr>
                </a:solidFill>
              </a:rPr>
              <a:t>in your notebook. The other definitions should be in your notes. If not copy them!</a:t>
            </a:r>
          </a:p>
        </p:txBody>
      </p:sp>
      <p:sp>
        <p:nvSpPr>
          <p:cNvPr id="199" name="private access…"/>
          <p:cNvSpPr txBox="1"/>
          <p:nvPr/>
        </p:nvSpPr>
        <p:spPr>
          <a:xfrm>
            <a:off x="2587543" y="1680629"/>
            <a:ext cx="1929728" cy="213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Computational modeling </a:t>
            </a:r>
          </a:p>
          <a:p>
            <a:pPr>
              <a:defRPr>
                <a:solidFill>
                  <a:srgbClr val="FF6A00"/>
                </a:solidFill>
              </a:defRPr>
            </a:pPr>
            <a:r>
              <a:t>Using computer programs to analyze and make predictions about real world systems (especially in science, medicine, and engineering)</a:t>
            </a:r>
          </a:p>
        </p:txBody>
      </p:sp>
      <p:sp>
        <p:nvSpPr>
          <p:cNvPr id="200" name="private access…"/>
          <p:cNvSpPr txBox="1"/>
          <p:nvPr/>
        </p:nvSpPr>
        <p:spPr>
          <a:xfrm>
            <a:off x="4819491" y="1658824"/>
            <a:ext cx="2843433"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function</a:t>
            </a:r>
          </a:p>
          <a:p>
            <a:pPr>
              <a:defRPr>
                <a:solidFill>
                  <a:srgbClr val="FF6A00"/>
                </a:solidFill>
              </a:defRPr>
            </a:pPr>
            <a:r>
              <a:t>a mathematical object that takes in an input and produces a unique output</a:t>
            </a:r>
          </a:p>
        </p:txBody>
      </p:sp>
      <p:sp>
        <p:nvSpPr>
          <p:cNvPr id="201" name="private access…"/>
          <p:cNvSpPr txBox="1"/>
          <p:nvPr/>
        </p:nvSpPr>
        <p:spPr>
          <a:xfrm>
            <a:off x="4920911" y="2861749"/>
            <a:ext cx="2843433"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function definition</a:t>
            </a:r>
          </a:p>
          <a:p>
            <a:pPr>
              <a:defRPr>
                <a:solidFill>
                  <a:srgbClr val="FF6A00"/>
                </a:solidFill>
              </a:defRPr>
            </a:pPr>
            <a:r>
              <a:t>Code that names a function, defines its arguments, and states the expression to compute when code is used</a:t>
            </a:r>
          </a:p>
        </p:txBody>
      </p:sp>
      <p:sp>
        <p:nvSpPr>
          <p:cNvPr id="202" name="Rectangle"/>
          <p:cNvSpPr/>
          <p:nvPr/>
        </p:nvSpPr>
        <p:spPr>
          <a:xfrm>
            <a:off x="2518174" y="1223059"/>
            <a:ext cx="5633951" cy="3048741"/>
          </a:xfrm>
          <a:prstGeom prst="rect">
            <a:avLst/>
          </a:prstGeom>
          <a:ln w="76200">
            <a:solidFill>
              <a:srgbClr val="E22400"/>
            </a:solidFill>
          </a:ln>
        </p:spPr>
        <p:txBody>
          <a:bodyPr lIns="0" tIns="0" rIns="0" bIns="0"/>
          <a:lstStyle/>
          <a:p>
            <a:pPr/>
          </a:p>
        </p:txBody>
      </p:sp>
      <p:sp>
        <p:nvSpPr>
          <p:cNvPr id="203" name="REVIEW:"/>
          <p:cNvSpPr txBox="1"/>
          <p:nvPr/>
        </p:nvSpPr>
        <p:spPr>
          <a:xfrm>
            <a:off x="2680617" y="1301016"/>
            <a:ext cx="76036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E22400"/>
                </a:solidFill>
              </a:defRPr>
            </a:lvl1pPr>
          </a:lstStyle>
          <a:p>
            <a:pPr/>
            <a:r>
              <a:t>REVIEW: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3"/>
      <p:bldP build="whole" bldLvl="1" animBg="1" rev="0" advAuto="0" spid="199" grpId="1"/>
      <p:bldP build="whole" bldLvl="1" animBg="1" rev="0" advAuto="0" spid="200"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o now…"/>
          <p:cNvSpPr txBox="1"/>
          <p:nvPr/>
        </p:nvSpPr>
        <p:spPr>
          <a:xfrm>
            <a:off x="1737811" y="549353"/>
            <a:ext cx="3876993" cy="547520"/>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lvl1pPr defTabSz="507148">
              <a:defRPr sz="2000">
                <a:latin typeface="+mn-lt"/>
                <a:ea typeface="+mn-ea"/>
                <a:cs typeface="+mn-cs"/>
                <a:sym typeface="Arial"/>
              </a:defRPr>
            </a:lvl1pPr>
          </a:lstStyle>
          <a:p>
            <a:pPr/>
            <a:r>
              <a:t>Coding to learn: getting ready</a:t>
            </a:r>
          </a:p>
        </p:txBody>
      </p:sp>
      <p:sp>
        <p:nvSpPr>
          <p:cNvPr id="206" name="Open your saved copy of the Rocket Height Starter File at code.pyret.org.  If you didn’t save it, open the file from Google Classroom. Save a copy.…"/>
          <p:cNvSpPr txBox="1"/>
          <p:nvPr/>
        </p:nvSpPr>
        <p:spPr>
          <a:xfrm>
            <a:off x="178084" y="2015079"/>
            <a:ext cx="3978770"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rPr>
                <a:solidFill>
                  <a:schemeClr val="accent1"/>
                </a:solidFill>
              </a:rPr>
              <a:t>Open your saved copy of the </a:t>
            </a:r>
            <a:r>
              <a:rPr b="1">
                <a:solidFill>
                  <a:schemeClr val="accent1"/>
                </a:solidFill>
              </a:rPr>
              <a:t>Rocket Height Starter File </a:t>
            </a:r>
            <a:r>
              <a:rPr>
                <a:solidFill>
                  <a:schemeClr val="accent1"/>
                </a:solidFill>
              </a:rPr>
              <a:t>at</a:t>
            </a:r>
            <a:r>
              <a:rPr b="1">
                <a:solidFill>
                  <a:schemeClr val="accent1"/>
                </a:solidFill>
              </a:rPr>
              <a:t> </a:t>
            </a:r>
            <a:r>
              <a:rPr b="1" u="sng">
                <a:solidFill>
                  <a:schemeClr val="accent1"/>
                </a:solidFill>
              </a:rPr>
              <a:t>code.pyret.org</a:t>
            </a:r>
            <a:r>
              <a:rPr b="1">
                <a:solidFill>
                  <a:schemeClr val="accent1"/>
                </a:solidFill>
              </a:rPr>
              <a:t>.  </a:t>
            </a:r>
            <a:r>
              <a:rPr>
                <a:solidFill>
                  <a:schemeClr val="accent1"/>
                </a:solidFill>
              </a:rPr>
              <a:t>If you didn’t save it, open the file from Google Classroom. Save a copy. </a:t>
            </a:r>
            <a:endParaRPr>
              <a:solidFill>
                <a:schemeClr val="accent1"/>
              </a:solidFill>
            </a:endParaRPr>
          </a:p>
          <a:p>
            <a:pPr marL="187157" indent="-187157">
              <a:buSzPct val="100000"/>
              <a:buAutoNum type="arabicPeriod" startAt="1"/>
              <a:defRPr>
                <a:solidFill>
                  <a:schemeClr val="accent3">
                    <a:lumOff val="-9098"/>
                  </a:schemeClr>
                </a:solidFill>
              </a:defRPr>
            </a:pPr>
            <a:r>
              <a:rPr>
                <a:solidFill>
                  <a:schemeClr val="accent1"/>
                </a:solidFill>
              </a:rPr>
              <a:t>Get out a sheet of loose leaf paper. You’ll be turning this in at the end of the period.</a:t>
            </a:r>
          </a:p>
        </p:txBody>
      </p:sp>
      <p:pic>
        <p:nvPicPr>
          <p:cNvPr id="207" name="ksc-20190725-ph_apg05_0040_large.jpg" descr="ksc-20190725-ph_apg05_0040_large.jpg"/>
          <p:cNvPicPr>
            <a:picLocks noChangeAspect="1"/>
          </p:cNvPicPr>
          <p:nvPr/>
        </p:nvPicPr>
        <p:blipFill>
          <a:blip r:embed="rId2">
            <a:extLst/>
          </a:blip>
          <a:stretch>
            <a:fillRect/>
          </a:stretch>
        </p:blipFill>
        <p:spPr>
          <a:xfrm>
            <a:off x="4771260" y="1533063"/>
            <a:ext cx="3636422" cy="2418600"/>
          </a:xfrm>
          <a:prstGeom prst="rect">
            <a:avLst/>
          </a:prstGeom>
          <a:ln w="12700">
            <a:miter lim="400000"/>
          </a:ln>
        </p:spPr>
      </p:pic>
      <p:sp>
        <p:nvSpPr>
          <p:cNvPr id="208" name="be sure to:"/>
          <p:cNvSpPr txBox="1"/>
          <p:nvPr/>
        </p:nvSpPr>
        <p:spPr>
          <a:xfrm>
            <a:off x="253758" y="1472550"/>
            <a:ext cx="1537594"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507148">
              <a:defRPr sz="2400">
                <a:solidFill>
                  <a:schemeClr val="accent5"/>
                </a:solidFill>
              </a:defRPr>
            </a:pPr>
            <a:r>
              <a:t>be sure to:</a:t>
            </a:r>
            <a:r>
              <a:rPr>
                <a:solidFill>
                  <a:schemeClr val="accent5">
                    <a:lumOff val="-9843"/>
                  </a:schemeClr>
                </a:solidFill>
              </a:rP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6">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6"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Coding to learn: activity"/>
          <p:cNvSpPr txBox="1"/>
          <p:nvPr/>
        </p:nvSpPr>
        <p:spPr>
          <a:xfrm>
            <a:off x="1526076" y="67844"/>
            <a:ext cx="3396394" cy="3810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activity</a:t>
            </a:r>
          </a:p>
        </p:txBody>
      </p:sp>
      <p:sp>
        <p:nvSpPr>
          <p:cNvPr id="211" name="Be sure to:…"/>
          <p:cNvSpPr txBox="1"/>
          <p:nvPr/>
        </p:nvSpPr>
        <p:spPr>
          <a:xfrm>
            <a:off x="53808" y="582300"/>
            <a:ext cx="6340930" cy="41148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p>
          <a:p>
            <a:pPr/>
            <a:r>
              <a:t>Work with your partner to answer the questions below on a </a:t>
            </a:r>
            <a:r>
              <a:rPr>
                <a:solidFill>
                  <a:srgbClr val="011D57"/>
                </a:solidFill>
              </a:rPr>
              <a:t>sheet of loose leaf</a:t>
            </a:r>
            <a:r>
              <a:t>.  Be prepared to share out at the end of class!  You’ll be turning this in.</a:t>
            </a:r>
            <a:endParaRPr>
              <a:solidFill>
                <a:srgbClr val="012F7B"/>
              </a:solidFill>
            </a:endParaRPr>
          </a:p>
          <a:p>
            <a:pPr marL="187157" indent="-187157">
              <a:buSzPct val="100000"/>
              <a:buAutoNum type="arabicPeriod" startAt="1"/>
            </a:pPr>
            <a:r>
              <a:rPr>
                <a:solidFill>
                  <a:srgbClr val="012F7B"/>
                </a:solidFill>
              </a:rPr>
              <a:t>You want your rocket to reach its maximum hight after </a:t>
            </a:r>
            <a:r>
              <a:rPr>
                <a:solidFill>
                  <a:schemeClr val="accent5"/>
                </a:solidFill>
              </a:rPr>
              <a:t>exactly 400 meters</a:t>
            </a:r>
            <a:r>
              <a:rPr>
                <a:solidFill>
                  <a:srgbClr val="012F7B"/>
                </a:solidFill>
              </a:rPr>
              <a:t> and then land after </a:t>
            </a:r>
            <a:r>
              <a:rPr>
                <a:solidFill>
                  <a:srgbClr val="FF6A00"/>
                </a:solidFill>
              </a:rPr>
              <a:t>40 sec</a:t>
            </a:r>
            <a:r>
              <a:rPr>
                <a:solidFill>
                  <a:srgbClr val="012F7B"/>
                </a:solidFill>
              </a:rPr>
              <a:t>.</a:t>
            </a:r>
            <a:endParaRPr>
              <a:solidFill>
                <a:srgbClr val="012F7B"/>
              </a:solidFill>
            </a:endParaRPr>
          </a:p>
          <a:p>
            <a:pPr lvl="1" marL="868947" indent="-233947">
              <a:buSzPct val="100000"/>
              <a:buAutoNum type="alphaUcPeriod" startAt="1"/>
            </a:pPr>
            <a:r>
              <a:rPr>
                <a:solidFill>
                  <a:srgbClr val="012F7B"/>
                </a:solidFill>
              </a:rPr>
              <a:t>Sketch a graph of this situation by hand. Identify the family of this function, its other properties, and how it is transformed from its parent.  Use this information to find the function (review from yesterday’s do now).</a:t>
            </a:r>
            <a:endParaRPr>
              <a:solidFill>
                <a:srgbClr val="012F7B"/>
              </a:solidFill>
            </a:endParaRPr>
          </a:p>
          <a:p>
            <a:pPr lvl="1" marL="868947" indent="-233947">
              <a:buSzPct val="100000"/>
              <a:buAutoNum type="alphaUcPeriod" startAt="1"/>
            </a:pPr>
            <a:r>
              <a:rPr>
                <a:solidFill>
                  <a:srgbClr val="012F7B"/>
                </a:solidFill>
              </a:rPr>
              <a:t>Model your function in Pyret.  Explain whether it behaves as expected.  If it doesn’t, figure out what you did wrong and try again!</a:t>
            </a:r>
            <a:endParaRPr>
              <a:solidFill>
                <a:srgbClr val="012F7B"/>
              </a:solidFill>
            </a:endParaRPr>
          </a:p>
          <a:p>
            <a:pPr marL="187157" indent="-187157">
              <a:buSzPct val="100000"/>
              <a:buAutoNum type="arabicPeriod" startAt="1"/>
            </a:pPr>
            <a:r>
              <a:rPr>
                <a:solidFill>
                  <a:srgbClr val="012F7B"/>
                </a:solidFill>
              </a:rPr>
              <a:t>Make the rocket reach its maximum height in </a:t>
            </a:r>
            <a:r>
              <a:rPr>
                <a:solidFill>
                  <a:schemeClr val="accent5"/>
                </a:solidFill>
              </a:rPr>
              <a:t>exactly 15 sec. </a:t>
            </a:r>
            <a:r>
              <a:rPr>
                <a:solidFill>
                  <a:schemeClr val="accent1">
                    <a:lumOff val="-6117"/>
                  </a:schemeClr>
                </a:solidFill>
              </a:rPr>
              <a:t>and then land.  Sketch the graph, and write the function in your notebook. Then model it in Pyret to test if the function works as expected, explain why or why not in your notes.</a:t>
            </a:r>
            <a:endParaRPr>
              <a:solidFill>
                <a:schemeClr val="accent1">
                  <a:lumOff val="-6117"/>
                </a:schemeClr>
              </a:solidFill>
            </a:endParaRPr>
          </a:p>
          <a:p>
            <a:pPr marL="187157" indent="-187157">
              <a:buSzPct val="100000"/>
              <a:buAutoNum type="arabicPeriod" startAt="1"/>
            </a:pPr>
            <a:r>
              <a:rPr>
                <a:solidFill>
                  <a:schemeClr val="accent1">
                    <a:lumOff val="-6117"/>
                  </a:schemeClr>
                </a:solidFill>
              </a:rPr>
              <a:t>Make observations about the speed of your rocket at different moments in time .  Try this for a variety of functions for rocket height (quadratic, cubic,etc.) Write down your observations in your notes,  What can you conclude about the relationship between the rockers height and its speed? </a:t>
            </a:r>
          </a:p>
        </p:txBody>
      </p:sp>
      <p:pic>
        <p:nvPicPr>
          <p:cNvPr id="212" name="rocket_recording.gif" descr="rocket_recording.gif"/>
          <p:cNvPicPr>
            <a:picLocks noChangeAspect="0"/>
          </p:cNvPicPr>
          <p:nvPr/>
        </p:nvPicPr>
        <p:blipFill>
          <a:blip r:embed="rId3">
            <a:extLst/>
          </a:blip>
          <a:stretch>
            <a:fillRect/>
          </a:stretch>
        </p:blipFill>
        <p:spPr>
          <a:xfrm>
            <a:off x="6551262" y="575950"/>
            <a:ext cx="2466243" cy="356469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1"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Coding to learn: debrief"/>
          <p:cNvSpPr txBox="1"/>
          <p:nvPr>
            <p:ph type="title"/>
          </p:nvPr>
        </p:nvSpPr>
        <p:spPr>
          <a:prstGeom prst="rect">
            <a:avLst/>
          </a:prstGeom>
        </p:spPr>
        <p:txBody>
          <a:bodyPr/>
          <a:lstStyle>
            <a:lvl1pPr defTabSz="886968">
              <a:defRPr sz="2910">
                <a:solidFill>
                  <a:srgbClr val="FF6A00"/>
                </a:solidFill>
              </a:defRPr>
            </a:lvl1pPr>
          </a:lstStyle>
          <a:p>
            <a:pPr/>
            <a:r>
              <a:t>Coding to learn: debrief</a:t>
            </a:r>
          </a:p>
        </p:txBody>
      </p:sp>
      <p:sp>
        <p:nvSpPr>
          <p:cNvPr id="217" name="Share out your solutions to the first problem! What was challenging about this activity?…"/>
          <p:cNvSpPr txBox="1"/>
          <p:nvPr>
            <p:ph type="body" sz="quarter" idx="1"/>
          </p:nvPr>
        </p:nvSpPr>
        <p:spPr>
          <a:xfrm>
            <a:off x="746141" y="1419278"/>
            <a:ext cx="2821983" cy="3002402"/>
          </a:xfrm>
          <a:prstGeom prst="rect">
            <a:avLst/>
          </a:prstGeom>
        </p:spPr>
        <p:txBody>
          <a:bodyPr/>
          <a:lstStyle/>
          <a:p>
            <a:pPr marL="443484" indent="-332613" defTabSz="886968">
              <a:buSzPts val="1700"/>
              <a:defRPr sz="1746"/>
            </a:pPr>
            <a:r>
              <a:t>Share out your solutions to the first problem! What was challenging about this activity?</a:t>
            </a:r>
          </a:p>
          <a:p>
            <a:pPr marL="443484" indent="-332613" defTabSz="886968">
              <a:buSzPts val="1700"/>
              <a:defRPr sz="1746"/>
            </a:pPr>
            <a:r>
              <a:t>When you first modeled your function in Pyret, how did you identify if it worked?</a:t>
            </a:r>
          </a:p>
        </p:txBody>
      </p:sp>
      <p:pic>
        <p:nvPicPr>
          <p:cNvPr id="218" name="rocket_recording.gif" descr="rocket_recording.gif"/>
          <p:cNvPicPr>
            <a:picLocks noChangeAspect="0"/>
          </p:cNvPicPr>
          <p:nvPr/>
        </p:nvPicPr>
        <p:blipFill>
          <a:blip r:embed="rId2">
            <a:extLst/>
          </a:blip>
          <a:stretch>
            <a:fillRect/>
          </a:stretch>
        </p:blipFill>
        <p:spPr>
          <a:xfrm>
            <a:off x="3804391" y="1489262"/>
            <a:ext cx="2028800" cy="2932418"/>
          </a:xfrm>
          <a:prstGeom prst="rect">
            <a:avLst/>
          </a:prstGeom>
          <a:ln w="12700">
            <a:miter lim="400000"/>
          </a:ln>
        </p:spPr>
      </p:pic>
      <p:pic>
        <p:nvPicPr>
          <p:cNvPr id="219" name="Image" descr="Image"/>
          <p:cNvPicPr>
            <a:picLocks noChangeAspect="1"/>
          </p:cNvPicPr>
          <p:nvPr/>
        </p:nvPicPr>
        <p:blipFill>
          <a:blip r:embed="rId3">
            <a:extLst/>
          </a:blip>
          <a:stretch>
            <a:fillRect/>
          </a:stretch>
        </p:blipFill>
        <p:spPr>
          <a:xfrm>
            <a:off x="5891464" y="1419278"/>
            <a:ext cx="3186127" cy="315519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ouble-click to edit"/>
          <p:cNvSpPr txBox="1"/>
          <p:nvPr>
            <p:ph type="title"/>
          </p:nvPr>
        </p:nvSpPr>
        <p:spPr>
          <a:prstGeom prst="rect">
            <a:avLst/>
          </a:prstGeom>
        </p:spPr>
        <p:txBody>
          <a:bodyPr/>
          <a:lstStyle/>
          <a:p>
            <a:pPr defTabSz="886968">
              <a:defRPr sz="2910"/>
            </a:pPr>
          </a:p>
        </p:txBody>
      </p:sp>
      <p:sp>
        <p:nvSpPr>
          <p:cNvPr id="222" name="Debrief…"/>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Debrief</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(re)read the information below. Raise your hand if you have a question!</a:t>
            </a:r>
          </a:p>
        </p:txBody>
      </p:sp>
      <p:sp>
        <p:nvSpPr>
          <p:cNvPr id="223" name="Hope you enjoyed our new room, B24!  Please (re)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Hope you enjoyed our new room, </a:t>
            </a:r>
            <a:r>
              <a:rPr>
                <a:solidFill>
                  <a:srgbClr val="FF6A00"/>
                </a:solidFill>
              </a:rPr>
              <a:t>B24</a:t>
            </a:r>
            <a:r>
              <a:t>!  Please (re)read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