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notesSlides/notesSlide3.xml" ContentType="application/vnd.openxmlformats-officedocument.presentationml.notesSlide+xml"/>
  <Override PartName="/ppt/media/image6.jpeg" ContentType="image/jpeg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5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A.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11;p2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Google Shape;12;p2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" name="Google Shape;13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xx%"/>
          <p:cNvSpPr txBox="1"/>
          <p:nvPr>
            <p:ph type="title" hasCustomPrompt="1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241701" cy="12417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24;p4"/>
          <p:cNvSpPr/>
          <p:nvPr/>
        </p:nvSpPr>
        <p:spPr>
          <a:xfrm>
            <a:off x="2477723" y="415649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3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4" name="Google Shape;26;p4"/>
          <p:cNvSpPr/>
          <p:nvPr/>
        </p:nvSpPr>
        <p:spPr>
          <a:xfrm>
            <a:off x="425197" y="415649"/>
            <a:ext cx="183301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2400249" y="575949"/>
            <a:ext cx="6321602" cy="635402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xfrm>
            <a:off x="2410111" y="1595775"/>
            <a:ext cx="6321601" cy="3002402"/>
          </a:xfrm>
          <a:prstGeom prst="rect">
            <a:avLst/>
          </a:prstGeom>
        </p:spPr>
        <p:txBody>
          <a:bodyPr lIns="91424" tIns="91424" rIns="91424" bIns="91424"/>
          <a:lstStyle>
            <a:lvl2pPr marL="1005114" indent="-408214"/>
            <a:lvl3pPr marL="1462314" indent="-40821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30;p4"/>
          <p:cNvSpPr txBox="1"/>
          <p:nvPr/>
        </p:nvSpPr>
        <p:spPr>
          <a:xfrm>
            <a:off x="169149" y="4739999"/>
            <a:ext cx="85527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38" name="Google Shape;31;p4"/>
          <p:cNvSpPr txBox="1"/>
          <p:nvPr/>
        </p:nvSpPr>
        <p:spPr>
          <a:xfrm>
            <a:off x="7263947" y="6563"/>
            <a:ext cx="5621101" cy="36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724013" y="4724284"/>
            <a:ext cx="322686" cy="32255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24;p4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" name="Google Shape;26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30;p4"/>
          <p:cNvSpPr txBox="1"/>
          <p:nvPr/>
        </p:nvSpPr>
        <p:spPr>
          <a:xfrm>
            <a:off x="169150" y="4739999"/>
            <a:ext cx="85527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43" name="Dr. O’Brien 10/21/21"/>
          <p:cNvSpPr txBox="1"/>
          <p:nvPr/>
        </p:nvSpPr>
        <p:spPr>
          <a:xfrm>
            <a:off x="7195498" y="146255"/>
            <a:ext cx="162366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10/21/21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2;p5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" name="Google Shape;33;p5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" name="Google Shape;34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3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48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2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Google Shape;5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Google Shape;60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9886" y="4717934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75;p13"/>
          <p:cNvSpPr txBox="1"/>
          <p:nvPr>
            <p:ph type="ctrTitle"/>
          </p:nvPr>
        </p:nvSpPr>
        <p:spPr>
          <a:xfrm>
            <a:off x="2371725" y="630224"/>
            <a:ext cx="6331500" cy="1542002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5.4</a:t>
            </a:r>
          </a:p>
        </p:txBody>
      </p:sp>
      <p:sp>
        <p:nvSpPr>
          <p:cNvPr id="149" name="Google Shape;76;p13"/>
          <p:cNvSpPr txBox="1"/>
          <p:nvPr>
            <p:ph type="subTitle" sz="quarter" idx="1"/>
          </p:nvPr>
        </p:nvSpPr>
        <p:spPr>
          <a:xfrm>
            <a:off x="2434073" y="2986488"/>
            <a:ext cx="6331501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21, 2021</a:t>
            </a:r>
          </a:p>
          <a:p>
            <a:pPr marL="0" indent="0">
              <a:lnSpc>
                <a:spcPct val="80000"/>
              </a:lnSpc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2;p14"/>
          <p:cNvSpPr txBox="1"/>
          <p:nvPr>
            <p:ph type="body" sz="half" idx="1"/>
          </p:nvPr>
        </p:nvSpPr>
        <p:spPr>
          <a:xfrm>
            <a:off x="716902" y="1616314"/>
            <a:ext cx="4665421" cy="3069988"/>
          </a:xfrm>
          <a:prstGeom prst="rect">
            <a:avLst/>
          </a:prstGeom>
        </p:spPr>
        <p:txBody>
          <a:bodyPr/>
          <a:lstStyle/>
          <a:p>
            <a:pPr marL="0" indent="0" defTabSz="832104">
              <a:buClrTx/>
              <a:buSzTx/>
              <a:buFontTx/>
              <a:buNone/>
              <a:defRPr b="1" sz="1638"/>
            </a:pPr>
            <a:r>
              <a:t>In </a:t>
            </a:r>
            <a:r>
              <a:rPr i="1"/>
              <a:t>The Squid Game, </a:t>
            </a:r>
            <a:r>
              <a:t>the old man provides useful advice that helps his team win the tug of war game. This is an example of coaching.</a:t>
            </a:r>
          </a:p>
          <a:p>
            <a:pPr marL="273718" indent="-273718" defTabSz="832104">
              <a:buClrTx/>
              <a:buSzPct val="100000"/>
              <a:buFontTx/>
              <a:buAutoNum type="alphaUcPeriod" startAt="1"/>
              <a:defRPr b="1" sz="1638"/>
            </a:pPr>
            <a:r>
              <a:t>Describe an experience where you’ve been “coached”. This could be in school, a sports team, or somewhere else.</a:t>
            </a:r>
          </a:p>
          <a:p>
            <a:pPr marL="273718" indent="-273718" defTabSz="832104">
              <a:buClrTx/>
              <a:buSzPct val="100000"/>
              <a:buFontTx/>
              <a:buAutoNum type="alphaUcPeriod" startAt="1"/>
              <a:defRPr b="1" sz="1638"/>
            </a:pPr>
            <a:r>
              <a:t>How was the coach in this experience effective in helping you do better?</a:t>
            </a:r>
          </a:p>
          <a:p>
            <a:pPr marL="273718" indent="-273718" defTabSz="832104">
              <a:buClrTx/>
              <a:buSzPct val="100000"/>
              <a:buFontTx/>
              <a:buAutoNum type="alphaUcPeriod" startAt="1"/>
              <a:defRPr b="1" sz="1638"/>
            </a:pPr>
            <a:r>
              <a:t>How could this example be applied to coding?</a:t>
            </a:r>
          </a:p>
        </p:txBody>
      </p:sp>
      <p:sp>
        <p:nvSpPr>
          <p:cNvPr id="152" name="Google Shape;118;p19"/>
          <p:cNvSpPr txBox="1"/>
          <p:nvPr/>
        </p:nvSpPr>
        <p:spPr>
          <a:xfrm>
            <a:off x="1501659" y="500360"/>
            <a:ext cx="7302727" cy="105908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Do now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seat near the board. Get out your </a:t>
            </a:r>
            <a:r>
              <a:rPr b="1">
                <a:solidFill>
                  <a:schemeClr val="accent1"/>
                </a:solidFill>
              </a:rPr>
              <a:t>binder </a:t>
            </a:r>
            <a:r>
              <a:rPr>
                <a:solidFill>
                  <a:schemeClr val="accent1"/>
                </a:solidFill>
              </a:rPr>
              <a:t>and answer the do now questions below. Show all work or answer each question with a complete sentence.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625994" y="1676661"/>
            <a:ext cx="3187502" cy="1570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a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Coaches </a:t>
            </a:r>
          </a:p>
        </p:txBody>
      </p:sp>
      <p:sp>
        <p:nvSpPr>
          <p:cNvPr id="158" name="Today (and every day until MP1 ends) Dr. O’Brien will select two coach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3412" indent="-233412" defTabSz="886968">
              <a:buClrTx/>
              <a:buSzPct val="100000"/>
              <a:buFontTx/>
              <a:buAutoNum type="arabicPeriod" startAt="1"/>
              <a:defRPr sz="1746"/>
            </a:pPr>
            <a:r>
              <a:t>Today (and every day until MP1 ends) Dr. O’Brien will select two coaches.</a:t>
            </a:r>
          </a:p>
          <a:p>
            <a:pPr marL="233412" indent="-233412" defTabSz="886968">
              <a:buClrTx/>
              <a:buSzPct val="100000"/>
              <a:buFontTx/>
              <a:buAutoNum type="arabicPeriod" startAt="1"/>
              <a:defRPr sz="1746"/>
            </a:pPr>
            <a:r>
              <a:t>Coaches should...</a:t>
            </a:r>
          </a:p>
          <a:p>
            <a:pPr lvl="1" marL="907715" indent="-291765" defTabSz="886968">
              <a:buClrTx/>
              <a:buSzPct val="100000"/>
              <a:buFontTx/>
              <a:buAutoNum type="alphaUcPeriod" startAt="1"/>
              <a:defRPr sz="1746"/>
            </a:pPr>
            <a:r>
              <a:t>Answer student questions.</a:t>
            </a:r>
          </a:p>
          <a:p>
            <a:pPr lvl="1" marL="907715" indent="-291765" defTabSz="886968">
              <a:buClrTx/>
              <a:buSzPct val="100000"/>
              <a:buFontTx/>
              <a:buAutoNum type="alphaUcPeriod" startAt="1"/>
              <a:defRPr sz="1746"/>
            </a:pPr>
            <a:r>
              <a:t>Provide hints.</a:t>
            </a:r>
          </a:p>
          <a:p>
            <a:pPr marL="233412" indent="-233412" defTabSz="886968">
              <a:buClrTx/>
              <a:buSzPct val="100000"/>
              <a:buFontTx/>
              <a:buAutoNum type="arabicPeriod" startAt="1"/>
              <a:defRPr sz="1746"/>
            </a:pPr>
            <a:r>
              <a:t>Coaches shouldn’t...</a:t>
            </a:r>
          </a:p>
          <a:p>
            <a:pPr lvl="1" marL="544629" indent="-175059" defTabSz="886968">
              <a:buClrTx/>
              <a:buSzPct val="100000"/>
              <a:buFontTx/>
              <a:buChar char="•"/>
              <a:defRPr sz="1746"/>
            </a:pPr>
            <a:r>
              <a:t>Talk to one student for for than a few minutes.</a:t>
            </a:r>
          </a:p>
          <a:p>
            <a:pPr lvl="1" marL="544629" indent="-175059" defTabSz="886968">
              <a:buClrTx/>
              <a:buSzPct val="100000"/>
              <a:buFontTx/>
              <a:buChar char="•"/>
              <a:defRPr sz="1746"/>
            </a:pPr>
            <a:r>
              <a:t>Touch other students keyboards. Ever.</a:t>
            </a:r>
          </a:p>
          <a:p>
            <a:pPr lvl="1" marL="544629" indent="-175059" defTabSz="886968">
              <a:buClrTx/>
              <a:buSzPct val="100000"/>
              <a:buFontTx/>
              <a:buChar char="•"/>
              <a:defRPr sz="1746"/>
            </a:pPr>
            <a:r>
              <a:t>Just tell students exactly what to do.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82;p14"/>
          <p:cNvSpPr txBox="1"/>
          <p:nvPr>
            <p:ph type="body" sz="quarter" idx="1"/>
          </p:nvPr>
        </p:nvSpPr>
        <p:spPr>
          <a:xfrm>
            <a:off x="716902" y="1616314"/>
            <a:ext cx="3050354" cy="3002401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Read through the MP1 requirements to the right.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Begin work! Raise your hand quietly if you have any questions</a:t>
            </a:r>
          </a:p>
        </p:txBody>
      </p:sp>
      <p:sp>
        <p:nvSpPr>
          <p:cNvPr id="161" name="Google Shape;118;p19"/>
          <p:cNvSpPr txBox="1"/>
          <p:nvPr/>
        </p:nvSpPr>
        <p:spPr>
          <a:xfrm>
            <a:off x="1542227" y="500360"/>
            <a:ext cx="7302727" cy="8106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The rest of the day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your </a:t>
            </a:r>
            <a:r>
              <a:rPr b="1">
                <a:solidFill>
                  <a:schemeClr val="accent1"/>
                </a:solidFill>
              </a:rPr>
              <a:t>assigned </a:t>
            </a:r>
            <a:r>
              <a:rPr>
                <a:solidFill>
                  <a:schemeClr val="accent1"/>
                </a:solidFill>
              </a:rPr>
              <a:t>seat.  Log in to CodeHS. Begin work!</a:t>
            </a:r>
          </a:p>
        </p:txBody>
      </p:sp>
      <p:sp>
        <p:nvSpPr>
          <p:cNvPr id="162" name="MP1 requirements:…"/>
          <p:cNvSpPr txBox="1"/>
          <p:nvPr/>
        </p:nvSpPr>
        <p:spPr>
          <a:xfrm>
            <a:off x="4980692" y="1382973"/>
            <a:ext cx="3850828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6683857" y="3047705"/>
            <a:ext cx="2152744" cy="1535793"/>
            <a:chOff x="0" y="0"/>
            <a:chExt cx="2152743" cy="1535791"/>
          </a:xfrm>
        </p:grpSpPr>
        <p:pic>
          <p:nvPicPr>
            <p:cNvPr id="163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1"/>
            <a:stretch>
              <a:fillRect/>
            </a:stretch>
          </p:blipFill>
          <p:spPr>
            <a:xfrm>
              <a:off x="1130418" y="788003"/>
              <a:ext cx="976850" cy="7365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108519" y="0"/>
              <a:ext cx="1044225" cy="764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4" t="0" r="0" b="24913"/>
            <a:stretch>
              <a:fillRect/>
            </a:stretch>
          </p:blipFill>
          <p:spPr>
            <a:xfrm>
              <a:off x="0" y="0"/>
              <a:ext cx="1036559" cy="7590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4" t="0" r="0" b="39928"/>
            <a:stretch>
              <a:fillRect/>
            </a:stretch>
          </p:blipFill>
          <p:spPr>
            <a:xfrm>
              <a:off x="0" y="776786"/>
              <a:ext cx="1036559" cy="7590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172" name="Google Shape;98;p16"/>
          <p:cNvSpPr txBox="1"/>
          <p:nvPr>
            <p:ph type="body" sz="half" idx="1"/>
          </p:nvPr>
        </p:nvSpPr>
        <p:spPr>
          <a:xfrm>
            <a:off x="155128" y="1401275"/>
            <a:ext cx="4021801" cy="3002401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173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50"/>
            <a:ext cx="4561326" cy="256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  <p:sp>
        <p:nvSpPr>
          <p:cNvPr id="178" name="Google Shape;105;p17"/>
          <p:cNvSpPr txBox="1"/>
          <p:nvPr>
            <p:ph type="body" sz="half" idx="1"/>
          </p:nvPr>
        </p:nvSpPr>
        <p:spPr>
          <a:xfrm>
            <a:off x="975324" y="1730601"/>
            <a:ext cx="4279093" cy="2207533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76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5546844" y="1726394"/>
            <a:ext cx="3232804" cy="2306319"/>
            <a:chOff x="0" y="0"/>
            <a:chExt cx="3232802" cy="2306318"/>
          </a:xfrm>
        </p:grpSpPr>
        <p:pic>
          <p:nvPicPr>
            <p:cNvPr id="179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3" y="1183354"/>
              <a:ext cx="1466948" cy="1106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64677" y="0"/>
              <a:ext cx="1568126" cy="1148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4" cy="1139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4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0;p18"/>
          <p:cNvSpPr txBox="1"/>
          <p:nvPr>
            <p:ph type="body" idx="1"/>
          </p:nvPr>
        </p:nvSpPr>
        <p:spPr>
          <a:xfrm>
            <a:off x="1630022" y="1343648"/>
            <a:ext cx="7101691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188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6;p19"/>
          <p:cNvSpPr txBox="1"/>
          <p:nvPr>
            <p:ph type="title"/>
          </p:nvPr>
        </p:nvSpPr>
        <p:spPr>
          <a:xfrm>
            <a:off x="2034927" y="409924"/>
            <a:ext cx="6696774" cy="1149739"/>
          </a:xfrm>
          <a:prstGeom prst="rect">
            <a:avLst/>
          </a:prstGeom>
        </p:spPr>
        <p:txBody>
          <a:bodyPr/>
          <a:lstStyle/>
          <a:p>
            <a:pPr defTabSz="365760">
              <a:defRPr sz="132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320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65760">
              <a:defRPr sz="1320"/>
            </a:pPr>
            <a:r>
              <a:t>Your image should include all of the techniques we've learned in class</a:t>
            </a:r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</p:txBody>
      </p:sp>
      <p:sp>
        <p:nvSpPr>
          <p:cNvPr id="191" name="Google Shape;117;p19"/>
          <p:cNvSpPr txBox="1"/>
          <p:nvPr/>
        </p:nvSpPr>
        <p:spPr>
          <a:xfrm>
            <a:off x="323299" y="1729975"/>
            <a:ext cx="3681302" cy="1659226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