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2" name="Shape 19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2.  The statement in line 19 executes each time a value is swapped into the correct position in the array. For the given array, the values 9 and 5 are swapped. Then the values 8 and 6 are swapped. Then, since 7, 8, and 9 are already in the correct position, no additional swaps occur.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Google Shape;24;p4"/>
          <p:cNvSpPr/>
          <p:nvPr/>
        </p:nvSpPr>
        <p:spPr>
          <a:xfrm>
            <a:off x="2477722" y="415649"/>
            <a:ext cx="6244203" cy="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6" name="Google Shape;25;p4"/>
          <p:cNvSpPr/>
          <p:nvPr/>
        </p:nvSpPr>
        <p:spPr>
          <a:xfrm>
            <a:off x="2477722" y="4739998"/>
            <a:ext cx="6244203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7" name="Google Shape;26;p4"/>
          <p:cNvSpPr/>
          <p:nvPr/>
        </p:nvSpPr>
        <p:spPr>
          <a:xfrm>
            <a:off x="425197" y="415650"/>
            <a:ext cx="183304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8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Dr. O’Brien 9/23/21"/>
          <p:cNvSpPr txBox="1"/>
          <p:nvPr/>
        </p:nvSpPr>
        <p:spPr>
          <a:xfrm>
            <a:off x="7323780" y="39451"/>
            <a:ext cx="16237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10/25/21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09893" y="4717937"/>
            <a:ext cx="336807" cy="3352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implement nested loops in Java?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11/19/21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Google Shape;30;p4"/>
          <p:cNvSpPr txBox="1"/>
          <p:nvPr/>
        </p:nvSpPr>
        <p:spPr>
          <a:xfrm>
            <a:off x="159380" y="4629606"/>
            <a:ext cx="8552701" cy="576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arrayList traversal to solve computational problems?</a:t>
            </a:r>
            <a:endParaRPr b="0" sz="1200"/>
          </a:p>
        </p:txBody>
      </p:sp>
      <p:sp>
        <p:nvSpPr>
          <p:cNvPr id="46" name="Dr. O’Brien 3/15/22"/>
          <p:cNvSpPr txBox="1"/>
          <p:nvPr/>
        </p:nvSpPr>
        <p:spPr>
          <a:xfrm>
            <a:off x="7158508" y="39450"/>
            <a:ext cx="152486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3/15/22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0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AP CS A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6.2</a:t>
            </a:r>
          </a:p>
        </p:txBody>
      </p:sp>
      <p:sp>
        <p:nvSpPr>
          <p:cNvPr id="186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H. </a:t>
            </a: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15 March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18;p19"/>
          <p:cNvSpPr txBox="1"/>
          <p:nvPr>
            <p:ph type="title"/>
          </p:nvPr>
        </p:nvSpPr>
        <p:spPr>
          <a:xfrm>
            <a:off x="1424035" y="575950"/>
            <a:ext cx="7302729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Do now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Get out your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binder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. Copy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goal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and answer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do now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 questions below. Show all work or write a complete sentence for each answer:</a:t>
            </a:r>
          </a:p>
        </p:txBody>
      </p:sp>
      <p:sp>
        <p:nvSpPr>
          <p:cNvPr id="189" name="“Alphonso”.compareTo(“Bert”) returns -1…"/>
          <p:cNvSpPr txBox="1"/>
          <p:nvPr/>
        </p:nvSpPr>
        <p:spPr>
          <a:xfrm>
            <a:off x="4563994" y="1928323"/>
            <a:ext cx="4346486" cy="144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spcBef>
                <a:spcPts val="1400"/>
              </a:spcBef>
              <a:defRPr>
                <a:solidFill>
                  <a:srgbClr val="000000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“Alphonso”.compareTo(“Bert”)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returns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-1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defTabSz="457200">
              <a:spcBef>
                <a:spcPts val="1400"/>
              </a:spcBef>
              <a:defRPr>
                <a:solidFill>
                  <a:srgbClr val="000000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“Chris”.compareTo(“Alphonso”)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returns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defTabSz="457200">
              <a:spcBef>
                <a:spcPts val="1400"/>
              </a:spcBef>
              <a:defRPr>
                <a:solidFill>
                  <a:srgbClr val="000000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“Alphonso”.compareTo(“Alphonso”)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returns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defTabSz="457200">
              <a:spcBef>
                <a:spcPts val="1400"/>
              </a:spcBef>
              <a:defRPr>
                <a:solidFill>
                  <a:srgbClr val="000000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“Sam”.compareTo(“Saad”)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returns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12</a:t>
            </a:r>
          </a:p>
        </p:txBody>
      </p:sp>
      <p:sp>
        <p:nvSpPr>
          <p:cNvPr id="190" name="Based on the information to the right, how do you think the String method compareTo() works? Explain in a complete sentence.…"/>
          <p:cNvSpPr txBox="1"/>
          <p:nvPr/>
        </p:nvSpPr>
        <p:spPr>
          <a:xfrm>
            <a:off x="788334" y="1927929"/>
            <a:ext cx="3058026" cy="151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</a:pPr>
            <a:r>
              <a:t>Based on the information to the right, how do you think the String method compareTo() works? Explain in a complete sentence.</a:t>
            </a:r>
          </a:p>
          <a:p>
            <a:pPr marL="187157" indent="-187157">
              <a:buSzPct val="100000"/>
              <a:buAutoNum type="arabicPeriod" startAt="1"/>
            </a:pPr>
          </a:p>
          <a:p>
            <a:pPr marL="187157" indent="-187157">
              <a:buSzPct val="100000"/>
              <a:buAutoNum type="arabicPeriod" startAt="2"/>
            </a:pPr>
            <a:r>
              <a:t>Write down any remaining questions you have about compareTo.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framing…"/>
          <p:cNvSpPr txBox="1"/>
          <p:nvPr/>
        </p:nvSpPr>
        <p:spPr>
          <a:xfrm>
            <a:off x="4138003" y="1037939"/>
            <a:ext cx="4070437" cy="2988429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886968">
              <a:lnSpc>
                <a:spcPct val="115000"/>
              </a:lnSpc>
              <a:defRPr b="1" sz="1746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43484" indent="-332613" defTabSz="886968">
              <a:lnSpc>
                <a:spcPct val="115000"/>
              </a:lnSpc>
              <a:buClr>
                <a:srgbClr val="000000"/>
              </a:buClr>
              <a:buSzPts val="1700"/>
              <a:buFont typeface="Helvetica"/>
              <a:buChar char="●"/>
              <a:defRPr b="1" sz="17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 use arrayList traversal to solve computational problems</a:t>
            </a:r>
            <a:endParaRPr b="0"/>
          </a:p>
          <a:p>
            <a:pPr marL="443484" indent="-332613" defTabSz="886968">
              <a:lnSpc>
                <a:spcPct val="115000"/>
              </a:lnSpc>
              <a:buClr>
                <a:srgbClr val="000000"/>
              </a:buClr>
              <a:buSzPts val="1700"/>
              <a:buFont typeface="Helvetica"/>
              <a:buChar char="●"/>
              <a:defRPr b="1" sz="17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 ArrayLists are a useful means to store data. Today we’ll get some practice writing methods that use them.</a:t>
            </a:r>
            <a:endParaRPr b="0"/>
          </a:p>
          <a:p>
            <a:pPr marL="443484" indent="-332613" defTabSz="886968">
              <a:lnSpc>
                <a:spcPct val="115000"/>
              </a:lnSpc>
              <a:buClr>
                <a:srgbClr val="000000"/>
              </a:buClr>
              <a:buSzPts val="1700"/>
              <a:buFont typeface="Helvetica"/>
              <a:buChar char="●"/>
              <a:defRPr b="1" sz="17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 ArrayList traversal with enhanced for loops</a:t>
            </a:r>
          </a:p>
        </p:txBody>
      </p:sp>
      <p:pic>
        <p:nvPicPr>
          <p:cNvPr id="19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993" y="1497277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Vocab…"/>
          <p:cNvSpPr txBox="1"/>
          <p:nvPr>
            <p:ph type="title"/>
          </p:nvPr>
        </p:nvSpPr>
        <p:spPr>
          <a:xfrm>
            <a:off x="1438671" y="184914"/>
            <a:ext cx="7302729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Vocab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Keep your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notebook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open. These definitions should be in your Glossary. If not Copy each definition, in your </a:t>
            </a:r>
            <a:r>
              <a:rPr u="sng">
                <a:solidFill>
                  <a:schemeClr val="accent3">
                    <a:lumOff val="-9098"/>
                  </a:schemeClr>
                </a:solidFill>
              </a:rPr>
              <a:t>Java Glossary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.</a:t>
            </a:r>
          </a:p>
        </p:txBody>
      </p:sp>
      <p:sp>
        <p:nvSpPr>
          <p:cNvPr id="198" name="Coefficient matrix…"/>
          <p:cNvSpPr txBox="1"/>
          <p:nvPr/>
        </p:nvSpPr>
        <p:spPr>
          <a:xfrm>
            <a:off x="1781356" y="1517148"/>
            <a:ext cx="3470546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Selection sort (Review)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Sorts an array by repeatedly finding the minimum value, and moving it to the front of the array.</a:t>
            </a:r>
          </a:p>
        </p:txBody>
      </p:sp>
      <p:sp>
        <p:nvSpPr>
          <p:cNvPr id="199" name="Coefficient matrix…"/>
          <p:cNvSpPr txBox="1"/>
          <p:nvPr/>
        </p:nvSpPr>
        <p:spPr>
          <a:xfrm>
            <a:off x="1781356" y="2747892"/>
            <a:ext cx="3470546" cy="102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Insertion sort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Sorts an array by sorting each element compared to the elements already sorted to their left.</a:t>
            </a:r>
            <a:endParaRPr sz="1200">
              <a:latin typeface="Times Roman"/>
              <a:ea typeface="Times Roman"/>
              <a:cs typeface="Times Roman"/>
              <a:sym typeface="Times Roman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9" grpId="2"/>
      <p:bldP build="whole" bldLvl="1" animBg="1" rev="0" advAuto="0" spid="19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118;p19"/>
          <p:cNvGrpSpPr/>
          <p:nvPr/>
        </p:nvGrpSpPr>
        <p:grpSpPr>
          <a:xfrm>
            <a:off x="1959742" y="39976"/>
            <a:ext cx="6244203" cy="914171"/>
            <a:chOff x="-1" y="0"/>
            <a:chExt cx="6244202" cy="914170"/>
          </a:xfrm>
        </p:grpSpPr>
        <p:sp>
          <p:nvSpPr>
            <p:cNvPr id="201" name="Rectangle"/>
            <p:cNvSpPr/>
            <p:nvPr/>
          </p:nvSpPr>
          <p:spPr>
            <a:xfrm>
              <a:off x="-2" y="0"/>
              <a:ext cx="5574802" cy="914171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04" name="Do now…"/>
            <p:cNvGrpSpPr/>
            <p:nvPr/>
          </p:nvGrpSpPr>
          <p:grpSpPr>
            <a:xfrm>
              <a:off x="11594" y="11594"/>
              <a:ext cx="6232608" cy="890981"/>
              <a:chOff x="-1" y="-1"/>
              <a:chExt cx="6232606" cy="890979"/>
            </a:xfrm>
          </p:grpSpPr>
          <p:sp>
            <p:nvSpPr>
              <p:cNvPr id="202" name="Rectangle"/>
              <p:cNvSpPr/>
              <p:nvPr/>
            </p:nvSpPr>
            <p:spPr>
              <a:xfrm>
                <a:off x="-2" y="-2"/>
                <a:ext cx="6232608" cy="89098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03" name="Practice problem #1…"/>
              <p:cNvSpPr txBox="1"/>
              <p:nvPr/>
            </p:nvSpPr>
            <p:spPr>
              <a:xfrm>
                <a:off x="15569" y="15569"/>
                <a:ext cx="6201466" cy="8598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>
                <a:lvl1pPr defTabSz="502076">
                  <a:defRPr sz="1979">
                    <a:latin typeface="+mn-lt"/>
                    <a:ea typeface="+mn-ea"/>
                    <a:cs typeface="+mn-cs"/>
                    <a:sym typeface="Arial"/>
                  </a:defRPr>
                </a:lvl1pPr>
              </a:lstStyle>
              <a:p>
                <a:pPr/>
                <a:r>
                  <a:t>Independent work: ArrayList Free Response Question</a:t>
                </a:r>
              </a:p>
            </p:txBody>
          </p:sp>
        </p:grpSp>
      </p:grpSp>
      <p:sp>
        <p:nvSpPr>
          <p:cNvPr id="206" name="be sure to……"/>
          <p:cNvSpPr txBox="1"/>
          <p:nvPr/>
        </p:nvSpPr>
        <p:spPr>
          <a:xfrm>
            <a:off x="5066492" y="1207987"/>
            <a:ext cx="3491724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507148">
              <a:defRPr sz="1300">
                <a:solidFill>
                  <a:schemeClr val="accent5"/>
                </a:solidFill>
              </a:defRPr>
            </a:pPr>
            <a:r>
              <a:t>be sure to…</a:t>
            </a:r>
          </a:p>
          <a:p>
            <a:pPr marL="147052" indent="-147052">
              <a:buSzPct val="100000"/>
              <a:buAutoNum type="arabicPeriod" startAt="1"/>
              <a:defRPr sz="1100">
                <a:solidFill>
                  <a:srgbClr val="000000"/>
                </a:solidFill>
              </a:defRPr>
            </a:pPr>
            <a:r>
              <a:t>Carefully read the instructions.</a:t>
            </a:r>
          </a:p>
          <a:p>
            <a:pPr marL="147052" indent="-147052">
              <a:buSzPct val="100000"/>
              <a:buAutoNum type="arabicPeriod" startAt="1"/>
              <a:defRPr sz="1100">
                <a:solidFill>
                  <a:srgbClr val="000000"/>
                </a:solidFill>
              </a:defRPr>
            </a:pPr>
            <a:r>
              <a:t>Review the grading rubric to the left.</a:t>
            </a:r>
          </a:p>
          <a:p>
            <a:pPr marL="147052" indent="-147052">
              <a:buSzPct val="100000"/>
              <a:buAutoNum type="arabicPeriod" startAt="1"/>
              <a:defRPr sz="1100">
                <a:solidFill>
                  <a:srgbClr val="000000"/>
                </a:solidFill>
              </a:defRPr>
            </a:pPr>
            <a:r>
              <a:t>With a partner work through each problem.</a:t>
            </a:r>
          </a:p>
        </p:txBody>
      </p:sp>
      <p:pic>
        <p:nvPicPr>
          <p:cNvPr id="20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46367" y="2160327"/>
            <a:ext cx="4294789" cy="20141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118;p19"/>
          <p:cNvGrpSpPr/>
          <p:nvPr/>
        </p:nvGrpSpPr>
        <p:grpSpPr>
          <a:xfrm>
            <a:off x="1959742" y="39976"/>
            <a:ext cx="6244203" cy="914171"/>
            <a:chOff x="-1" y="0"/>
            <a:chExt cx="6244202" cy="914170"/>
          </a:xfrm>
        </p:grpSpPr>
        <p:sp>
          <p:nvSpPr>
            <p:cNvPr id="209" name="Rectangle"/>
            <p:cNvSpPr/>
            <p:nvPr/>
          </p:nvSpPr>
          <p:spPr>
            <a:xfrm>
              <a:off x="-2" y="0"/>
              <a:ext cx="5574802" cy="914171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12" name="Do now…"/>
            <p:cNvGrpSpPr/>
            <p:nvPr/>
          </p:nvGrpSpPr>
          <p:grpSpPr>
            <a:xfrm>
              <a:off x="11594" y="11594"/>
              <a:ext cx="6232608" cy="890981"/>
              <a:chOff x="-1" y="-1"/>
              <a:chExt cx="6232606" cy="890979"/>
            </a:xfrm>
          </p:grpSpPr>
          <p:sp>
            <p:nvSpPr>
              <p:cNvPr id="210" name="Rectangle"/>
              <p:cNvSpPr/>
              <p:nvPr/>
            </p:nvSpPr>
            <p:spPr>
              <a:xfrm>
                <a:off x="-2" y="-2"/>
                <a:ext cx="6232608" cy="89098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11" name="Practice problem #1…"/>
              <p:cNvSpPr txBox="1"/>
              <p:nvPr/>
            </p:nvSpPr>
            <p:spPr>
              <a:xfrm>
                <a:off x="15569" y="15569"/>
                <a:ext cx="6201466" cy="8598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>
                <a:lvl1pPr defTabSz="502076">
                  <a:defRPr sz="1979">
                    <a:latin typeface="+mn-lt"/>
                    <a:ea typeface="+mn-ea"/>
                    <a:cs typeface="+mn-cs"/>
                    <a:sym typeface="Arial"/>
                  </a:defRPr>
                </a:lvl1pPr>
              </a:lstStyle>
              <a:p>
                <a:pPr/>
                <a:r>
                  <a:t>Independent work: ArrayList Free Response Question</a:t>
                </a:r>
              </a:p>
            </p:txBody>
          </p:sp>
        </p:grpSp>
      </p:grpSp>
      <p:sp>
        <p:nvSpPr>
          <p:cNvPr id="214" name="be sure to……"/>
          <p:cNvSpPr txBox="1"/>
          <p:nvPr/>
        </p:nvSpPr>
        <p:spPr>
          <a:xfrm>
            <a:off x="4520392" y="1208674"/>
            <a:ext cx="3491724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507148">
              <a:defRPr sz="1300">
                <a:solidFill>
                  <a:schemeClr val="accent5"/>
                </a:solidFill>
              </a:defRPr>
            </a:pPr>
            <a:r>
              <a:t>be sure to…</a:t>
            </a:r>
          </a:p>
          <a:p>
            <a:pPr marL="147052" indent="-147052">
              <a:buSzPct val="100000"/>
              <a:buAutoNum type="arabicPeriod" startAt="1"/>
              <a:defRPr sz="1100">
                <a:solidFill>
                  <a:srgbClr val="000000"/>
                </a:solidFill>
              </a:defRPr>
            </a:pPr>
            <a:r>
              <a:t>Carefully read the instructions.</a:t>
            </a:r>
          </a:p>
          <a:p>
            <a:pPr marL="147052" indent="-147052">
              <a:buSzPct val="100000"/>
              <a:buAutoNum type="arabicPeriod" startAt="1"/>
              <a:defRPr sz="1100">
                <a:solidFill>
                  <a:srgbClr val="000000"/>
                </a:solidFill>
              </a:defRPr>
            </a:pPr>
            <a:r>
              <a:t>Review the grading rubric to the left.</a:t>
            </a:r>
          </a:p>
          <a:p>
            <a:pPr marL="147052" indent="-147052">
              <a:buSzPct val="100000"/>
              <a:buAutoNum type="arabicPeriod" startAt="1"/>
              <a:defRPr sz="1100">
                <a:solidFill>
                  <a:srgbClr val="000000"/>
                </a:solidFill>
              </a:defRPr>
            </a:pPr>
            <a:r>
              <a:t>With a partner work through each problem.</a:t>
            </a:r>
          </a:p>
        </p:txBody>
      </p:sp>
      <p:sp>
        <p:nvSpPr>
          <p:cNvPr id="215" name="Part (1) solution:"/>
          <p:cNvSpPr txBox="1"/>
          <p:nvPr/>
        </p:nvSpPr>
        <p:spPr>
          <a:xfrm>
            <a:off x="4618508" y="2161703"/>
            <a:ext cx="136651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Part (1) solution: </a:t>
            </a:r>
          </a:p>
        </p:txBody>
      </p:sp>
      <p:pic>
        <p:nvPicPr>
          <p:cNvPr id="216" name="original.png" descr="origina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88851" y="2388178"/>
            <a:ext cx="4821945" cy="18612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6" grpId="2"/>
      <p:bldP build="whole" bldLvl="1" animBg="1" rev="0" advAuto="0" spid="215" grpId="3"/>
      <p:bldP build="whole" bldLvl="1" animBg="1" rev="0" advAuto="0" spid="21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Reflection:…"/>
          <p:cNvSpPr txBox="1"/>
          <p:nvPr>
            <p:ph type="title"/>
          </p:nvPr>
        </p:nvSpPr>
        <p:spPr>
          <a:xfrm>
            <a:off x="1404467" y="357128"/>
            <a:ext cx="7302728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Reflection: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Answer each question below with a complete sentence. Be prepared to share out!</a:t>
            </a:r>
          </a:p>
        </p:txBody>
      </p:sp>
      <p:sp>
        <p:nvSpPr>
          <p:cNvPr id="219" name="What are some unexpected challenges that you ran into while working on the activities for today’s class?…"/>
          <p:cNvSpPr txBox="1"/>
          <p:nvPr/>
        </p:nvSpPr>
        <p:spPr>
          <a:xfrm>
            <a:off x="233476" y="1556436"/>
            <a:ext cx="4550909" cy="143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 defTabSz="457200">
              <a:spcBef>
                <a:spcPts val="1400"/>
              </a:spcBef>
              <a:buSzPct val="100000"/>
              <a:buAutoNum type="arabicPeriod" startAt="1"/>
              <a:defRPr>
                <a:solidFill>
                  <a:srgbClr val="333333"/>
                </a:solidFill>
              </a:defRPr>
            </a:pPr>
            <a:r>
              <a:t>What are some unexpected challenges that you ran into while working on the activities for today’s class?</a:t>
            </a:r>
          </a:p>
          <a:p>
            <a:pPr marL="187157" indent="-187157" defTabSz="457200">
              <a:spcBef>
                <a:spcPts val="1400"/>
              </a:spcBef>
              <a:buSzPct val="100000"/>
              <a:buAutoNum type="arabicPeriod" startAt="1"/>
              <a:defRPr>
                <a:solidFill>
                  <a:srgbClr val="333333"/>
                </a:solidFill>
              </a:defRPr>
            </a:pPr>
            <a:r>
              <a:t>What’s one thing you understand better about traversing arrayLists?</a:t>
            </a:r>
          </a:p>
          <a:p>
            <a:pPr marL="187157" indent="-187157" defTabSz="457200">
              <a:spcBef>
                <a:spcPts val="1400"/>
              </a:spcBef>
              <a:buSzPct val="100000"/>
              <a:buAutoNum type="arabicPeriod" startAt="1"/>
              <a:defRPr>
                <a:solidFill>
                  <a:srgbClr val="333333"/>
                </a:solidFill>
              </a:defRPr>
            </a:pPr>
            <a:r>
              <a:t>What lingering questions do you have?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