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No,  Jean should multiply the first row by -1 and add it to row 2:</a:t>
            </a:r>
            <a:br/>
            <a:r>
              <a:t>    -x -y - z = -3</a:t>
            </a:r>
            <a:br/>
            <a:r>
              <a:t>+.  x -2y. +4z = 5</a:t>
            </a:r>
            <a:br/>
            <a:r>
              <a:t>______________</a:t>
            </a:r>
            <a:br/>
            <a:r>
              <a:t>        -3y + 3z = 2</a:t>
            </a:r>
          </a:p>
          <a:p>
            <a:pPr marL="187157" indent="-187157">
              <a:buSzPct val="100000"/>
              <a:buAutoNum type="arabicPeriod" startAt="1"/>
            </a:pPr>
            <a:r>
              <a:t>The pivot is positive 1. In the next step the pivot will be postive 1 (from y).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x - 2y + z = 2</a:t>
            </a:r>
          </a:p>
          <a:p>
            <a:pPr/>
            <a:r>
              <a:t>2x -   y -  z = 1. </a:t>
            </a:r>
          </a:p>
          <a:p>
            <a:pPr/>
          </a:p>
          <a:p>
            <a:pPr/>
            <a:r>
              <a:t>pivot: 1, coefficient: 2, multiplier: -2:</a:t>
            </a:r>
          </a:p>
          <a:p>
            <a:pPr/>
          </a:p>
          <a:p>
            <a:pPr/>
            <a:r>
              <a:t>-2x  + 4y. -2z = -4</a:t>
            </a:r>
            <a:br/>
            <a:r>
              <a:t> 2x.  -   y.  -z = 1</a:t>
            </a:r>
          </a:p>
          <a:p>
            <a:pPr/>
            <a:r>
              <a:t>———————</a:t>
            </a:r>
          </a:p>
          <a:p>
            <a:pPr/>
            <a:r>
              <a:t>        3y.   -3z = -3</a:t>
            </a:r>
          </a:p>
          <a:p>
            <a:pPr/>
          </a:p>
          <a:p>
            <a:pPr/>
            <a:r>
              <a:t>system:</a:t>
            </a:r>
          </a:p>
          <a:p>
            <a:pPr/>
            <a:r>
              <a:t>  x - 2y +  z =   2</a:t>
            </a:r>
          </a:p>
          <a:p>
            <a:pPr/>
            <a:r>
              <a:t>       3y - 3z = -3</a:t>
            </a:r>
          </a:p>
          <a:p>
            <a:pPr/>
          </a:p>
          <a:p>
            <a:pPr/>
            <a:r>
              <a:t>Next let’s solve for y in terms of z:</a:t>
            </a:r>
          </a:p>
          <a:p>
            <a:pPr/>
            <a:r>
              <a:t> y - z = -1</a:t>
            </a:r>
          </a:p>
          <a:p>
            <a:pPr>
              <a:defRPr b="1"/>
            </a:pPr>
            <a:r>
              <a:t>y = z - 1</a:t>
            </a:r>
            <a:endParaRPr b="0"/>
          </a:p>
          <a:p>
            <a:pPr>
              <a:defRPr b="1"/>
            </a:pPr>
            <a:r>
              <a:rPr b="0"/>
              <a:t>Let’s solve for z in terms of z:</a:t>
            </a:r>
            <a:endParaRPr b="0"/>
          </a:p>
          <a:p>
            <a:pPr>
              <a:defRPr b="1"/>
            </a:pPr>
            <a:endParaRPr b="0"/>
          </a:p>
          <a:p>
            <a:pPr>
              <a:defRPr b="1"/>
            </a:pPr>
            <a:r>
              <a:rPr b="0"/>
              <a:t>x - 2(z - 1) + z = 2</a:t>
            </a:r>
            <a:endParaRPr b="0"/>
          </a:p>
          <a:p>
            <a:pPr>
              <a:defRPr b="1"/>
            </a:pPr>
            <a:endParaRPr b="0"/>
          </a:p>
          <a:p>
            <a:pPr>
              <a:defRPr b="1"/>
            </a:pPr>
            <a:r>
              <a:rPr b="0"/>
              <a:t>x - 2z + 2 + z = 2</a:t>
            </a:r>
            <a:endParaRPr b="0"/>
          </a:p>
          <a:p>
            <a:pPr>
              <a:defRPr b="1"/>
            </a:pPr>
            <a:r>
              <a:rPr b="0"/>
              <a:t>x - z + 2 = 2</a:t>
            </a:r>
            <a:endParaRPr b="0"/>
          </a:p>
          <a:p>
            <a:pPr>
              <a:defRPr b="1"/>
            </a:pPr>
            <a:r>
              <a:rPr b="0"/>
              <a:t>x - z = 0</a:t>
            </a:r>
            <a:endParaRPr b="0"/>
          </a:p>
          <a:p>
            <a:pPr>
              <a:defRPr b="1"/>
            </a:pPr>
            <a:r>
              <a:t>x = z</a:t>
            </a:r>
          </a:p>
          <a:p>
            <a:pPr>
              <a:defRPr b="1"/>
            </a:pPr>
          </a:p>
          <a:p>
            <a:pPr/>
            <a:r>
              <a:t>We can pick any random real number for z and find x and y. Let z = 3</a:t>
            </a:r>
          </a:p>
          <a:p>
            <a:pPr/>
          </a:p>
          <a:p>
            <a:pPr/>
            <a:r>
              <a:t>x = 3</a:t>
            </a:r>
          </a:p>
          <a:p>
            <a:pPr/>
            <a:r>
              <a:t>y = 3 - 1 = 2</a:t>
            </a:r>
          </a:p>
          <a:p>
            <a:pPr/>
            <a:r>
              <a:t>z = 3</a:t>
            </a:r>
          </a:p>
          <a:p>
            <a:pPr/>
          </a:p>
          <a:p>
            <a:pPr/>
            <a:r>
              <a:t>In general we can say that the solution is</a:t>
            </a:r>
          </a:p>
          <a:p>
            <a:pPr>
              <a:defRPr b="1"/>
            </a:pPr>
            <a:endParaRPr b="0"/>
          </a:p>
          <a:p>
            <a:pPr/>
            <a:r>
              <a:t>x = a</a:t>
            </a:r>
          </a:p>
          <a:p>
            <a:pPr/>
            <a:r>
              <a:t>y = a - 1 </a:t>
            </a:r>
          </a:p>
          <a:p>
            <a:pPr/>
            <a:r>
              <a:t>z = a</a:t>
            </a:r>
          </a:p>
          <a:p>
            <a:pPr/>
          </a:p>
          <a:p>
            <a:pPr/>
            <a:r>
              <a:t>where a is any real number.</a:t>
            </a:r>
          </a:p>
          <a:p>
            <a:pPr/>
          </a:p>
          <a:p>
            <a:pPr/>
            <a:r>
              <a:t>      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x - 2y + 5z = 2</a:t>
            </a:r>
          </a:p>
          <a:p>
            <a:pPr/>
            <a:r>
              <a:t>4x         -   z = 0</a:t>
            </a:r>
          </a:p>
          <a:p>
            <a:pPr/>
          </a:p>
          <a:p>
            <a:pPr/>
          </a:p>
          <a:p>
            <a:pPr/>
            <a:r>
              <a:t>-4x. + 8y - 20z = -8</a:t>
            </a:r>
          </a:p>
          <a:p>
            <a:pPr/>
            <a:r>
              <a:t>4x             -   4z = 0</a:t>
            </a:r>
          </a:p>
          <a:p>
            <a:pPr/>
            <a:r>
              <a:t>—————————</a:t>
            </a:r>
          </a:p>
          <a:p>
            <a:pPr/>
            <a:r>
              <a:t>          8y.  -24z = -8</a:t>
            </a:r>
          </a:p>
          <a:p>
            <a:pPr/>
            <a:r>
              <a:t> y. - 3z = 1</a:t>
            </a:r>
          </a:p>
          <a:p>
            <a:pPr/>
          </a:p>
          <a:p>
            <a:pPr/>
            <a:r>
              <a:t>y = 3z + 1</a:t>
            </a:r>
          </a:p>
          <a:p>
            <a:pPr/>
          </a:p>
          <a:p>
            <a:pPr/>
            <a:r>
              <a:t>x - 2(3z + 1) +5z = 2</a:t>
            </a:r>
          </a:p>
          <a:p>
            <a:pPr/>
            <a:r>
              <a:t>x - 6z - 2 + 6z = 2</a:t>
            </a:r>
          </a:p>
          <a:p>
            <a:pPr/>
            <a:r>
              <a:t>x.  -z -2 = 2</a:t>
            </a:r>
          </a:p>
          <a:p>
            <a:pPr/>
            <a:r>
              <a:t>x - z = 4</a:t>
            </a:r>
          </a:p>
          <a:p>
            <a:pPr/>
            <a:r>
              <a:t>x = z+4</a:t>
            </a:r>
          </a:p>
          <a:p>
            <a:pPr/>
          </a:p>
          <a:p>
            <a:pPr/>
            <a:r>
              <a:t>z = a</a:t>
            </a:r>
          </a:p>
          <a:p>
            <a:pPr/>
            <a:r>
              <a:t>x = a + 4</a:t>
            </a:r>
          </a:p>
          <a:p>
            <a:pPr/>
            <a:r>
              <a:t>y = 3a + 1</a:t>
            </a:r>
          </a:p>
          <a:p>
            <a:pPr/>
          </a:p>
          <a:p>
            <a:pPr/>
            <a:r>
              <a:t>where a is any real number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</a:t>
            </a:r>
          </a:p>
          <a:p>
            <a:pPr/>
            <a:r>
              <a:t>pivot: 2, elimination coefficient: -4, multiplier: 2</a:t>
            </a:r>
          </a:p>
          <a:p>
            <a:pPr/>
          </a:p>
          <a:p>
            <a:pPr/>
            <a:r>
              <a:t> 4x -  6y + 2z = -4</a:t>
            </a:r>
          </a:p>
          <a:p>
            <a:pPr/>
            <a:r>
              <a:t>-4x + 9y.        = 7 </a:t>
            </a:r>
          </a:p>
          <a:p>
            <a:pPr/>
            <a:r>
              <a:t> ————————</a:t>
            </a:r>
          </a:p>
          <a:p>
            <a:pPr/>
            <a:r>
              <a:t>         3y.   +2z = 3</a:t>
            </a:r>
          </a:p>
          <a:p>
            <a:pPr/>
          </a:p>
          <a:p>
            <a:pPr/>
            <a:r>
              <a:t> y + 2/3 z = 1</a:t>
            </a:r>
          </a:p>
          <a:p>
            <a:pPr/>
          </a:p>
          <a:p>
            <a:pPr>
              <a:defRPr b="1"/>
            </a:pPr>
            <a:r>
              <a:t>y = 1 - 2/3z</a:t>
            </a:r>
          </a:p>
          <a:p>
            <a:pPr/>
          </a:p>
          <a:p>
            <a:pPr/>
            <a:r>
              <a:t>4x - 6(1 - 2/3z) +2z = -4</a:t>
            </a:r>
          </a:p>
          <a:p>
            <a:pPr/>
          </a:p>
          <a:p>
            <a:pPr/>
            <a:r>
              <a:t>4x.  -6 + 4z + 2z = -4</a:t>
            </a:r>
          </a:p>
          <a:p>
            <a:pPr/>
          </a:p>
          <a:p>
            <a:pPr/>
            <a:r>
              <a:t>4x +6z. = 2</a:t>
            </a:r>
          </a:p>
          <a:p>
            <a:pPr/>
          </a:p>
          <a:p>
            <a:pPr/>
            <a:r>
              <a:t>2x + 3z = 1</a:t>
            </a:r>
          </a:p>
          <a:p>
            <a:pPr/>
          </a:p>
          <a:p>
            <a:pPr>
              <a:defRPr b="1"/>
            </a:pPr>
            <a:r>
              <a:t>x = 0.5 - 1.5z </a:t>
            </a:r>
          </a:p>
          <a:p>
            <a:pPr>
              <a:defRPr b="1"/>
            </a:pPr>
          </a:p>
          <a:p>
            <a:pPr/>
            <a:r>
              <a:t>z = a, where a is any real.</a:t>
            </a:r>
          </a:p>
          <a:p>
            <a:pPr/>
          </a:p>
          <a:p>
            <a:pPr/>
            <a:r>
              <a:t>2. This system will appear to end up with a zero pivot in the second row, if students don’t perform a row exchange (see ipad for detailed solution). </a:t>
            </a:r>
          </a:p>
          <a:p>
            <a:pPr/>
          </a:p>
          <a:p>
            <a:pPr/>
            <a:r>
              <a:t>3.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exit ticket.</a:t>
            </a:r>
          </a:p>
          <a:p>
            <a:pPr/>
          </a:p>
          <a:p>
            <a:pPr/>
            <a:r>
              <a:t>See answer key for detailed solution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Gaussian elimination to solve nonsquare systems of equations?</a:t>
            </a:r>
          </a:p>
        </p:txBody>
      </p:sp>
      <p:sp>
        <p:nvSpPr>
          <p:cNvPr id="45" name="Dr. O’Brien  2/14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2/14/22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pic>
        <p:nvPicPr>
          <p:cNvPr id="241" name="IMG_0098.png" descr="IMG_0098.png"/>
          <p:cNvPicPr>
            <a:picLocks noChangeAspect="1"/>
          </p:cNvPicPr>
          <p:nvPr/>
        </p:nvPicPr>
        <p:blipFill>
          <a:blip r:embed="rId3">
            <a:extLst/>
          </a:blip>
          <a:srcRect l="14959" t="31449" r="6625" b="50541"/>
          <a:stretch>
            <a:fillRect/>
          </a:stretch>
        </p:blipFill>
        <p:spPr>
          <a:xfrm>
            <a:off x="970987" y="1531950"/>
            <a:ext cx="6615903" cy="113952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EMINDER: quiz on thursday"/>
          <p:cNvSpPr txBox="1"/>
          <p:nvPr/>
        </p:nvSpPr>
        <p:spPr>
          <a:xfrm>
            <a:off x="2135658" y="2991977"/>
            <a:ext cx="236447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REMINDER: quiz on thursday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4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questions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Jean is trying to use Gaussian elimination to remove x in row 2. Do you agree that he did it right? Explain why or why not.…"/>
          <p:cNvSpPr txBox="1"/>
          <p:nvPr/>
        </p:nvSpPr>
        <p:spPr>
          <a:xfrm>
            <a:off x="1126987" y="2144624"/>
            <a:ext cx="26049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t>Jean is trying to use Gaussian elimination to remove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x</a:t>
            </a:r>
            <a:r>
              <a:t> in row 2. Do you agree that he did it right? Explain why or why not.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What’s the pivot here? What will be the pivot when Jean removes </a:t>
            </a:r>
            <a:r>
              <a:rPr>
                <a:solidFill>
                  <a:schemeClr val="accent5"/>
                </a:solidFill>
              </a:rPr>
              <a:t>3y</a:t>
            </a:r>
            <a:r>
              <a:t>?</a:t>
            </a:r>
          </a:p>
        </p:txBody>
      </p:sp>
      <p:sp>
        <p:nvSpPr>
          <p:cNvPr id="191" name="x +  y +   z = 3…"/>
          <p:cNvSpPr txBox="1"/>
          <p:nvPr/>
        </p:nvSpPr>
        <p:spPr>
          <a:xfrm>
            <a:off x="4513557" y="2139950"/>
            <a:ext cx="1241701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x +  y +   z = 3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x - 2y + 4z = 5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    3y + 4z = 5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</a:t>
            </a:r>
          </a:p>
        </p:txBody>
      </p:sp>
      <p:sp>
        <p:nvSpPr>
          <p:cNvPr id="192" name="x +  y +   z = 3…"/>
          <p:cNvSpPr txBox="1"/>
          <p:nvPr/>
        </p:nvSpPr>
        <p:spPr>
          <a:xfrm>
            <a:off x="6674611" y="2139950"/>
            <a:ext cx="1241701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x +  y +   z = 3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      y + 5z = 5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    3y + 4z = 5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6045543" y="2288131"/>
            <a:ext cx="338783" cy="344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→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8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Gaussian elimination to solve nonsquare systems of equations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Gaussian elimination is a powerful method for solving systems of equations. It’s what computers use.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matrices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w-echelon form (review)"/>
          <p:cNvSpPr txBox="1"/>
          <p:nvPr>
            <p:ph type="title"/>
          </p:nvPr>
        </p:nvSpPr>
        <p:spPr>
          <a:xfrm>
            <a:off x="2316666" y="529596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Row-echelon form (review)</a:t>
            </a:r>
          </a:p>
        </p:txBody>
      </p:sp>
      <p:sp>
        <p:nvSpPr>
          <p:cNvPr id="204" name="A system is in row-echelon form if it has a stair-step pattern and each equation has a leading coefficient of 1."/>
          <p:cNvSpPr txBox="1"/>
          <p:nvPr/>
        </p:nvSpPr>
        <p:spPr>
          <a:xfrm>
            <a:off x="490376" y="3549264"/>
            <a:ext cx="789071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 system is in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if it has a stair-step pattern and each equation has a leading coefficient of 1.</a:t>
            </a:r>
          </a:p>
        </p:txBody>
      </p:sp>
      <p:sp>
        <p:nvSpPr>
          <p:cNvPr id="205" name="To solve systems with more than two variables, we want to transform the system into row-echelon form:"/>
          <p:cNvSpPr txBox="1"/>
          <p:nvPr/>
        </p:nvSpPr>
        <p:spPr>
          <a:xfrm>
            <a:off x="1126148" y="1266197"/>
            <a:ext cx="724702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To solve systems with more than two variables, we want to transform the system into </a:t>
            </a:r>
            <a:r>
              <a:rPr b="1"/>
              <a:t>row-echelon form: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90" y="1752843"/>
            <a:ext cx="3567594" cy="104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796" y="1752843"/>
            <a:ext cx="2973145" cy="118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204" grpId="3"/>
      <p:bldP build="whole" bldLvl="1" animBg="1" rev="0" advAuto="0" spid="20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w operations (review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Row operations (review)</a:t>
            </a:r>
          </a:p>
        </p:txBody>
      </p:sp>
      <p:sp>
        <p:nvSpPr>
          <p:cNvPr id="210" name="Exchange equations…"/>
          <p:cNvSpPr txBox="1"/>
          <p:nvPr/>
        </p:nvSpPr>
        <p:spPr>
          <a:xfrm>
            <a:off x="1259341" y="1877600"/>
            <a:ext cx="47345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sp>
        <p:nvSpPr>
          <p:cNvPr id="211" name="Gaussian elimination involves three row operations:"/>
          <p:cNvSpPr txBox="1"/>
          <p:nvPr/>
        </p:nvSpPr>
        <p:spPr>
          <a:xfrm>
            <a:off x="1126148" y="1266197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Gaussian elimination </a:t>
            </a:r>
            <a:r>
              <a:rPr b="0"/>
              <a:t>involves three </a:t>
            </a:r>
            <a:r>
              <a:rPr u="sng"/>
              <a:t>row operations</a:t>
            </a:r>
            <a:r>
              <a:rPr b="0"/>
              <a:t>: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6247433" y="1721011"/>
            <a:ext cx="2133601" cy="2862296"/>
            <a:chOff x="0" y="0"/>
            <a:chExt cx="2133600" cy="2862294"/>
          </a:xfrm>
        </p:grpSpPr>
        <p:pic>
          <p:nvPicPr>
            <p:cNvPr id="212" name="Unknown.jpeg" descr="Unknown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5956" y="0"/>
              <a:ext cx="1721688" cy="20113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Caption"/>
            <p:cNvSpPr/>
            <p:nvPr/>
          </p:nvSpPr>
          <p:spPr>
            <a:xfrm>
              <a:off x="0" y="2112994"/>
              <a:ext cx="2133600" cy="7493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Johann Gauss, the guy who came up with this algorithm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on-square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Non-square systems</a:t>
            </a:r>
          </a:p>
        </p:txBody>
      </p:sp>
      <p:sp>
        <p:nvSpPr>
          <p:cNvPr id="217" name="So far all of the systems we’ve dealt with are square. There’s the same number of variables as there are equations. How could we solve a nonsquare system like the following? Let’s apply our gaussian elimination algorithm and see what we get:"/>
          <p:cNvSpPr txBox="1"/>
          <p:nvPr/>
        </p:nvSpPr>
        <p:spPr>
          <a:xfrm>
            <a:off x="1443983" y="1352600"/>
            <a:ext cx="66061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So far all of the systems we’ve dealt with are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square. </a:t>
            </a:r>
            <a:r>
              <a:t>There’s the same number of variables as there are equations. How could we solve a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nonsquare</a:t>
            </a:r>
            <a:r>
              <a:t> system like the following? Let’s apply our gaussian elimination algorithm and see what we get:</a:t>
            </a:r>
          </a:p>
        </p:txBody>
      </p:sp>
      <p:sp>
        <p:nvSpPr>
          <p:cNvPr id="218" name="x - 2y + z = 2…"/>
          <p:cNvSpPr txBox="1"/>
          <p:nvPr/>
        </p:nvSpPr>
        <p:spPr>
          <a:xfrm>
            <a:off x="3618481" y="2330450"/>
            <a:ext cx="130562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 x - 2y + z = 2</a:t>
            </a:r>
          </a:p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2x -   y -  z = 1</a:t>
            </a:r>
          </a:p>
        </p:txBody>
      </p:sp>
      <p:sp>
        <p:nvSpPr>
          <p:cNvPr id="219" name="Find another solution set that works for this system:"/>
          <p:cNvSpPr txBox="1"/>
          <p:nvPr/>
        </p:nvSpPr>
        <p:spPr>
          <a:xfrm>
            <a:off x="1144747" y="3421705"/>
            <a:ext cx="40643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098"/>
                  </a:schemeClr>
                </a:solidFill>
              </a:defRPr>
            </a:lvl1pPr>
          </a:lstStyle>
          <a:p>
            <a:pPr/>
            <a:r>
              <a:t>Find another solution set that works for this system: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Non-square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Non-square systems</a:t>
            </a:r>
          </a:p>
        </p:txBody>
      </p:sp>
      <p:sp>
        <p:nvSpPr>
          <p:cNvPr id="224" name="On your own, try to find a solution set for the system below. Be sure to try solving it on your own. Be prepared to share out!"/>
          <p:cNvSpPr txBox="1"/>
          <p:nvPr/>
        </p:nvSpPr>
        <p:spPr>
          <a:xfrm>
            <a:off x="1443983" y="1352600"/>
            <a:ext cx="66061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On your own, try to find a solution set for the system below. Be sure to try solving it on your own. Be prepared to share out!</a:t>
            </a:r>
          </a:p>
        </p:txBody>
      </p:sp>
      <p:sp>
        <p:nvSpPr>
          <p:cNvPr id="225" name="x - 2y +   5z = 2…"/>
          <p:cNvSpPr txBox="1"/>
          <p:nvPr/>
        </p:nvSpPr>
        <p:spPr>
          <a:xfrm>
            <a:off x="3618481" y="2330450"/>
            <a:ext cx="15316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 x - 2y +   5z = 2</a:t>
            </a:r>
          </a:p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4x         -   4z = 0</a:t>
            </a:r>
          </a:p>
        </p:txBody>
      </p:sp>
      <p:sp>
        <p:nvSpPr>
          <p:cNvPr id="226" name="Find another solution set that works for this system:"/>
          <p:cNvSpPr txBox="1"/>
          <p:nvPr/>
        </p:nvSpPr>
        <p:spPr>
          <a:xfrm>
            <a:off x="1144747" y="3421705"/>
            <a:ext cx="40643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098"/>
                  </a:schemeClr>
                </a:solidFill>
              </a:defRPr>
            </a:lvl1pPr>
          </a:lstStyle>
          <a:p>
            <a:pPr/>
            <a:r>
              <a:t>Find another solution set that works for this system: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Independen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Independent work</a:t>
            </a:r>
          </a:p>
        </p:txBody>
      </p:sp>
      <p:sp>
        <p:nvSpPr>
          <p:cNvPr id="231" name="Today we’ll be working on Pset #2."/>
          <p:cNvSpPr txBox="1"/>
          <p:nvPr/>
        </p:nvSpPr>
        <p:spPr>
          <a:xfrm>
            <a:off x="2479956" y="1182115"/>
            <a:ext cx="31365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56D6"/>
                </a:solidFill>
              </a:defRPr>
            </a:pPr>
            <a:r>
              <a:t>Today we’ll be working on </a:t>
            </a:r>
            <a:r>
              <a:rPr>
                <a:solidFill>
                  <a:srgbClr val="669D34"/>
                </a:solidFill>
              </a:rPr>
              <a:t>Pset #2.</a:t>
            </a:r>
          </a:p>
        </p:txBody>
      </p:sp>
      <p:sp>
        <p:nvSpPr>
          <p:cNvPr id="232" name="2x -  3y + z = -2…"/>
          <p:cNvSpPr txBox="1"/>
          <p:nvPr/>
        </p:nvSpPr>
        <p:spPr>
          <a:xfrm>
            <a:off x="620712" y="2195694"/>
            <a:ext cx="153739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 2x -  3y + z = -2</a:t>
            </a:r>
          </a:p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-4x + 9y        = 7</a:t>
            </a:r>
          </a:p>
        </p:txBody>
      </p:sp>
      <p:sp>
        <p:nvSpPr>
          <p:cNvPr id="233" name="1. Solve the nonsquare system below:"/>
          <p:cNvSpPr txBox="1"/>
          <p:nvPr/>
        </p:nvSpPr>
        <p:spPr>
          <a:xfrm>
            <a:off x="304611" y="1810360"/>
            <a:ext cx="30172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1. Solve the nonsquare system below:</a:t>
            </a:r>
          </a:p>
        </p:txBody>
      </p:sp>
      <p:sp>
        <p:nvSpPr>
          <p:cNvPr id="234" name="x +   2y  +   3z  = 4…"/>
          <p:cNvSpPr txBox="1"/>
          <p:nvPr/>
        </p:nvSpPr>
        <p:spPr>
          <a:xfrm>
            <a:off x="5736421" y="2139950"/>
            <a:ext cx="177247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 x +   2y  +   3z  = 4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-x  -   2y  +    z   =   5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2x  +  8y   +    z   = -2</a:t>
            </a:r>
          </a:p>
        </p:txBody>
      </p:sp>
      <p:sp>
        <p:nvSpPr>
          <p:cNvPr id="235" name="2. Solve the nonsquare system below:"/>
          <p:cNvSpPr txBox="1"/>
          <p:nvPr/>
        </p:nvSpPr>
        <p:spPr>
          <a:xfrm>
            <a:off x="4520274" y="1810360"/>
            <a:ext cx="30172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2. Solve the nonsquare system below:</a:t>
            </a:r>
          </a:p>
        </p:txBody>
      </p:sp>
      <p:sp>
        <p:nvSpPr>
          <p:cNvPr id="236" name="3. Tired of doing precalc homework, you borrowed $775 to build an app that solves systems of linear equations automatically.  You borrowed some money at 8% interest, some at 9%, and some at 10%.    How much did you borrow at each rate, given that annual "/>
          <p:cNvSpPr txBox="1"/>
          <p:nvPr/>
        </p:nvSpPr>
        <p:spPr>
          <a:xfrm>
            <a:off x="304611" y="3401921"/>
            <a:ext cx="82622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3.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Tired of doing precalc homework, you borrowed $775 to build an app that solves systems of linear equations automatically.  You borrowed some money at 8% interest, some at 9%, and some at 10%.    How much did you borrow at each rate, given that annual interest is $67.5 and the amount of money borrowed at 8% is four times the amount borrowed at 10%?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