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THIS PROBLEM CONTINUES ONE FROM PAST WEEKS HW.</a:t>
            </a:r>
          </a:p>
          <a:p>
            <a:pPr/>
          </a:p>
          <a:p>
            <a:pPr marL="187156" indent="-187156">
              <a:buSzPct val="100000"/>
              <a:buAutoNum type="arabicPeriod" startAt="1"/>
            </a:pPr>
            <a:r>
              <a:t>Every batch has the same amount of peanuts (5 kg). The table contains info with new recipes.</a:t>
            </a:r>
          </a:p>
          <a:p>
            <a:pPr marL="187156" indent="-187156">
              <a:buSzPct val="100000"/>
              <a:buAutoNum type="arabicPeriod" startAt="1"/>
            </a:pPr>
            <a:br/>
            <a:r>
              <a:t>7b + 6s + 2f = 380</a:t>
            </a:r>
            <a:br/>
            <a:r>
              <a:t>5b + 5s + 5f = 500</a:t>
            </a:r>
            <a:br/>
            <a:r>
              <a:t>2b + 5s + 8f = 620</a:t>
            </a:r>
          </a:p>
          <a:p>
            <a:pPr marL="187156" indent="-187156">
              <a:buSzPct val="100000"/>
              <a:buAutoNum type="arabicPeriod" startAt="1"/>
            </a:pPr>
            <a:r>
              <a:t>You could </a:t>
            </a:r>
            <a:r>
              <a:rPr b="1"/>
              <a:t>try </a:t>
            </a:r>
            <a:r>
              <a:t>to find the inverse for the coefficient matrix, the multiply that by the solution matrix to find the value of [b s f].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marL="187156" indent="-187156">
              <a:buSzPct val="100000"/>
              <a:buAutoNum type="arabicPeriod" startAt="1"/>
            </a:pPr>
            <a:r>
              <a:t>Each element in the cofactor matrix represents the cofactor for the corresponding element of A.</a:t>
            </a:r>
          </a:p>
          <a:p>
            <a:pPr marL="187156" indent="-187156">
              <a:buSzPct val="100000"/>
              <a:buAutoNum type="arabicPeriod" startAt="1"/>
            </a:pPr>
            <a:r>
              <a:t>The adjugate is the transpose of the cofactor matrix of A. </a:t>
            </a:r>
          </a:p>
          <a:p>
            <a:pPr marL="187156" indent="-187156">
              <a:buSzPct val="100000"/>
              <a:buAutoNum type="arabicPeriod" startAt="1"/>
            </a:pPr>
            <a:r>
              <a:t>If you know the adjugate and determinant for a matrix, you can find its inverse by dividing the adjugate by the determinant.  The variable matrix X for a matrix equation AX=B can be found by multiplying the inverese by B. </a:t>
            </a:r>
          </a:p>
          <a:p>
            <a:pPr marL="187156" indent="-187156">
              <a:buSzPct val="100000"/>
              <a:buAutoNum type="arabicPeriod" startAt="1"/>
            </a:pPr>
            <a:r>
              <a:t>IT means the matrix has no inverse!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a:r>
              <a:t>+ How can I find a solution that works? Pick an arbitrary value for for f, then think about how you can use your row echelon form to figure out the amount of b and s to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last five minutes of class. share 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36064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sz="1200">
                <a:solidFill>
                  <a:srgbClr val="000000"/>
                </a:solidFill>
                <a:latin typeface="Lato"/>
                <a:ea typeface="Lato"/>
                <a:cs typeface="Lato"/>
                <a:sym typeface="Lato"/>
              </a:defRPr>
            </a:pPr>
            <a:r>
              <a:t>class: </a:t>
            </a:r>
            <a:r>
              <a:rPr b="0"/>
              <a:t>precalc </a:t>
            </a:r>
            <a:r>
              <a:t>goal: </a:t>
            </a:r>
            <a:r>
              <a:rPr b="0"/>
              <a:t>HDW use linear programming to find the optimal solution?</a:t>
            </a:r>
          </a:p>
        </p:txBody>
      </p:sp>
      <p:sp>
        <p:nvSpPr>
          <p:cNvPr id="45" name="Dr. O’Brien 4/5/22"/>
          <p:cNvSpPr txBox="1"/>
          <p:nvPr/>
        </p:nvSpPr>
        <p:spPr>
          <a:xfrm>
            <a:off x="6731910" y="39450"/>
            <a:ext cx="2095053"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a:latin typeface="+mj-lt"/>
                <a:ea typeface="+mj-ea"/>
                <a:cs typeface="+mj-cs"/>
                <a:sym typeface="Helvetica"/>
              </a:defRPr>
            </a:lvl1pPr>
          </a:lstStyle>
          <a:p>
            <a:pPr/>
            <a:r>
              <a:t>Dr. O’Brien 4/12/22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Precalc</a:t>
            </a:r>
          </a:p>
          <a:p>
            <a:pPr>
              <a:defRPr sz="4300">
                <a:solidFill>
                  <a:srgbClr val="0000FF"/>
                </a:solidFill>
              </a:defRPr>
            </a:pPr>
            <a:r>
              <a:t>Lesson 11.2</a:t>
            </a:r>
          </a:p>
        </p:txBody>
      </p:sp>
      <p:sp>
        <p:nvSpPr>
          <p:cNvPr id="186" name="Google Shape;77;p13"/>
          <p:cNvSpPr txBox="1"/>
          <p:nvPr>
            <p:ph type="subTitle" sz="quarter" idx="1"/>
          </p:nvPr>
        </p:nvSpPr>
        <p:spPr>
          <a:xfrm>
            <a:off x="2402967" y="3238450"/>
            <a:ext cx="6331502" cy="1241700"/>
          </a:xfrm>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12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4"/>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latin typeface="+mj-lt"/>
                <a:ea typeface="+mj-ea"/>
                <a:cs typeface="+mj-cs"/>
                <a:sym typeface="Helvetica"/>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Be sure to……"/>
          <p:cNvSpPr txBox="1"/>
          <p:nvPr/>
        </p:nvSpPr>
        <p:spPr>
          <a:xfrm>
            <a:off x="774426" y="1062350"/>
            <a:ext cx="2539791" cy="3238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a:solidFill>
                  <a:srgbClr val="011D57"/>
                </a:solidFill>
                <a:latin typeface="+mj-lt"/>
                <a:ea typeface="+mj-ea"/>
                <a:cs typeface="+mj-cs"/>
                <a:sym typeface="Helvetica"/>
              </a:defRPr>
            </a:pPr>
            <a:r>
              <a:t>Carefully examine the paragraph below, bulleting key information.</a:t>
            </a:r>
          </a:p>
          <a:p>
            <a:pPr marL="187156" indent="-187156">
              <a:buClr>
                <a:srgbClr val="FF6A00"/>
              </a:buClr>
              <a:buSzPct val="100000"/>
              <a:buAutoNum type="arabicPeriod" startAt="1"/>
              <a:defRPr>
                <a:solidFill>
                  <a:srgbClr val="011D57"/>
                </a:solidFill>
                <a:latin typeface="+mj-lt"/>
                <a:ea typeface="+mj-ea"/>
                <a:cs typeface="+mj-cs"/>
                <a:sym typeface="Helvetica"/>
              </a:defRPr>
            </a:pPr>
            <a:r>
              <a:t>Answer the following questions in complete sentences:</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What problem do you think you’ll be asked to solve using this information</a:t>
            </a:r>
          </a:p>
          <a:p>
            <a:pPr lvl="5" marL="377656" indent="-187156">
              <a:buClr>
                <a:srgbClr val="FF6A00"/>
              </a:buClr>
              <a:buSzPct val="100000"/>
              <a:buAutoNum type="alphaLcPeriod" startAt="1"/>
              <a:defRPr>
                <a:solidFill>
                  <a:srgbClr val="011D57"/>
                </a:solidFill>
                <a:latin typeface="+mj-lt"/>
                <a:ea typeface="+mj-ea"/>
                <a:cs typeface="+mj-cs"/>
                <a:sym typeface="Helvetica"/>
              </a:defRPr>
            </a:pPr>
            <a:r>
              <a:t>How could you represent the information in this paragraph using linear equations and inequalities?</a:t>
            </a:r>
          </a:p>
        </p:txBody>
      </p:sp>
      <p:sp>
        <p:nvSpPr>
          <p:cNvPr id="192" name="A dietician  wishes to mix two types of foods in such a way that the vitamin contents of the mixture contain at least 8 units of vitamin A and 10 units of vitamin C. Food x contains 2 units/kg of vitamin A and 1 unit/kg of vitamin C. Food y contains 1 un"/>
          <p:cNvSpPr txBox="1"/>
          <p:nvPr/>
        </p:nvSpPr>
        <p:spPr>
          <a:xfrm>
            <a:off x="4064700" y="1385918"/>
            <a:ext cx="4564520"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a:solidFill>
                  <a:schemeClr val="accent5"/>
                </a:solidFill>
                <a:latin typeface="+mj-lt"/>
                <a:ea typeface="+mj-ea"/>
                <a:cs typeface="+mj-cs"/>
                <a:sym typeface="Helvetica"/>
              </a:defRPr>
            </a:pPr>
            <a:r>
              <a:t>A dietician  wishes to mix two types of foods in such a way that the vitamin contents of the mixture contain at least </a:t>
            </a:r>
            <a:r>
              <a:rPr>
                <a:solidFill>
                  <a:schemeClr val="accent3"/>
                </a:solidFill>
              </a:rPr>
              <a:t>8</a:t>
            </a:r>
            <a:r>
              <a:t> units of vitamin A and </a:t>
            </a:r>
            <a:r>
              <a:rPr>
                <a:solidFill>
                  <a:schemeClr val="accent3"/>
                </a:solidFill>
              </a:rPr>
              <a:t>10</a:t>
            </a:r>
            <a:r>
              <a:t> units of vitamin C. Food </a:t>
            </a:r>
            <a:r>
              <a:rPr i="1">
                <a:solidFill>
                  <a:schemeClr val="accent4">
                    <a:lumOff val="11960"/>
                  </a:schemeClr>
                </a:solidFill>
              </a:rPr>
              <a:t>x</a:t>
            </a:r>
            <a:r>
              <a:rPr i="1"/>
              <a:t> </a:t>
            </a:r>
            <a:r>
              <a:t>contains 2 units/kg of vitamin A and </a:t>
            </a:r>
            <a:r>
              <a:rPr>
                <a:solidFill>
                  <a:schemeClr val="accent3"/>
                </a:solidFill>
              </a:rPr>
              <a:t>1</a:t>
            </a:r>
            <a:r>
              <a:t> unit/kg of vitamin C. Food </a:t>
            </a:r>
            <a:r>
              <a:rPr i="1">
                <a:solidFill>
                  <a:schemeClr val="accent4">
                    <a:lumOff val="11960"/>
                  </a:schemeClr>
                </a:solidFill>
              </a:rPr>
              <a:t>y</a:t>
            </a:r>
            <a:r>
              <a:t> contains </a:t>
            </a:r>
            <a:r>
              <a:rPr>
                <a:solidFill>
                  <a:schemeClr val="accent3"/>
                </a:solidFill>
              </a:rPr>
              <a:t>1</a:t>
            </a:r>
            <a:r>
              <a:t> unit/kg of vitamin A and </a:t>
            </a:r>
            <a:r>
              <a:rPr>
                <a:solidFill>
                  <a:schemeClr val="accent3"/>
                </a:solidFill>
              </a:rPr>
              <a:t>2</a:t>
            </a:r>
            <a:r>
              <a:t> units/kg of vitamin C. It costs </a:t>
            </a:r>
            <a:r>
              <a:rPr>
                <a:solidFill>
                  <a:schemeClr val="accent3">
                    <a:satOff val="-16546"/>
                    <a:lumOff val="13627"/>
                  </a:schemeClr>
                </a:solidFill>
              </a:rPr>
              <a:t>$5</a:t>
            </a:r>
            <a:r>
              <a:t> per kg to purchase Food </a:t>
            </a:r>
            <a:r>
              <a:rPr i="1">
                <a:solidFill>
                  <a:schemeClr val="accent4">
                    <a:lumOff val="11960"/>
                  </a:schemeClr>
                </a:solidFill>
              </a:rPr>
              <a:t>x</a:t>
            </a:r>
            <a:r>
              <a:t> and </a:t>
            </a:r>
            <a:r>
              <a:rPr>
                <a:solidFill>
                  <a:schemeClr val="accent3"/>
                </a:solidFill>
              </a:rPr>
              <a:t>$7</a:t>
            </a:r>
            <a:r>
              <a:t> per kg to purchase Food </a:t>
            </a:r>
            <a:r>
              <a:rPr i="1">
                <a:solidFill>
                  <a:schemeClr val="accent4">
                    <a:lumOff val="11960"/>
                  </a:schemeClr>
                </a:solidFill>
              </a:rPr>
              <a:t>y</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uble-click to edit"/>
          <p:cNvSpPr txBox="1"/>
          <p:nvPr>
            <p:ph type="title"/>
          </p:nvPr>
        </p:nvSpPr>
        <p:spPr>
          <a:prstGeom prst="rect">
            <a:avLst/>
          </a:prstGeom>
        </p:spPr>
        <p:txBody>
          <a:bodyPr/>
          <a:lstStyle/>
          <a:p>
            <a:pPr defTabSz="886967">
              <a:defRPr sz="2900"/>
            </a:pPr>
          </a:p>
        </p:txBody>
      </p:sp>
      <p:grpSp>
        <p:nvGrpSpPr>
          <p:cNvPr id="199" name="framing…"/>
          <p:cNvGrpSpPr/>
          <p:nvPr/>
        </p:nvGrpSpPr>
        <p:grpSpPr>
          <a:xfrm>
            <a:off x="4148458" y="1077535"/>
            <a:ext cx="4070437" cy="2988429"/>
            <a:chOff x="0" y="0"/>
            <a:chExt cx="4070436" cy="2988428"/>
          </a:xfrm>
        </p:grpSpPr>
        <p:sp>
          <p:nvSpPr>
            <p:cNvPr id="197" name="Rectangle"/>
            <p:cNvSpPr/>
            <p:nvPr/>
          </p:nvSpPr>
          <p:spPr>
            <a:xfrm>
              <a:off x="-1" y="-1"/>
              <a:ext cx="4070438" cy="2988430"/>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198" name="framing…"/>
            <p:cNvSpPr txBox="1"/>
            <p:nvPr/>
          </p:nvSpPr>
          <p:spPr>
            <a:xfrm>
              <a:off x="12699" y="12699"/>
              <a:ext cx="4045038" cy="29630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use linear programming to find the optimal solution?</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Linear programming is an important real world use of linear algebra</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More real world problems involving linear algebra</a:t>
              </a:r>
            </a:p>
          </p:txBody>
        </p:sp>
      </p:grpSp>
      <p:pic>
        <p:nvPicPr>
          <p:cNvPr id="200" name="Image" descr="Image"/>
          <p:cNvPicPr>
            <a:picLocks noChangeAspect="1"/>
          </p:cNvPicPr>
          <p:nvPr/>
        </p:nvPicPr>
        <p:blipFill>
          <a:blip r:embed="rId2">
            <a:extLst/>
          </a:blip>
          <a:stretch>
            <a:fillRect/>
          </a:stretch>
        </p:blipFill>
        <p:spPr>
          <a:xfrm>
            <a:off x="250446" y="1536872"/>
            <a:ext cx="3352803" cy="24257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Be sure to: do the work below in your saved copy of thenAlice’s restaurant Pyret file:…"/>
          <p:cNvSpPr txBox="1"/>
          <p:nvPr/>
        </p:nvSpPr>
        <p:spPr>
          <a:xfrm>
            <a:off x="1731653" y="79099"/>
            <a:ext cx="4961193" cy="5969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FF6A00"/>
                </a:solidFill>
                <a:latin typeface="+mj-lt"/>
                <a:ea typeface="+mj-ea"/>
                <a:cs typeface="+mj-cs"/>
                <a:sym typeface="Helvetica"/>
              </a:defRPr>
            </a:pPr>
            <a:r>
              <a:t>Mini-lesson</a:t>
            </a:r>
          </a:p>
          <a:p>
            <a:pPr>
              <a:defRPr sz="1100">
                <a:solidFill>
                  <a:schemeClr val="accent5">
                    <a:satOff val="-3088"/>
                    <a:lumOff val="12696"/>
                  </a:schemeClr>
                </a:solidFill>
                <a:latin typeface="+mj-lt"/>
                <a:ea typeface="+mj-ea"/>
                <a:cs typeface="+mj-cs"/>
                <a:sym typeface="Helvetica"/>
              </a:defRPr>
            </a:pPr>
            <a:r>
              <a:t>Be sure to… </a:t>
            </a:r>
            <a:r>
              <a:rPr>
                <a:solidFill>
                  <a:schemeClr val="accent3"/>
                </a:solidFill>
              </a:rPr>
              <a:t>make sure the vocab below is in your notes.  Then follow along with Dr. O’Brien’s work on the board.</a:t>
            </a:r>
          </a:p>
        </p:txBody>
      </p:sp>
      <p:sp>
        <p:nvSpPr>
          <p:cNvPr id="203"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267628" y="1964103"/>
            <a:ext cx="3085312" cy="19685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br/>
          </a:p>
          <a:p>
            <a:pPr marL="187156" indent="-187156">
              <a:buClr>
                <a:srgbClr val="FF6A00"/>
              </a:buClr>
              <a:buSzPct val="100000"/>
              <a:buAutoNum type="arabicPeriod" startAt="1"/>
              <a:defRPr sz="1200">
                <a:solidFill>
                  <a:srgbClr val="011D57"/>
                </a:solidFill>
                <a:latin typeface="+mj-lt"/>
                <a:ea typeface="+mj-ea"/>
                <a:cs typeface="+mj-cs"/>
                <a:sym typeface="Helvetica"/>
              </a:defRPr>
            </a:pPr>
            <a:r>
              <a:t>Write linear inequalities and equations to represent the problem</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Make a table and set every  variable but 0. Pick the minimum necessary value for the other variable to satisfy the inequalities. </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Add one value to another variable, keep doing this as long as the cost function is optimiezed</a:t>
            </a:r>
          </a:p>
        </p:txBody>
      </p:sp>
      <p:sp>
        <p:nvSpPr>
          <p:cNvPr id="204" name="A dietician  wishes to mix two types of foods in such a way that the vitamin contents of the mixture contain at least 8 units of vitamin A and 10 units of vitamin C. Food x contains 2 units/kg of vitamin A and 1 unit/kg of vitamin C. Food y contains 1 un"/>
          <p:cNvSpPr txBox="1"/>
          <p:nvPr/>
        </p:nvSpPr>
        <p:spPr>
          <a:xfrm>
            <a:off x="4978268" y="945613"/>
            <a:ext cx="3098012"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a:solidFill>
                  <a:schemeClr val="accent5"/>
                </a:solidFill>
                <a:latin typeface="+mj-lt"/>
                <a:ea typeface="+mj-ea"/>
                <a:cs typeface="+mj-cs"/>
                <a:sym typeface="Helvetica"/>
              </a:defRPr>
            </a:pPr>
            <a:r>
              <a:t>A dietician  wishes to mix two types of foods in such a way that the vitamin contents of the mixture contain at least </a:t>
            </a:r>
            <a:r>
              <a:rPr>
                <a:solidFill>
                  <a:schemeClr val="accent3"/>
                </a:solidFill>
              </a:rPr>
              <a:t>8</a:t>
            </a:r>
            <a:r>
              <a:t> units of vitamin A and </a:t>
            </a:r>
            <a:r>
              <a:rPr>
                <a:solidFill>
                  <a:schemeClr val="accent3"/>
                </a:solidFill>
              </a:rPr>
              <a:t>10</a:t>
            </a:r>
            <a:r>
              <a:t> units of vitamin C. Food </a:t>
            </a:r>
            <a:r>
              <a:rPr i="1">
                <a:solidFill>
                  <a:schemeClr val="accent4">
                    <a:lumOff val="11960"/>
                  </a:schemeClr>
                </a:solidFill>
              </a:rPr>
              <a:t>x</a:t>
            </a:r>
            <a:r>
              <a:rPr i="1"/>
              <a:t> </a:t>
            </a:r>
            <a:r>
              <a:t>contains 2 units/kg of vitamin A and </a:t>
            </a:r>
            <a:r>
              <a:rPr>
                <a:solidFill>
                  <a:schemeClr val="accent3"/>
                </a:solidFill>
              </a:rPr>
              <a:t>1</a:t>
            </a:r>
            <a:r>
              <a:t> unit/kg of vitamin C. Food </a:t>
            </a:r>
            <a:r>
              <a:rPr i="1">
                <a:solidFill>
                  <a:schemeClr val="accent4">
                    <a:lumOff val="11960"/>
                  </a:schemeClr>
                </a:solidFill>
              </a:rPr>
              <a:t>y</a:t>
            </a:r>
            <a:r>
              <a:t> contains </a:t>
            </a:r>
            <a:r>
              <a:rPr>
                <a:solidFill>
                  <a:schemeClr val="accent3"/>
                </a:solidFill>
              </a:rPr>
              <a:t>1</a:t>
            </a:r>
            <a:r>
              <a:t> unit/kg of vitamin A and </a:t>
            </a:r>
            <a:r>
              <a:rPr>
                <a:solidFill>
                  <a:schemeClr val="accent3"/>
                </a:solidFill>
              </a:rPr>
              <a:t>2</a:t>
            </a:r>
            <a:r>
              <a:t> units/kg of vitamin C. It costs </a:t>
            </a:r>
            <a:r>
              <a:rPr>
                <a:solidFill>
                  <a:schemeClr val="accent3">
                    <a:satOff val="-16546"/>
                    <a:lumOff val="13627"/>
                  </a:schemeClr>
                </a:solidFill>
              </a:rPr>
              <a:t>$5</a:t>
            </a:r>
            <a:r>
              <a:t> per kg to purchase Food </a:t>
            </a:r>
            <a:r>
              <a:rPr i="1">
                <a:solidFill>
                  <a:schemeClr val="accent4">
                    <a:lumOff val="11960"/>
                  </a:schemeClr>
                </a:solidFill>
              </a:rPr>
              <a:t>x</a:t>
            </a:r>
            <a:r>
              <a:t> and </a:t>
            </a:r>
            <a:r>
              <a:rPr>
                <a:solidFill>
                  <a:schemeClr val="accent3"/>
                </a:solidFill>
              </a:rPr>
              <a:t>$7</a:t>
            </a:r>
            <a:r>
              <a:t> per kg to purchase Food </a:t>
            </a:r>
            <a:r>
              <a:rPr i="1">
                <a:solidFill>
                  <a:schemeClr val="accent4">
                    <a:lumOff val="11960"/>
                  </a:schemeClr>
                </a:solidFill>
              </a:rPr>
              <a:t>y</a:t>
            </a:r>
            <a:r>
              <a:t>.</a:t>
            </a:r>
          </a:p>
        </p:txBody>
      </p:sp>
      <p:sp>
        <p:nvSpPr>
          <p:cNvPr id="205"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267628" y="1051574"/>
            <a:ext cx="3085312" cy="9017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latin typeface="+mj-lt"/>
                <a:ea typeface="+mj-ea"/>
                <a:cs typeface="+mj-cs"/>
                <a:sym typeface="Helvetica"/>
              </a:defRPr>
            </a:pPr>
          </a:p>
          <a:p>
            <a:pPr>
              <a:defRPr sz="1200">
                <a:solidFill>
                  <a:srgbClr val="FFAB01"/>
                </a:solidFill>
                <a:latin typeface="+mj-lt"/>
                <a:ea typeface="+mj-ea"/>
                <a:cs typeface="+mj-cs"/>
                <a:sym typeface="Helvetica"/>
              </a:defRPr>
            </a:pPr>
            <a:r>
              <a:t>Linear programming</a:t>
            </a:r>
          </a:p>
          <a:p>
            <a:pPr>
              <a:defRPr sz="1200">
                <a:solidFill>
                  <a:schemeClr val="accent3"/>
                </a:solidFill>
                <a:latin typeface="+mj-lt"/>
                <a:ea typeface="+mj-ea"/>
                <a:cs typeface="+mj-cs"/>
                <a:sym typeface="Helvetica"/>
              </a:defRPr>
            </a:pPr>
            <a:r>
              <a:t> a mathematical technique for maximizing or minimizing a linear function of several variables, such as output or cost.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3">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0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2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20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1"/>
      <p:bldP build="p" bldLvl="5" animBg="1" rev="0" advAuto="0" spid="203"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roup"/>
          <p:cNvSpPr/>
          <p:nvPr/>
        </p:nvSpPr>
        <p:spPr>
          <a:xfrm>
            <a:off x="1159801" y="2553127"/>
            <a:ext cx="723079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a:p>
            <a:pPr>
              <a:defRPr sz="1200">
                <a:latin typeface="+mj-lt"/>
                <a:ea typeface="+mj-ea"/>
                <a:cs typeface="+mj-cs"/>
                <a:sym typeface="Helvetica"/>
              </a:defRPr>
            </a:pPr>
          </a:p>
        </p:txBody>
      </p:sp>
      <p:sp>
        <p:nvSpPr>
          <p:cNvPr id="210" name="Be sure to: do the work below in your saved copy of thenAlice’s restaurant Pyret file:…"/>
          <p:cNvSpPr txBox="1"/>
          <p:nvPr/>
        </p:nvSpPr>
        <p:spPr>
          <a:xfrm>
            <a:off x="1731653" y="79100"/>
            <a:ext cx="4961193" cy="266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latin typeface="+mj-lt"/>
                <a:ea typeface="+mj-ea"/>
                <a:cs typeface="+mj-cs"/>
                <a:sym typeface="Helvetica"/>
              </a:defRPr>
            </a:lvl1pPr>
          </a:lstStyle>
          <a:p>
            <a:pPr/>
            <a:r>
              <a:t>Independent work</a:t>
            </a:r>
          </a:p>
        </p:txBody>
      </p:sp>
      <p:sp>
        <p:nvSpPr>
          <p:cNvPr id="211" name="Your goal today is to determine how much of each mix should be made, so that both the marketing department and the production manager are happy.  You have to options when it comes to solving this problem. You’ll be using a worksheet to help guide your wo"/>
          <p:cNvSpPr txBox="1"/>
          <p:nvPr/>
        </p:nvSpPr>
        <p:spPr>
          <a:xfrm>
            <a:off x="1610728" y="609998"/>
            <a:ext cx="2441254" cy="10795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rgbClr val="FFAB01"/>
                </a:solidFill>
                <a:latin typeface="+mj-lt"/>
                <a:ea typeface="+mj-ea"/>
                <a:cs typeface="+mj-cs"/>
                <a:sym typeface="Helvetica"/>
              </a:defRPr>
            </a:pPr>
            <a:r>
              <a:t>Be sure to…</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Answer the question to the right</a:t>
            </a:r>
          </a:p>
          <a:p>
            <a:pPr marL="187156" indent="-187156">
              <a:buClr>
                <a:srgbClr val="FF6A00"/>
              </a:buClr>
              <a:buSzPct val="100000"/>
              <a:buAutoNum type="arabicPeriod" startAt="1"/>
              <a:defRPr sz="1200">
                <a:solidFill>
                  <a:srgbClr val="011D57"/>
                </a:solidFill>
                <a:latin typeface="+mj-lt"/>
                <a:ea typeface="+mj-ea"/>
                <a:cs typeface="+mj-cs"/>
                <a:sym typeface="Helvetica"/>
              </a:defRPr>
            </a:pPr>
            <a:r>
              <a:t>Complete </a:t>
            </a:r>
            <a:r>
              <a:rPr b="1"/>
              <a:t>Pset #7</a:t>
            </a:r>
            <a:endParaRPr b="1"/>
          </a:p>
          <a:p>
            <a:pPr marL="187156" indent="-187156">
              <a:buClr>
                <a:srgbClr val="FF6A00"/>
              </a:buClr>
              <a:buSzPct val="100000"/>
              <a:buAutoNum type="arabicPeriod" startAt="1"/>
              <a:defRPr sz="1200">
                <a:solidFill>
                  <a:srgbClr val="011D57"/>
                </a:solidFill>
                <a:latin typeface="+mj-lt"/>
                <a:ea typeface="+mj-ea"/>
                <a:cs typeface="+mj-cs"/>
                <a:sym typeface="Helvetica"/>
              </a:defRPr>
            </a:pPr>
            <a:r>
              <a:t>When you’re finished complete the challenge problem below:</a:t>
            </a:r>
          </a:p>
        </p:txBody>
      </p:sp>
      <p:pic>
        <p:nvPicPr>
          <p:cNvPr id="212" name="Image" descr="Image"/>
          <p:cNvPicPr>
            <a:picLocks noChangeAspect="1"/>
          </p:cNvPicPr>
          <p:nvPr/>
        </p:nvPicPr>
        <p:blipFill>
          <a:blip r:embed="rId3">
            <a:extLst/>
          </a:blip>
          <a:stretch>
            <a:fillRect/>
          </a:stretch>
        </p:blipFill>
        <p:spPr>
          <a:xfrm>
            <a:off x="4021769" y="3639017"/>
            <a:ext cx="4018746" cy="1241701"/>
          </a:xfrm>
          <a:prstGeom prst="rect">
            <a:avLst/>
          </a:prstGeom>
          <a:ln w="12700">
            <a:miter lim="400000"/>
          </a:ln>
        </p:spPr>
      </p:pic>
      <p:sp>
        <p:nvSpPr>
          <p:cNvPr id="213" name="Challenge problem…"/>
          <p:cNvSpPr txBox="1"/>
          <p:nvPr/>
        </p:nvSpPr>
        <p:spPr>
          <a:xfrm>
            <a:off x="734818" y="2060741"/>
            <a:ext cx="4018746"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a:defRPr b="1">
                <a:solidFill>
                  <a:schemeClr val="accent3">
                    <a:lumOff val="-9098"/>
                  </a:schemeClr>
                </a:solidFill>
              </a:defRPr>
            </a:pPr>
            <a:r>
              <a:t>Challenge problem</a:t>
            </a:r>
          </a:p>
          <a:p>
            <a:pPr lvl="1"/>
            <a:r>
              <a:t>The cost and sales price for the revised recipes suggested by the Marketing Dept. is given below. Based on your work in </a:t>
            </a:r>
            <a:r>
              <a:rPr b="1"/>
              <a:t>Pset #7. How can you use linear programming to find the most profitable mix that uses the </a:t>
            </a:r>
          </a:p>
        </p:txBody>
      </p:sp>
      <p:sp>
        <p:nvSpPr>
          <p:cNvPr id="214" name="One kind of cake requires 200g of flour and 25g of fat, and another kind of cake requires 100g of flour and 50g of fat.  Formulate this problem as a linear programming problem to find the maximum number of cakes that can be made from 5kg of flour and 1 k"/>
          <p:cNvSpPr txBox="1"/>
          <p:nvPr/>
        </p:nvSpPr>
        <p:spPr>
          <a:xfrm>
            <a:off x="5366252" y="582300"/>
            <a:ext cx="3322284" cy="2603501"/>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indent="139700" defTabSz="457200">
              <a:buClr>
                <a:srgbClr val="333333"/>
              </a:buClr>
              <a:buFont typeface="Helvetica"/>
              <a:defRPr>
                <a:solidFill>
                  <a:srgbClr val="333333"/>
                </a:solidFill>
                <a:latin typeface="+mj-lt"/>
                <a:ea typeface="+mj-ea"/>
                <a:cs typeface="+mj-cs"/>
                <a:sym typeface="Helvetica"/>
              </a:defRPr>
            </a:lvl1pPr>
          </a:lstStyle>
          <a:p>
            <a:pPr/>
            <a:r>
              <a:t>One kind of cake requires 200g of flour and 25g of fat, and another kind of cake requires 100g of flour and 50g of fat.  Formulate this problem as a linear programming problem to find the maximum number of cakes that can be made from 5kg of flour and 1 kg of fat assuming that there is no shortage of the other ingredients used in making the cakes.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Why is it impossible to use up all the ingredients with the new recip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Why is it </a:t>
            </a:r>
            <a:r>
              <a:rPr b="1"/>
              <a:t>impossible </a:t>
            </a:r>
            <a:r>
              <a:t>to use up all the ingredients with the new recipes?</a:t>
            </a:r>
          </a:p>
          <a:p>
            <a:pPr marL="187156" indent="-187156">
              <a:buSzPct val="100000"/>
              <a:buAutoNum type="arabicPeriod" startAt="1"/>
              <a:defRPr>
                <a:latin typeface="+mj-lt"/>
                <a:ea typeface="+mj-ea"/>
                <a:cs typeface="+mj-cs"/>
                <a:sym typeface="Helvetica"/>
              </a:defRPr>
            </a:pPr>
            <a:r>
              <a:t>How does using linear algebra make this problem </a:t>
            </a:r>
            <a:r>
              <a:rPr b="1"/>
              <a:t>easier </a:t>
            </a:r>
            <a:r>
              <a:t>to solve than without it?</a:t>
            </a:r>
          </a:p>
        </p:txBody>
      </p:sp>
      <p:grpSp>
        <p:nvGrpSpPr>
          <p:cNvPr id="221" name="Reflection: Thinking about thinking…"/>
          <p:cNvGrpSpPr/>
          <p:nvPr/>
        </p:nvGrpSpPr>
        <p:grpSpPr>
          <a:xfrm>
            <a:off x="1404467" y="357128"/>
            <a:ext cx="7302728" cy="939692"/>
            <a:chOff x="0" y="0"/>
            <a:chExt cx="7302727" cy="939690"/>
          </a:xfrm>
        </p:grpSpPr>
        <p:sp>
          <p:nvSpPr>
            <p:cNvPr id="219"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20"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pic>
        <p:nvPicPr>
          <p:cNvPr id="222" name="Image" descr="Image"/>
          <p:cNvPicPr>
            <a:picLocks noChangeAspect="1"/>
          </p:cNvPicPr>
          <p:nvPr/>
        </p:nvPicPr>
        <p:blipFill>
          <a:blip r:embed="rId3">
            <a:extLst/>
          </a:blip>
          <a:stretch>
            <a:fillRect/>
          </a:stretch>
        </p:blipFill>
        <p:spPr>
          <a:xfrm>
            <a:off x="6239928" y="1624187"/>
            <a:ext cx="1837086" cy="275425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119;p19"/>
          <p:cNvSpPr txBox="1"/>
          <p:nvPr/>
        </p:nvSpPr>
        <p:spPr>
          <a:xfrm>
            <a:off x="2463307" y="1404067"/>
            <a:ext cx="10603773" cy="2452972"/>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ormAutofit fontScale="100000" lnSpcReduction="0"/>
          </a:bodyPr>
          <a:lstStyle/>
          <a:p>
            <a:pPr marL="629707" indent="-629707" defTabSz="2438400">
              <a:lnSpc>
                <a:spcPct val="115000"/>
              </a:lnSpc>
              <a:buSzPct val="100000"/>
              <a:buAutoNum type="arabicPeriod" startAt="1"/>
              <a:defRPr sz="1800">
                <a:solidFill>
                  <a:srgbClr val="171717"/>
                </a:solidFill>
              </a:defRPr>
            </a:pPr>
            <a:r>
              <a:t>Make sure there isn’t any litter near your workstation.</a:t>
            </a:r>
          </a:p>
          <a:p>
            <a:pPr marL="629707" indent="-629707" defTabSz="2438400">
              <a:lnSpc>
                <a:spcPct val="115000"/>
              </a:lnSpc>
              <a:buSzPct val="100000"/>
              <a:buAutoNum type="arabicPeriod" startAt="1"/>
              <a:defRPr sz="1800">
                <a:solidFill>
                  <a:srgbClr val="171717"/>
                </a:solidFill>
              </a:defRPr>
            </a:pPr>
            <a:r>
              <a:t>If you borrowed headphones, sign them back in.</a:t>
            </a:r>
          </a:p>
          <a:p>
            <a:pPr marL="629707" indent="-629707" defTabSz="2438400">
              <a:lnSpc>
                <a:spcPct val="115000"/>
              </a:lnSpc>
              <a:buSzPct val="100000"/>
              <a:buAutoNum type="arabicPeriod" startAt="1"/>
              <a:defRPr b="1" sz="1800">
                <a:solidFill>
                  <a:srgbClr val="171717"/>
                </a:solidFill>
              </a:defRPr>
            </a:pPr>
            <a:r>
              <a:t>Make sure you are logged out of your computer! </a:t>
            </a:r>
          </a:p>
          <a:p>
            <a:pPr marL="629707" indent="-629707" defTabSz="2438400">
              <a:lnSpc>
                <a:spcPct val="115000"/>
              </a:lnSpc>
              <a:buSzPct val="100000"/>
              <a:buAutoNum type="arabicPeriod" startAt="1"/>
              <a:defRPr sz="1800">
                <a:solidFill>
                  <a:srgbClr val="171717"/>
                </a:solidFill>
              </a:defRPr>
            </a:pPr>
            <a:r>
              <a:t>Remain in your seat until the bell rings.</a:t>
            </a:r>
          </a:p>
        </p:txBody>
      </p:sp>
      <p:grpSp>
        <p:nvGrpSpPr>
          <p:cNvPr id="229" name="Google Shape;118;p19"/>
          <p:cNvGrpSpPr/>
          <p:nvPr/>
        </p:nvGrpSpPr>
        <p:grpSpPr>
          <a:xfrm>
            <a:off x="2147093" y="500359"/>
            <a:ext cx="6535198" cy="810607"/>
            <a:chOff x="-1" y="0"/>
            <a:chExt cx="6535197" cy="810605"/>
          </a:xfrm>
        </p:grpSpPr>
        <p:sp>
          <p:nvSpPr>
            <p:cNvPr id="227" name="Rectangle"/>
            <p:cNvSpPr/>
            <p:nvPr/>
          </p:nvSpPr>
          <p:spPr>
            <a:xfrm>
              <a:off x="-2" y="-1"/>
              <a:ext cx="6535198" cy="8106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j-lt"/>
                  <a:ea typeface="+mj-ea"/>
                  <a:cs typeface="+mj-cs"/>
                  <a:sym typeface="Helvetica"/>
                </a:defRPr>
              </a:pPr>
            </a:p>
          </p:txBody>
        </p:sp>
        <p:sp>
          <p:nvSpPr>
            <p:cNvPr id="228" name="wrapping up!…"/>
            <p:cNvSpPr txBox="1"/>
            <p:nvPr/>
          </p:nvSpPr>
          <p:spPr>
            <a:xfrm>
              <a:off x="12698" y="12699"/>
              <a:ext cx="6509798" cy="7852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a:defRPr sz="2400"/>
              </a:pPr>
              <a:r>
                <a:t>wrapping up!</a:t>
              </a:r>
            </a:p>
            <a:p>
              <a:pPr>
                <a:defRPr>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0" name="Image" descr="Image"/>
          <p:cNvPicPr>
            <a:picLocks noChangeAspect="1"/>
          </p:cNvPicPr>
          <p:nvPr/>
        </p:nvPicPr>
        <p:blipFill>
          <a:blip r:embed="rId2">
            <a:extLst/>
          </a:blip>
          <a:stretch>
            <a:fillRect/>
          </a:stretch>
        </p:blipFill>
        <p:spPr>
          <a:xfrm>
            <a:off x="281021" y="1497169"/>
            <a:ext cx="2126173" cy="18111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