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s/comment1.xml" ContentType="application/vnd.openxmlformats-officedocument.presentationml.comments+xml"/>
  <Override PartName="/ppt/slides/slide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4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mAuthor id="0" name="50" initials="5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comments" Target="comments/comment1.xml"/><Relationship Id="rId14" Type="http://schemas.openxmlformats.org/officeDocument/2006/relationships/slide" Target="slides/slide6.xml"/></Relationships>
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m authorId="0" dt="2022-05-12T07:45:08.474" idx="1">
    <p:pos x="3730" y="351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7" name="Shape 20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b. [ 3 -2, 1 3,-2 2] [x y] = [-3 - 1 2]</a:t>
            </a:r>
          </a:p>
          <a:p>
            <a:pPr/>
            <a:r>
              <a:t>c. a1 = [3 1 -2] a2 = [-2 3 2]</a:t>
            </a:r>
            <a:br/>
            <a:r>
              <a:t>+how are these column vectors different from ones we’ve seen previously? They now have 3 components and not 2.</a:t>
            </a:r>
          </a:p>
          <a:p>
            <a:pPr/>
            <a:r>
              <a:t>+what will hte column space tell us? </a:t>
            </a:r>
            <a:r>
              <a:rPr b="1"/>
              <a:t>The column space tells us what the possible solutions are for our system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8" name="Shape 21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see handwritten notes.</a:t>
            </a:r>
          </a:p>
          <a:p>
            <a:p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8" name="Shape 22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Help students with geogebra.</a:t>
            </a:r>
          </a:p>
          <a:p>
            <a:pPr/>
            <a:r>
              <a:t>+How do I make a vector</a:t>
            </a:r>
          </a:p>
          <a:p>
            <a:pPr/>
            <a:r>
              <a:t>END OF CLASS:</a:t>
            </a:r>
          </a:p>
          <a:p>
            <a:pPr/>
            <a:r>
              <a:t>discussion</a:t>
            </a:r>
          </a:p>
          <a:p>
            <a:pPr/>
            <a:r>
              <a:t>+What’s the difference between the two column spaces? In one its represented by a plane. In the second its represented by a line</a:t>
            </a:r>
          </a:p>
          <a:p>
            <a:pPr/>
            <a:r>
              <a:t>+How do you know a solution vector doesn’t work? if it doesn’t fall on the plane or line repesenting the col. space.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2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35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4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2"/>
            <a:ext cx="1241702" cy="1241704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Google Shape;24;p4"/>
          <p:cNvSpPr/>
          <p:nvPr/>
        </p:nvSpPr>
        <p:spPr>
          <a:xfrm>
            <a:off x="2477722" y="415649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Google Shape;26;p4"/>
          <p:cNvSpPr/>
          <p:nvPr/>
        </p:nvSpPr>
        <p:spPr>
          <a:xfrm>
            <a:off x="425197" y="415649"/>
            <a:ext cx="183302" cy="2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Title Text"/>
          <p:cNvSpPr txBox="1"/>
          <p:nvPr>
            <p:ph type="title"/>
          </p:nvPr>
        </p:nvSpPr>
        <p:spPr>
          <a:xfrm>
            <a:off x="2400249" y="575949"/>
            <a:ext cx="6321603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8" name="Body Level One…"/>
          <p:cNvSpPr txBox="1"/>
          <p:nvPr>
            <p:ph type="body" idx="1"/>
          </p:nvPr>
        </p:nvSpPr>
        <p:spPr>
          <a:xfrm>
            <a:off x="2410111" y="1595774"/>
            <a:ext cx="6321601" cy="3002403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6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24014" y="4724285"/>
            <a:ext cx="322685" cy="322549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Precalc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study the column space of 3d vectors with Geogebra?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6708039" y="6563"/>
            <a:ext cx="6177010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6/1/22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6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7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8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9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6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Precalculus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4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5/12/22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Google Shape;32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Google Shape;33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9" name="Google Shape;34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0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Google Shape;37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3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64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Google Shape;43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5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Google Shape;48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0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Google Shape;52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0" name="Google Shape;53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Google Shape;56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Google Shape;59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" name="Google Shape;60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2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4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5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9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75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Spring 2022 precal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17.2</a:t>
            </a:r>
          </a:p>
        </p:txBody>
      </p:sp>
      <p:sp>
        <p:nvSpPr>
          <p:cNvPr id="201" name="Google Shape;76;p13"/>
          <p:cNvSpPr txBox="1"/>
          <p:nvPr>
            <p:ph type="subTitle" sz="quarter" idx="1"/>
          </p:nvPr>
        </p:nvSpPr>
        <p:spPr>
          <a:xfrm>
            <a:off x="2434073" y="2830499"/>
            <a:ext cx="6331502" cy="124170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June 1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Do now…"/>
          <p:cNvSpPr txBox="1"/>
          <p:nvPr/>
        </p:nvSpPr>
        <p:spPr>
          <a:xfrm>
            <a:off x="1176304" y="1476850"/>
            <a:ext cx="5016536" cy="26894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2600"/>
            </a:pPr>
            <a:r>
              <a:t>Do now</a:t>
            </a:r>
          </a:p>
          <a:p>
            <a:pPr>
              <a:defRPr sz="1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Be sure to…</a:t>
            </a:r>
          </a:p>
          <a:p>
            <a:pPr marL="200526" indent="-200526">
              <a:buSzPct val="100000"/>
              <a:buAutoNum type="arabicPeriod" startAt="1"/>
              <a:defRPr sz="1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solidFill>
                  <a:schemeClr val="accent1"/>
                </a:solidFill>
              </a:rPr>
              <a:t>Find seat.  Take out notebook/binder.  Copy date and goal.</a:t>
            </a:r>
            <a:endParaRPr>
              <a:solidFill>
                <a:schemeClr val="accent1"/>
              </a:solidFill>
            </a:endParaRPr>
          </a:p>
          <a:p>
            <a:pPr marL="200526" indent="-200526">
              <a:buSzPct val="100000"/>
              <a:buAutoNum type="arabicPeriod" startAt="1"/>
              <a:defRPr sz="1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solidFill>
                  <a:schemeClr val="accent1"/>
                </a:solidFill>
              </a:rPr>
              <a:t>In your notes…</a:t>
            </a:r>
            <a:endParaRPr>
              <a:solidFill>
                <a:schemeClr val="accent1"/>
              </a:solidFill>
            </a:endParaRPr>
          </a:p>
          <a:p>
            <a:pPr lvl="1" marL="708526" indent="-200526">
              <a:buSzPct val="100000"/>
              <a:buAutoNum type="alphaLcPeriod" startAt="1"/>
              <a:defRPr sz="1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solidFill>
                  <a:schemeClr val="accent1"/>
                </a:solidFill>
              </a:rPr>
              <a:t>Copy the system of linear equations to the right.  </a:t>
            </a:r>
            <a:endParaRPr>
              <a:solidFill>
                <a:schemeClr val="accent1"/>
              </a:solidFill>
            </a:endParaRPr>
          </a:p>
          <a:p>
            <a:pPr lvl="1" marL="708526" indent="-200526">
              <a:buSzPct val="100000"/>
              <a:buAutoNum type="alphaLcPeriod" startAt="1"/>
              <a:defRPr sz="1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solidFill>
                  <a:schemeClr val="accent1"/>
                </a:solidFill>
              </a:rPr>
              <a:t>Rewrite as a matrix equation </a:t>
            </a:r>
            <a14:m>
              <m:oMath>
                <m:r>
                  <a:rPr xmlns:a="http://schemas.openxmlformats.org/drawingml/2006/main" sz="1750" i="1">
                    <a:solidFill>
                      <a:srgbClr val="01579B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1750" i="1">
                    <a:solidFill>
                      <a:srgbClr val="01579B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1750" i="1">
                    <a:solidFill>
                      <a:srgbClr val="01579B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750" i="1">
                    <a:solidFill>
                      <a:srgbClr val="01579B"/>
                    </a:solidFill>
                    <a:latin typeface="Cambria Math" panose="02040503050406030204" pitchFamily="18" charset="0"/>
                  </a:rPr>
                  <m:t>B</m:t>
                </m:r>
              </m:oMath>
            </a14:m>
            <a:endParaRPr>
              <a:solidFill>
                <a:schemeClr val="accent1"/>
              </a:solidFill>
            </a:endParaRPr>
          </a:p>
          <a:p>
            <a:pPr lvl="1" marL="708526" indent="-200526">
              <a:buSzPct val="100000"/>
              <a:buAutoNum type="alphaLcPeriod" startAt="1"/>
              <a:defRPr sz="1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solidFill>
                  <a:schemeClr val="accent1"/>
                </a:solidFill>
              </a:rPr>
              <a:t>Identify the </a:t>
            </a:r>
            <a:r>
              <a:rPr b="1">
                <a:solidFill>
                  <a:schemeClr val="accent1"/>
                </a:solidFill>
              </a:rPr>
              <a:t>column vectors</a:t>
            </a:r>
            <a:endParaRPr b="1">
              <a:solidFill>
                <a:schemeClr val="accent1"/>
              </a:solidFill>
            </a:endParaRPr>
          </a:p>
          <a:p>
            <a:pPr lvl="1" marL="708526" indent="-200526">
              <a:buSzPct val="100000"/>
              <a:buAutoNum type="alphaLcPeriod" startAt="1"/>
              <a:defRPr sz="1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solidFill>
                  <a:schemeClr val="accent1"/>
                </a:solidFill>
              </a:rPr>
              <a:t>What does the </a:t>
            </a:r>
            <a:r>
              <a:rPr b="1">
                <a:solidFill>
                  <a:schemeClr val="accent1"/>
                </a:solidFill>
              </a:rPr>
              <a:t>column space</a:t>
            </a:r>
            <a:r>
              <a:rPr>
                <a:solidFill>
                  <a:schemeClr val="accent1"/>
                </a:solidFill>
              </a:rPr>
              <a:t> for A tell us about the system of linear equations? Explain in a complete sentence.</a:t>
            </a:r>
          </a:p>
        </p:txBody>
      </p:sp>
      <p:sp>
        <p:nvSpPr>
          <p:cNvPr id="204" name="Text"/>
          <p:cNvSpPr txBox="1"/>
          <p:nvPr/>
        </p:nvSpPr>
        <p:spPr>
          <a:xfrm>
            <a:off x="6671385" y="1796652"/>
            <a:ext cx="1248998" cy="7403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7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3</m:t>
                  </m:r>
                  <m:r>
                    <a:rPr xmlns:a="http://schemas.openxmlformats.org/drawingml/2006/main" sz="17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17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17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2</m:t>
                  </m:r>
                  <m:r>
                    <a:rPr xmlns:a="http://schemas.openxmlformats.org/drawingml/2006/main" sz="17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17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7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17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3</m:t>
                  </m:r>
                </m:oMath>
              </m:oMathPara>
            </a14:m>
          </a:p>
          <a:p>
            <a:pPr/>
            <a14:m>
              <m:oMathPara>
                <m:oMathParaPr>
                  <m:jc m:val="left"/>
                </m:oMathParaPr>
                <m:oMath>
                  <m:r>
                    <m:rPr>
                      <m:nor/>
                    </m:rPr>
                    <a:rPr xmlns:a="http://schemas.openxmlformats.org/drawingml/2006/main" sz="175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/>
                  </m:r>
                  <m:r>
                    <a:rPr xmlns:a="http://schemas.openxmlformats.org/drawingml/2006/main" sz="175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175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175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3</m:t>
                  </m:r>
                  <m:r>
                    <a:rPr xmlns:a="http://schemas.openxmlformats.org/drawingml/2006/main" sz="175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175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75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175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1</m:t>
                  </m:r>
                </m:oMath>
              </m:oMathPara>
            </a14:m>
          </a:p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7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17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2</m:t>
                  </m:r>
                  <m:r>
                    <a:rPr xmlns:a="http://schemas.openxmlformats.org/drawingml/2006/main" sz="17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17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17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2</m:t>
                  </m:r>
                  <m:r>
                    <a:rPr xmlns:a="http://schemas.openxmlformats.org/drawingml/2006/main" sz="17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17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7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2</m:t>
                  </m:r>
                </m:oMath>
              </m:oMathPara>
            </a14:m>
          </a:p>
        </p:txBody>
      </p:sp>
      <p:sp>
        <p:nvSpPr>
          <p:cNvPr id="205" name="Column space of a matrix M…"/>
          <p:cNvSpPr txBox="1"/>
          <p:nvPr/>
        </p:nvSpPr>
        <p:spPr>
          <a:xfrm>
            <a:off x="6197362" y="3020082"/>
            <a:ext cx="2802535" cy="1096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Column space of a matrix M</a:t>
            </a:r>
          </a:p>
          <a:p>
            <a:pPr>
              <a:defRPr>
                <a:solidFill>
                  <a:srgbClr val="5E30EB"/>
                </a:solidFill>
              </a:defRPr>
            </a:pPr>
            <a:r>
              <a:t>The set of all linear combinations of the column vectors of M. For </a:t>
            </a:r>
            <a14:m>
              <m:oMath>
                <m:r>
                  <a:rPr xmlns:a="http://schemas.openxmlformats.org/drawingml/2006/main" sz="1650" i="1">
                    <a:solidFill>
                      <a:srgbClr val="5E30EB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1650" i="1">
                    <a:solidFill>
                      <a:srgbClr val="5E30EB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1650" i="1">
                    <a:solidFill>
                      <a:srgbClr val="5E30EB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650" i="1">
                    <a:solidFill>
                      <a:srgbClr val="5E30EB"/>
                    </a:solidFill>
                    <a:latin typeface="Cambria Math" panose="02040503050406030204" pitchFamily="18" charset="0"/>
                  </a:rPr>
                  <m:t>B</m:t>
                </m:r>
              </m:oMath>
            </a14:m>
            <a:r>
              <a:t>, B must be in the column space of </a:t>
            </a:r>
            <a14:m>
              <m:oMath>
                <m:r>
                  <a:rPr xmlns:a="http://schemas.openxmlformats.org/drawingml/2006/main" sz="1550" i="1">
                    <a:solidFill>
                      <a:srgbClr val="5E30EB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1550" i="1">
                    <a:solidFill>
                      <a:srgbClr val="5E30EB"/>
                    </a:solidFill>
                    <a:latin typeface="Cambria Math" panose="02040503050406030204" pitchFamily="18" charset="0"/>
                  </a:rPr>
                  <m:t>X</m:t>
                </m:r>
              </m:oMath>
            </a14:m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framing…"/>
          <p:cNvGrpSpPr/>
          <p:nvPr/>
        </p:nvGrpSpPr>
        <p:grpSpPr>
          <a:xfrm>
            <a:off x="4138002" y="1037938"/>
            <a:ext cx="4070437" cy="2988430"/>
            <a:chOff x="0" y="0"/>
            <a:chExt cx="4070436" cy="2988429"/>
          </a:xfrm>
        </p:grpSpPr>
        <p:sp>
          <p:nvSpPr>
            <p:cNvPr id="209" name="Rectangle"/>
            <p:cNvSpPr/>
            <p:nvPr/>
          </p:nvSpPr>
          <p:spPr>
            <a:xfrm>
              <a:off x="-1" y="-1"/>
              <a:ext cx="4070438" cy="2988431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886967">
                <a:lnSpc>
                  <a:spcPct val="115000"/>
                </a:lnSpc>
                <a:defRPr b="1" sz="170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defRPr>
              </a:pPr>
            </a:p>
          </p:txBody>
        </p:sp>
        <p:sp>
          <p:nvSpPr>
            <p:cNvPr id="210" name="framing…"/>
            <p:cNvSpPr txBox="1"/>
            <p:nvPr/>
          </p:nvSpPr>
          <p:spPr>
            <a:xfrm>
              <a:off x="12699" y="12699"/>
              <a:ext cx="4045038" cy="2963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 defTabSz="886967">
                <a:lnSpc>
                  <a:spcPct val="115000"/>
                </a:lnSpc>
                <a:defRPr b="1" sz="1700">
                  <a:solidFill>
                    <a:schemeClr val="accent5"/>
                  </a:solidFill>
                  <a:latin typeface="Lato"/>
                  <a:ea typeface="Lato"/>
                  <a:cs typeface="Lato"/>
                  <a:sym typeface="Lato"/>
                </a:defRPr>
              </a:pPr>
              <a:r>
                <a:t>framing</a:t>
              </a:r>
            </a:p>
            <a:p>
              <a:pPr marL="443483" indent="-332613" defTabSz="886967">
                <a:lnSpc>
                  <a:spcPct val="115000"/>
                </a:lnSpc>
                <a:buClr>
                  <a:srgbClr val="000000"/>
                </a:buClr>
                <a:buSzPts val="1700"/>
                <a:buFont typeface="Helvetica"/>
                <a:buChar char="●"/>
                <a:defRPr b="1" sz="170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defRPr>
              </a:pPr>
              <a:r>
                <a:t>what: </a:t>
              </a:r>
              <a:r>
                <a:rPr b="0"/>
                <a:t> </a:t>
              </a:r>
              <a:r>
                <a:rPr b="0"/>
                <a:t>study the column space of 3d vectors with Geogebra</a:t>
              </a:r>
              <a:endParaRPr b="0"/>
            </a:p>
            <a:p>
              <a:pPr marL="443483" indent="-332613" defTabSz="886967">
                <a:lnSpc>
                  <a:spcPct val="115000"/>
                </a:lnSpc>
                <a:buClr>
                  <a:srgbClr val="000000"/>
                </a:buClr>
                <a:buSzPts val="1700"/>
                <a:buFont typeface="Helvetica"/>
                <a:buChar char="●"/>
                <a:defRPr b="1" sz="170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defRPr>
              </a:pPr>
              <a:r>
                <a:t>why: </a:t>
              </a:r>
              <a:r>
                <a:rPr b="0"/>
                <a:t> This will actually be really useful to solving the least squares problem, believe it or not.</a:t>
              </a:r>
            </a:p>
            <a:p>
              <a:pPr marL="443483" indent="-332613" defTabSz="886967">
                <a:lnSpc>
                  <a:spcPct val="115000"/>
                </a:lnSpc>
                <a:buClr>
                  <a:srgbClr val="000000"/>
                </a:buClr>
                <a:buSzPts val="1700"/>
                <a:buFont typeface="Helvetica"/>
                <a:buChar char="●"/>
                <a:defRPr b="1" sz="170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defRPr>
              </a:pPr>
              <a:r>
                <a:t>where to: </a:t>
              </a:r>
              <a:r>
                <a:rPr b="0"/>
                <a:t>Applying vector spaces to solving the least squares problem</a:t>
              </a:r>
            </a:p>
          </p:txBody>
        </p:sp>
      </p:grpSp>
      <p:pic>
        <p:nvPicPr>
          <p:cNvPr id="21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993" y="1497277"/>
            <a:ext cx="3352802" cy="2425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1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Miniless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Minilesson</a:t>
            </a:r>
          </a:p>
        </p:txBody>
      </p:sp>
      <p:sp>
        <p:nvSpPr>
          <p:cNvPr id="215" name="Copy the nots to the righ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Copy the nots to the right</a:t>
            </a:r>
          </a:p>
          <a:p>
            <a:pPr/>
            <a:r>
              <a:t>follow along on board</a:t>
            </a:r>
          </a:p>
        </p:txBody>
      </p:sp>
      <p:sp>
        <p:nvSpPr>
          <p:cNvPr id="216" name="If a system of linear equations is represented by the matrix equation  , then the column space for A tells us what the possible solutions B are.  A solution is only possible if it is in the column space."/>
          <p:cNvSpPr txBox="1"/>
          <p:nvPr/>
        </p:nvSpPr>
        <p:spPr>
          <a:xfrm>
            <a:off x="6178173" y="1218889"/>
            <a:ext cx="2401261" cy="16630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If a system of linear equations is represented by the matrix equation </a:t>
            </a:r>
            <a14:m>
              <m:oMath>
                <m:r>
                  <a:rPr xmlns:a="http://schemas.openxmlformats.org/drawingml/2006/main" sz="165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165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165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65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B</m:t>
                </m:r>
              </m:oMath>
            </a14:m>
            <a:r>
              <a:t>, then the column space for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A</a:t>
            </a:r>
            <a:r>
              <a:t> tells us what the possible solutions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B</a:t>
            </a:r>
            <a:r>
              <a:t> are.  A solution is only possible if it is in the column space.</a:t>
            </a:r>
            <a:endParaRPr>
              <a:solidFill>
                <a:srgbClr val="007ABA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grpSp>
        <p:nvGrpSpPr>
          <p:cNvPr id="223" name="Google Shape;118;p19"/>
          <p:cNvGrpSpPr/>
          <p:nvPr/>
        </p:nvGrpSpPr>
        <p:grpSpPr>
          <a:xfrm>
            <a:off x="1993014" y="354428"/>
            <a:ext cx="6244204" cy="774511"/>
            <a:chOff x="0" y="0"/>
            <a:chExt cx="6244202" cy="774510"/>
          </a:xfrm>
        </p:grpSpPr>
        <p:sp>
          <p:nvSpPr>
            <p:cNvPr id="221" name="Rectangle"/>
            <p:cNvSpPr/>
            <p:nvPr/>
          </p:nvSpPr>
          <p:spPr>
            <a:xfrm>
              <a:off x="-1" y="-1"/>
              <a:ext cx="6244204" cy="77451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22" name="Independent work"/>
            <p:cNvSpPr txBox="1"/>
            <p:nvPr/>
          </p:nvSpPr>
          <p:spPr>
            <a:xfrm>
              <a:off x="12134" y="12134"/>
              <a:ext cx="6219935" cy="7502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>
              <a:lvl1pPr defTabSz="713231">
                <a:defRPr sz="1871"/>
              </a:lvl1pPr>
            </a:lstStyle>
            <a:p>
              <a:pPr/>
              <a:r>
                <a:t>Independent work</a:t>
              </a:r>
            </a:p>
          </p:txBody>
        </p:sp>
      </p:grpSp>
      <p:sp>
        <p:nvSpPr>
          <p:cNvPr id="224" name="Be sure to……"/>
          <p:cNvSpPr txBox="1"/>
          <p:nvPr/>
        </p:nvSpPr>
        <p:spPr>
          <a:xfrm>
            <a:off x="850086" y="1358951"/>
            <a:ext cx="4932332" cy="289496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Be sure to…</a:t>
            </a:r>
          </a:p>
          <a:p>
            <a:pPr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For each matrix to the right, do the following…</a:t>
            </a:r>
          </a:p>
          <a:p>
            <a:pPr marL="187157" indent="-187157">
              <a:buSzPct val="100000"/>
              <a:buAutoNum type="arabicPeriod" startAt="1"/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Rewrite the system of equations as a matrix equation </a:t>
            </a:r>
            <a14:m>
              <m:oMath>
                <m:r>
                  <a:rPr xmlns:a="http://schemas.openxmlformats.org/drawingml/2006/main" sz="165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165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165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65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B</m:t>
                </m:r>
              </m:oMath>
            </a14:m>
            <a:r>
              <a:t>. Identify the column vectors for A.</a:t>
            </a:r>
          </a:p>
          <a:p>
            <a:pPr marL="187157" indent="-187157">
              <a:buSzPct val="100000"/>
              <a:buAutoNum type="arabicPeriod" startAt="1"/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Open Geogebra 3d calculator.  Create vectors in Geogebra to represent the column vectors of </a:t>
            </a:r>
            <a:r>
              <a:rPr i="1"/>
              <a:t>A</a:t>
            </a:r>
            <a:r>
              <a:t>.  Then if possible  make a plane to represent the column space.</a:t>
            </a:r>
          </a:p>
          <a:p>
            <a:pPr marL="187157" indent="-187157">
              <a:buSzPct val="100000"/>
              <a:buAutoNum type="arabicPeriod" startAt="1"/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Use Geogebra to verify that the solution vector works.</a:t>
            </a:r>
          </a:p>
          <a:p>
            <a:pPr marL="187157" indent="-187157">
              <a:buSzPct val="100000"/>
              <a:buAutoNum type="arabicPeriod" startAt="1"/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Find a solution vector that doesn’t work</a:t>
            </a:r>
          </a:p>
          <a:p>
            <a:pPr marL="187157" indent="-187157">
              <a:buSzPct val="100000"/>
              <a:buAutoNum type="arabicPeriod" startAt="1"/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In your notes, answer the following questions </a:t>
            </a:r>
          </a:p>
          <a:p>
            <a:pPr lvl="1" marL="521368" indent="-140368">
              <a:buSzPct val="100000"/>
              <a:buChar char="•"/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Explain why the solution vector you drew doesn’t work.</a:t>
            </a:r>
          </a:p>
          <a:p>
            <a:pPr lvl="1" marL="521368" indent="-140368">
              <a:buSzPct val="100000"/>
              <a:buChar char="•"/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How is the column space represented in Geogebra</a:t>
            </a:r>
          </a:p>
          <a:p>
            <a:pPr>
              <a:defRPr>
                <a:solidFill>
                  <a:schemeClr val="accent4"/>
                </a:solidFill>
              </a:defRPr>
            </a:pPr>
          </a:p>
        </p:txBody>
      </p:sp>
      <p:sp>
        <p:nvSpPr>
          <p:cNvPr id="225" name="Column space of a matrix M…"/>
          <p:cNvSpPr txBox="1"/>
          <p:nvPr/>
        </p:nvSpPr>
        <p:spPr>
          <a:xfrm>
            <a:off x="6197362" y="3020082"/>
            <a:ext cx="2802535" cy="1096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Column space of a matrix M</a:t>
            </a:r>
          </a:p>
          <a:p>
            <a:pPr>
              <a:defRPr>
                <a:solidFill>
                  <a:srgbClr val="5E30EB"/>
                </a:solidFill>
              </a:defRPr>
            </a:pPr>
            <a:r>
              <a:t>The set of all linear combinations of the column vectors of M. For </a:t>
            </a:r>
            <a14:m>
              <m:oMath>
                <m:r>
                  <a:rPr xmlns:a="http://schemas.openxmlformats.org/drawingml/2006/main" sz="1650" i="1">
                    <a:solidFill>
                      <a:srgbClr val="5E30EB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1650" i="1">
                    <a:solidFill>
                      <a:srgbClr val="5E30EB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1650" i="1">
                    <a:solidFill>
                      <a:srgbClr val="5E30EB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650" i="1">
                    <a:solidFill>
                      <a:srgbClr val="5E30EB"/>
                    </a:solidFill>
                    <a:latin typeface="Cambria Math" panose="02040503050406030204" pitchFamily="18" charset="0"/>
                  </a:rPr>
                  <m:t>B</m:t>
                </m:r>
              </m:oMath>
            </a14:m>
            <a:r>
              <a:t>, B must be in the column space of </a:t>
            </a:r>
            <a14:m>
              <m:oMath>
                <m:r>
                  <a:rPr xmlns:a="http://schemas.openxmlformats.org/drawingml/2006/main" sz="1550" i="1">
                    <a:solidFill>
                      <a:srgbClr val="5E30EB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1550" i="1">
                    <a:solidFill>
                      <a:srgbClr val="5E30EB"/>
                    </a:solidFill>
                    <a:latin typeface="Cambria Math" panose="02040503050406030204" pitchFamily="18" charset="0"/>
                  </a:rPr>
                  <m:t>X</m:t>
                </m:r>
              </m:oMath>
            </a14:m>
            <a:r>
              <a:t> </a:t>
            </a:r>
          </a:p>
        </p:txBody>
      </p:sp>
      <p:sp>
        <p:nvSpPr>
          <p:cNvPr id="226" name="Text"/>
          <p:cNvSpPr txBox="1"/>
          <p:nvPr/>
        </p:nvSpPr>
        <p:spPr>
          <a:xfrm>
            <a:off x="6094202" y="1481570"/>
            <a:ext cx="1501186" cy="123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28600" indent="-228600">
              <a:buSzPct val="100000"/>
              <a:buAutoNum type="alphaLcPeriod" startAt="1"/>
            </a:pPr>
            <a14:m>
              <m:oMath>
                <m:r>
                  <a:rPr xmlns:a="http://schemas.openxmlformats.org/drawingml/2006/main" sz="170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2</m:t>
                </m:r>
                <m:r>
                  <a:rPr xmlns:a="http://schemas.openxmlformats.org/drawingml/2006/main" sz="170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170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170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y</m:t>
                </m:r>
                <m:r>
                  <a:rPr xmlns:a="http://schemas.openxmlformats.org/drawingml/2006/main" sz="170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70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3</m:t>
                </m:r>
              </m:oMath>
            </a14:m>
            <a:br/>
            <a14:m>
              <m:oMath>
                <m:r>
                  <a:rPr xmlns:a="http://schemas.openxmlformats.org/drawingml/2006/main" sz="170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3</m:t>
                </m:r>
                <m:r>
                  <a:rPr xmlns:a="http://schemas.openxmlformats.org/drawingml/2006/main" sz="170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170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170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2</m:t>
                </m:r>
                <m:r>
                  <a:rPr xmlns:a="http://schemas.openxmlformats.org/drawingml/2006/main" sz="170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y</m:t>
                </m:r>
                <m:r>
                  <a:rPr xmlns:a="http://schemas.openxmlformats.org/drawingml/2006/main" sz="170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70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8</m:t>
                </m:r>
              </m:oMath>
            </a14:m>
            <a:br/>
            <a14:m>
              <m:oMath>
                <m:r>
                  <a:rPr xmlns:a="http://schemas.openxmlformats.org/drawingml/2006/main" sz="170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170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170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3</m:t>
                </m:r>
                <m:r>
                  <a:rPr xmlns:a="http://schemas.openxmlformats.org/drawingml/2006/main" sz="170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y</m:t>
                </m:r>
                <m:r>
                  <a:rPr xmlns:a="http://schemas.openxmlformats.org/drawingml/2006/main" sz="170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70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170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1</m:t>
                </m:r>
              </m:oMath>
            </a14:m>
          </a:p>
          <a:p>
            <a:pPr marL="228600" indent="-228600">
              <a:buSzPct val="100000"/>
              <a:buAutoNum type="alphaLcPeriod" startAt="1"/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65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165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165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165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65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3</m:t>
                  </m:r>
                </m:oMath>
              </m:oMathPara>
            </a14:m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7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3</m:t>
                  </m:r>
                  <m:r>
                    <a:rPr xmlns:a="http://schemas.openxmlformats.org/drawingml/2006/main" sz="17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17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17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3</m:t>
                  </m:r>
                  <m:r>
                    <a:rPr xmlns:a="http://schemas.openxmlformats.org/drawingml/2006/main" sz="17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17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7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9</m:t>
                  </m:r>
                </m:oMath>
              </m:oMathPara>
            </a14:m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31" name="Google Shape;119;p19"/>
          <p:cNvSpPr txBox="1"/>
          <p:nvPr/>
        </p:nvSpPr>
        <p:spPr>
          <a:xfrm>
            <a:off x="2463308" y="1404067"/>
            <a:ext cx="10603771" cy="245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Make sure there isn’t any litter near your workstation.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If you borrowed headphones, sign them back in.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b="1" sz="1800">
                <a:solidFill>
                  <a:srgbClr val="171717"/>
                </a:solidFill>
              </a:defRPr>
            </a:pPr>
            <a:r>
              <a:t>Make sure you are logged out of your computer! 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Remain in your seat until the bell rings.</a:t>
            </a:r>
          </a:p>
        </p:txBody>
      </p:sp>
      <p:grpSp>
        <p:nvGrpSpPr>
          <p:cNvPr id="234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32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33" name="wrapping up!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3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21" y="1497170"/>
            <a:ext cx="2126173" cy="1811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