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3" name="Shape 19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87157" indent="-187157">
              <a:buSzPct val="100000"/>
              <a:buAutoNum type="arabicPeriod" startAt="1"/>
            </a:pPr>
            <a:r>
              <a:t>3X2 and 2X2</a:t>
            </a:r>
          </a:p>
          <a:p>
            <a:pPr marL="187157" indent="-187157">
              <a:buSzPct val="100000"/>
              <a:buAutoNum type="arabicPeriod" startAt="1"/>
            </a:pPr>
            <a:r>
              <a:t>No because they have different dimentions</a:t>
            </a:r>
          </a:p>
          <a:p>
            <a:pPr marL="187157" indent="-187157">
              <a:buSzPct val="100000"/>
              <a:buAutoNum type="arabicPeriod" startAt="1"/>
            </a:pPr>
            <a:r>
              <a:t>[ [6, -4] [8, -2]]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0" name="Shape 21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see handwritten notes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5" name="Shape 22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see pg. 523 of text book for answers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6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Google Shape;24;p4"/>
          <p:cNvSpPr/>
          <p:nvPr/>
        </p:nvSpPr>
        <p:spPr>
          <a:xfrm>
            <a:off x="2477722" y="415649"/>
            <a:ext cx="6244203" cy="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6" name="Google Shape;25;p4"/>
          <p:cNvSpPr/>
          <p:nvPr/>
        </p:nvSpPr>
        <p:spPr>
          <a:xfrm>
            <a:off x="2477722" y="4739998"/>
            <a:ext cx="6244203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7" name="Google Shape;26;p4"/>
          <p:cNvSpPr/>
          <p:nvPr/>
        </p:nvSpPr>
        <p:spPr>
          <a:xfrm>
            <a:off x="425197" y="415650"/>
            <a:ext cx="183304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8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Dr. O’Brien 9/23/21"/>
          <p:cNvSpPr txBox="1"/>
          <p:nvPr/>
        </p:nvSpPr>
        <p:spPr>
          <a:xfrm>
            <a:off x="7323780" y="39451"/>
            <a:ext cx="16237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10/25/21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09893" y="4717937"/>
            <a:ext cx="336807" cy="3352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implement nested loops in Java?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11/19/21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precalc </a:t>
            </a:r>
            <a:r>
              <a:t>g</a:t>
            </a:r>
            <a:r>
              <a:t>oal: </a:t>
            </a:r>
            <a:r>
              <a:rPr b="0"/>
              <a:t>HDW multiply matrices?</a:t>
            </a:r>
          </a:p>
        </p:txBody>
      </p:sp>
      <p:sp>
        <p:nvSpPr>
          <p:cNvPr id="45" name="Dr. O’Brien  3/2/22"/>
          <p:cNvSpPr txBox="1"/>
          <p:nvPr/>
        </p:nvSpPr>
        <p:spPr>
          <a:xfrm>
            <a:off x="6731910" y="39450"/>
            <a:ext cx="209505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Dr. O’Brien  3/2/22</a:t>
            </a:r>
          </a:p>
        </p:txBody>
      </p:sp>
      <p:pic>
        <p:nvPicPr>
          <p:cNvPr id="46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0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Precalc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4.5</a:t>
            </a:r>
          </a:p>
        </p:txBody>
      </p:sp>
      <p:sp>
        <p:nvSpPr>
          <p:cNvPr id="186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H. </a:t>
            </a: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4 March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Be sure to: do the work below in your saved copy of thenAlice’s restaurant Pyret file:…"/>
          <p:cNvSpPr txBox="1"/>
          <p:nvPr/>
        </p:nvSpPr>
        <p:spPr>
          <a:xfrm>
            <a:off x="1843360" y="492601"/>
            <a:ext cx="6269918" cy="9779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56D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6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r>
              <a:t>Do now…</a:t>
            </a:r>
            <a:r>
              <a:rPr>
                <a:solidFill>
                  <a:schemeClr val="accent3"/>
                </a:solidFill>
              </a:rPr>
              <a:t>Get out your notebook/binder.write down the  </a:t>
            </a:r>
            <a:r>
              <a:rPr>
                <a:solidFill>
                  <a:srgbClr val="FF2600"/>
                </a:solidFill>
              </a:rPr>
              <a:t>date</a:t>
            </a:r>
            <a:r>
              <a:rPr>
                <a:solidFill>
                  <a:schemeClr val="accent3"/>
                </a:solidFill>
              </a:rPr>
              <a:t> and </a:t>
            </a:r>
            <a:r>
              <a:rPr>
                <a:solidFill>
                  <a:srgbClr val="E22400"/>
                </a:solidFill>
              </a:rPr>
              <a:t>goal</a:t>
            </a:r>
            <a:r>
              <a:rPr>
                <a:solidFill>
                  <a:schemeClr val="accent3"/>
                </a:solidFill>
              </a:rPr>
              <a:t>.  </a:t>
            </a:r>
            <a:r>
              <a:rPr>
                <a:solidFill>
                  <a:schemeClr val="accent5"/>
                </a:solidFill>
              </a:rPr>
              <a:t>Be Sure to</a:t>
            </a:r>
            <a:r>
              <a:rPr>
                <a:solidFill>
                  <a:schemeClr val="accent3"/>
                </a:solidFill>
              </a:rPr>
              <a:t> carefully answer the questions below in your notebook.</a:t>
            </a:r>
            <a:endParaRPr>
              <a:solidFill>
                <a:schemeClr val="accent1">
                  <a:lumOff val="-6117"/>
                </a:schemeClr>
              </a:solidFill>
            </a:endParaRPr>
          </a:p>
        </p:txBody>
      </p:sp>
      <p:sp>
        <p:nvSpPr>
          <p:cNvPr id="189" name="Find the dimensions of A and B.…"/>
          <p:cNvSpPr txBox="1"/>
          <p:nvPr/>
        </p:nvSpPr>
        <p:spPr>
          <a:xfrm>
            <a:off x="954347" y="2521601"/>
            <a:ext cx="8047943" cy="922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681789" indent="-173789" defTabSz="457200">
              <a:spcBef>
                <a:spcPts val="1200"/>
              </a:spcBef>
              <a:buSzPct val="100000"/>
              <a:buAutoNum type="arabicPeriod" startAt="1"/>
              <a:defRPr sz="1300">
                <a:solidFill>
                  <a:schemeClr val="accent3">
                    <a:lumOff val="-9098"/>
                  </a:schemeClr>
                </a:solidFill>
              </a:defRPr>
            </a:pPr>
            <a:r>
              <a:t>Find the dimensions of A and B.</a:t>
            </a:r>
          </a:p>
          <a:p>
            <a:pPr lvl="1" marL="681789" indent="-173789" defTabSz="457200">
              <a:spcBef>
                <a:spcPts val="1200"/>
              </a:spcBef>
              <a:buSzPct val="100000"/>
              <a:buAutoNum type="arabicPeriod" startAt="1"/>
              <a:defRPr sz="1300">
                <a:solidFill>
                  <a:schemeClr val="accent3">
                    <a:lumOff val="-9098"/>
                  </a:schemeClr>
                </a:solidFill>
              </a:defRPr>
            </a:pPr>
            <a:r>
              <a:t>Can you add A and B? Explain why or why not.</a:t>
            </a:r>
          </a:p>
          <a:p>
            <a:pPr lvl="1" marL="681789" indent="-173789" defTabSz="457200">
              <a:spcBef>
                <a:spcPts val="1200"/>
              </a:spcBef>
              <a:buSzPct val="100000"/>
              <a:buAutoNum type="arabicPeriod" startAt="1"/>
              <a:defRPr sz="1300">
                <a:solidFill>
                  <a:schemeClr val="accent3">
                    <a:lumOff val="-9098"/>
                  </a:schemeClr>
                </a:solidFill>
              </a:defRPr>
            </a:pPr>
            <a:r>
              <a:t>Find </a:t>
            </a:r>
            <a14:m>
              <m:oMath>
                <m:r>
                  <a:rPr xmlns:a="http://schemas.openxmlformats.org/drawingml/2006/main" sz="165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165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165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B</m:t>
                </m:r>
              </m:oMath>
            </a14:m>
            <a:r>
              <a:t>.</a:t>
            </a:r>
            <a:endParaRPr>
              <a:solidFill>
                <a:srgbClr val="007ABA"/>
              </a:solidFill>
            </a:endParaRPr>
          </a:p>
        </p:txBody>
      </p:sp>
      <p:sp>
        <p:nvSpPr>
          <p:cNvPr id="190" name="Suppose that"/>
          <p:cNvSpPr txBox="1"/>
          <p:nvPr/>
        </p:nvSpPr>
        <p:spPr>
          <a:xfrm>
            <a:off x="1600866" y="1614825"/>
            <a:ext cx="110997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Suppose that </a:t>
            </a:r>
          </a:p>
        </p:txBody>
      </p:sp>
      <p:pic>
        <p:nvPicPr>
          <p:cNvPr id="191" name="IMG_0109.png" descr="IMG_0109.png"/>
          <p:cNvPicPr>
            <a:picLocks noChangeAspect="1"/>
          </p:cNvPicPr>
          <p:nvPr/>
        </p:nvPicPr>
        <p:blipFill>
          <a:blip r:embed="rId3">
            <a:extLst/>
          </a:blip>
          <a:srcRect l="9033" t="41392" r="35076" b="45163"/>
          <a:stretch>
            <a:fillRect/>
          </a:stretch>
        </p:blipFill>
        <p:spPr>
          <a:xfrm>
            <a:off x="3105604" y="1572585"/>
            <a:ext cx="2660409" cy="8532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framing…"/>
          <p:cNvGrpSpPr/>
          <p:nvPr/>
        </p:nvGrpSpPr>
        <p:grpSpPr>
          <a:xfrm>
            <a:off x="4138001" y="1352601"/>
            <a:ext cx="4070439" cy="2988433"/>
            <a:chOff x="0" y="-1"/>
            <a:chExt cx="4070437" cy="2988432"/>
          </a:xfrm>
        </p:grpSpPr>
        <p:sp>
          <p:nvSpPr>
            <p:cNvPr id="195" name="Rectangle"/>
            <p:cNvSpPr/>
            <p:nvPr/>
          </p:nvSpPr>
          <p:spPr>
            <a:xfrm>
              <a:off x="-1" y="-2"/>
              <a:ext cx="4070439" cy="2988434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868680">
                <a:lnSpc>
                  <a:spcPct val="115000"/>
                </a:lnSpc>
                <a:defRPr b="1" sz="17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</a:p>
          </p:txBody>
        </p:sp>
        <p:sp>
          <p:nvSpPr>
            <p:cNvPr id="196" name="framing…"/>
            <p:cNvSpPr txBox="1"/>
            <p:nvPr/>
          </p:nvSpPr>
          <p:spPr>
            <a:xfrm>
              <a:off x="12699" y="12698"/>
              <a:ext cx="4045039" cy="2963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rmAutofit fontScale="100000" lnSpcReduction="0"/>
            </a:bodyPr>
            <a:lstStyle/>
            <a:p>
              <a:pPr defTabSz="868680">
                <a:lnSpc>
                  <a:spcPct val="115000"/>
                </a:lnSpc>
                <a:defRPr b="1" sz="1700">
                  <a:solidFill>
                    <a:schemeClr val="accent5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framing</a:t>
              </a:r>
            </a:p>
            <a:p>
              <a:pPr marL="434340" indent="-325754" defTabSz="868680">
                <a:lnSpc>
                  <a:spcPct val="115000"/>
                </a:lnSpc>
                <a:buClr>
                  <a:srgbClr val="000000"/>
                </a:buClr>
                <a:buSzPts val="1700"/>
                <a:buFont typeface="Helvetica"/>
                <a:buChar char="●"/>
                <a:defRPr b="1" sz="17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what: </a:t>
              </a:r>
              <a:r>
                <a:rPr b="0"/>
                <a:t> </a:t>
              </a:r>
              <a:r>
                <a:rPr b="0"/>
                <a:t>Mutiply matrices</a:t>
              </a:r>
            </a:p>
            <a:p>
              <a:pPr marL="434340" indent="-325754" defTabSz="868680">
                <a:lnSpc>
                  <a:spcPct val="115000"/>
                </a:lnSpc>
                <a:buClr>
                  <a:srgbClr val="000000"/>
                </a:buClr>
                <a:buSzPts val="1700"/>
                <a:buFont typeface="Helvetica"/>
                <a:buChar char="●"/>
                <a:defRPr b="1" sz="17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why: </a:t>
              </a:r>
              <a:r>
                <a:rPr b="0"/>
                <a:t> Matrix multiplication is an important part of matrix algebra.  It makes it easier to solve systems of equations (though it will seem weird at first)</a:t>
              </a:r>
            </a:p>
            <a:p>
              <a:pPr marL="434340" indent="-325754" defTabSz="868680">
                <a:lnSpc>
                  <a:spcPct val="115000"/>
                </a:lnSpc>
                <a:buClr>
                  <a:srgbClr val="000000"/>
                </a:buClr>
                <a:buSzPts val="1700"/>
                <a:buFont typeface="Helvetica"/>
                <a:buChar char="●"/>
                <a:defRPr b="1" sz="17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where to: </a:t>
              </a:r>
              <a:r>
                <a:rPr b="0"/>
                <a:t>More matrix algebra </a:t>
              </a:r>
            </a:p>
          </p:txBody>
        </p:sp>
      </p:grpSp>
      <p:pic>
        <p:nvPicPr>
          <p:cNvPr id="19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8128" y="1352601"/>
            <a:ext cx="3352803" cy="24257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118;p19"/>
          <p:cNvSpPr txBox="1"/>
          <p:nvPr>
            <p:ph type="title"/>
          </p:nvPr>
        </p:nvSpPr>
        <p:spPr>
          <a:xfrm>
            <a:off x="1424035" y="575950"/>
            <a:ext cx="7302729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>
            <a:lvl1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B24 rules</a:t>
            </a:r>
          </a:p>
        </p:txBody>
      </p:sp>
      <p:sp>
        <p:nvSpPr>
          <p:cNvPr id="201" name="Welcome to our new room, B24!  Please read the information below:…"/>
          <p:cNvSpPr txBox="1"/>
          <p:nvPr/>
        </p:nvSpPr>
        <p:spPr>
          <a:xfrm>
            <a:off x="350267" y="1656889"/>
            <a:ext cx="7462021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1D57"/>
                </a:solidFill>
              </a:defRPr>
            </a:pPr>
            <a:r>
              <a:t>Welcome to our new room, </a:t>
            </a:r>
            <a:r>
              <a:rPr>
                <a:solidFill>
                  <a:srgbClr val="FF6A00"/>
                </a:solidFill>
              </a:rPr>
              <a:t>B24</a:t>
            </a:r>
            <a:r>
              <a:t>!  Please read the information below:</a:t>
            </a:r>
          </a:p>
          <a:p>
            <a:pPr>
              <a:defRPr>
                <a:solidFill>
                  <a:srgbClr val="011D57"/>
                </a:solidFill>
              </a:defRPr>
            </a:pPr>
          </a:p>
          <a:p>
            <a:pPr marL="187157" indent="-187157">
              <a:buSzPct val="100000"/>
              <a:buAutoNum type="arabicPeriod" startAt="1"/>
              <a:defRPr>
                <a:solidFill>
                  <a:srgbClr val="011D57"/>
                </a:solidFill>
              </a:defRPr>
            </a:pPr>
            <a:r>
              <a:t>When you come in, please find a seat at a desk (if one’s available) or one of the </a:t>
            </a:r>
            <a:r>
              <a:rPr>
                <a:solidFill>
                  <a:srgbClr val="FF6A00"/>
                </a:solidFill>
              </a:rPr>
              <a:t>six</a:t>
            </a:r>
            <a:r>
              <a:t> closest desks to the screen. </a:t>
            </a:r>
            <a:r>
              <a:rPr b="1" i="1" u="sng">
                <a:solidFill>
                  <a:srgbClr val="E22400"/>
                </a:solidFill>
              </a:rPr>
              <a:t>Do not sit in the back of the classroom</a:t>
            </a:r>
            <a:r>
              <a:t>.  We’ll conduct the do now and mini lesson from here.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rgbClr val="011D57"/>
                </a:solidFill>
              </a:defRPr>
            </a:pPr>
            <a:r>
              <a:t>When I dismiss you for independent work, find a sit at one of the computer workstations.</a:t>
            </a:r>
          </a:p>
          <a:p>
            <a:pPr marL="187157" indent="-187157">
              <a:buSzPct val="100000"/>
              <a:buAutoNum type="arabicPeriod" startAt="1"/>
              <a:defRPr b="1" i="1" u="sng">
                <a:solidFill>
                  <a:srgbClr val="E22400"/>
                </a:solidFill>
              </a:defRPr>
            </a:pPr>
            <a:r>
              <a:t>No food or drink by the computers.</a:t>
            </a:r>
            <a:r>
              <a:rPr b="0" i="0" u="none">
                <a:solidFill>
                  <a:srgbClr val="011D57"/>
                </a:solidFill>
              </a:rPr>
              <a:t>  </a:t>
            </a:r>
            <a:endParaRPr b="0" i="0" u="none">
              <a:solidFill>
                <a:srgbClr val="011D57"/>
              </a:solidFill>
            </a:endParaRPr>
          </a:p>
          <a:p>
            <a:pPr marL="187157" indent="-187157">
              <a:buSzPct val="100000"/>
              <a:buAutoNum type="arabicPeriod" startAt="1"/>
              <a:defRPr b="1" i="1" u="sng">
                <a:solidFill>
                  <a:srgbClr val="E22400"/>
                </a:solidFill>
              </a:defRPr>
            </a:pPr>
            <a:r>
              <a:rPr b="0" i="0" u="none">
                <a:solidFill>
                  <a:srgbClr val="011D57"/>
                </a:solidFill>
              </a:rPr>
              <a:t>At the end of the period, you’ll be directed to assemble for the exit ticket/debrief. Log out of your computer, and </a:t>
            </a:r>
            <a:r>
              <a:t>quietly </a:t>
            </a:r>
            <a:r>
              <a:rPr b="0" i="0" u="none">
                <a:solidFill>
                  <a:srgbClr val="011D57"/>
                </a:solidFill>
              </a:rPr>
              <a:t>return to a seat near the front.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Warm u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Warm up</a:t>
            </a:r>
          </a:p>
        </p:txBody>
      </p:sp>
      <p:sp>
        <p:nvSpPr>
          <p:cNvPr id="204" name="let’s represent this linear equation using matrices"/>
          <p:cNvSpPr txBox="1"/>
          <p:nvPr/>
        </p:nvSpPr>
        <p:spPr>
          <a:xfrm>
            <a:off x="2507687" y="1346491"/>
            <a:ext cx="391327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let’s represent this linear equation using matrices </a:t>
            </a:r>
          </a:p>
        </p:txBody>
      </p:sp>
      <p:pic>
        <p:nvPicPr>
          <p:cNvPr id="205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5714" t="0" r="0" b="0"/>
          <a:stretch>
            <a:fillRect/>
          </a:stretch>
        </p:blipFill>
        <p:spPr>
          <a:xfrm>
            <a:off x="2957512" y="2050431"/>
            <a:ext cx="3228842" cy="20909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Mini less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Mini lesson</a:t>
            </a:r>
          </a:p>
        </p:txBody>
      </p:sp>
      <p:sp>
        <p:nvSpPr>
          <p:cNvPr id="208" name="Notes will appear on board. Copy everything.  If you arrive late, ask a friend to copy their notes (after class!)."/>
          <p:cNvSpPr txBox="1"/>
          <p:nvPr/>
        </p:nvSpPr>
        <p:spPr>
          <a:xfrm>
            <a:off x="2211858" y="1816100"/>
            <a:ext cx="5774198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2000"/>
            </a:pPr>
            <a:r>
              <a:t>Notes will appear on board. Copy </a:t>
            </a:r>
            <a:r>
              <a:rPr b="1"/>
              <a:t>everything</a:t>
            </a:r>
            <a:r>
              <a:t>.  If you arrive late, ask a friend to copy their notes (after class!).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Independent work"/>
          <p:cNvSpPr txBox="1"/>
          <p:nvPr>
            <p:ph type="title"/>
          </p:nvPr>
        </p:nvSpPr>
        <p:spPr>
          <a:xfrm>
            <a:off x="1741297" y="411575"/>
            <a:ext cx="7082604" cy="684076"/>
          </a:xfrm>
          <a:prstGeom prst="rect">
            <a:avLst/>
          </a:prstGeom>
        </p:spPr>
        <p:txBody>
          <a:bodyPr/>
          <a:lstStyle/>
          <a:p>
            <a:pPr/>
            <a:r>
              <a:t>Independent work</a:t>
            </a:r>
          </a:p>
        </p:txBody>
      </p:sp>
      <p:sp>
        <p:nvSpPr>
          <p:cNvPr id="213" name="(i) Identify the dimensions of the matrices below. If they cannot be multiplied, explain why.  If they can, multiply them. Show all work."/>
          <p:cNvSpPr txBox="1"/>
          <p:nvPr/>
        </p:nvSpPr>
        <p:spPr>
          <a:xfrm>
            <a:off x="1731970" y="1351944"/>
            <a:ext cx="547251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(i) Identify the dimensions of the matrices below. If they cannot be multiplied, explain why.  If they can, multiply them. Show all work.  </a:t>
            </a:r>
          </a:p>
        </p:txBody>
      </p:sp>
      <p:sp>
        <p:nvSpPr>
          <p:cNvPr id="214" name="Be sure to…"/>
          <p:cNvSpPr txBox="1"/>
          <p:nvPr/>
        </p:nvSpPr>
        <p:spPr>
          <a:xfrm>
            <a:off x="1748981" y="996151"/>
            <a:ext cx="105033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 </a:t>
            </a:r>
            <a:r>
              <a:rPr>
                <a:solidFill>
                  <a:srgbClr val="D38301"/>
                </a:solidFill>
              </a:rPr>
              <a:t>Be sure to…</a:t>
            </a:r>
          </a:p>
        </p:txBody>
      </p:sp>
      <p:sp>
        <p:nvSpPr>
          <p:cNvPr id="215" name="a."/>
          <p:cNvSpPr txBox="1"/>
          <p:nvPr/>
        </p:nvSpPr>
        <p:spPr>
          <a:xfrm>
            <a:off x="2172265" y="2489982"/>
            <a:ext cx="16538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a.</a:t>
            </a:r>
          </a:p>
        </p:txBody>
      </p:sp>
      <p:sp>
        <p:nvSpPr>
          <p:cNvPr id="216" name="b"/>
          <p:cNvSpPr txBox="1"/>
          <p:nvPr/>
        </p:nvSpPr>
        <p:spPr>
          <a:xfrm>
            <a:off x="2191455" y="3179412"/>
            <a:ext cx="16538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b</a:t>
            </a:r>
          </a:p>
        </p:txBody>
      </p:sp>
      <p:pic>
        <p:nvPicPr>
          <p:cNvPr id="21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91455" y="3179412"/>
            <a:ext cx="228474" cy="109078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c."/>
          <p:cNvSpPr txBox="1"/>
          <p:nvPr/>
        </p:nvSpPr>
        <p:spPr>
          <a:xfrm>
            <a:off x="2179456" y="4084742"/>
            <a:ext cx="15100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c.</a:t>
            </a:r>
          </a:p>
        </p:txBody>
      </p:sp>
      <p:pic>
        <p:nvPicPr>
          <p:cNvPr id="219" name="Image" descr="Image"/>
          <p:cNvPicPr>
            <a:picLocks noChangeAspect="1"/>
          </p:cNvPicPr>
          <p:nvPr/>
        </p:nvPicPr>
        <p:blipFill>
          <a:blip r:embed="rId4">
            <a:extLst/>
          </a:blip>
          <a:srcRect l="3133" t="0" r="0" b="0"/>
          <a:stretch>
            <a:fillRect/>
          </a:stretch>
        </p:blipFill>
        <p:spPr>
          <a:xfrm>
            <a:off x="2685901" y="2120900"/>
            <a:ext cx="2940199" cy="901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705100" y="2976212"/>
            <a:ext cx="2044700" cy="838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Image" descr="Image"/>
          <p:cNvPicPr>
            <a:picLocks noChangeAspect="1"/>
          </p:cNvPicPr>
          <p:nvPr/>
        </p:nvPicPr>
        <p:blipFill>
          <a:blip r:embed="rId6">
            <a:extLst/>
          </a:blip>
          <a:srcRect l="48378" t="0" r="0" b="0"/>
          <a:stretch>
            <a:fillRect/>
          </a:stretch>
        </p:blipFill>
        <p:spPr>
          <a:xfrm>
            <a:off x="3684152" y="3729142"/>
            <a:ext cx="2209354" cy="927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Image" descr="Image"/>
          <p:cNvPicPr>
            <a:picLocks noChangeAspect="1"/>
          </p:cNvPicPr>
          <p:nvPr/>
        </p:nvPicPr>
        <p:blipFill>
          <a:blip r:embed="rId6">
            <a:extLst/>
          </a:blip>
          <a:srcRect l="2897" t="0" r="73134" b="0"/>
          <a:stretch>
            <a:fillRect/>
          </a:stretch>
        </p:blipFill>
        <p:spPr>
          <a:xfrm>
            <a:off x="2715529" y="3729142"/>
            <a:ext cx="1025774" cy="927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Image" descr="Image"/>
          <p:cNvPicPr>
            <a:picLocks noChangeAspect="1"/>
          </p:cNvPicPr>
          <p:nvPr/>
        </p:nvPicPr>
        <p:blipFill>
          <a:blip r:embed="rId6">
            <a:extLst/>
          </a:blip>
          <a:srcRect l="44698" t="0" r="50385" b="0"/>
          <a:stretch>
            <a:fillRect/>
          </a:stretch>
        </p:blipFill>
        <p:spPr>
          <a:xfrm>
            <a:off x="5876142" y="3729142"/>
            <a:ext cx="210394" cy="927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flection"/>
          <p:cNvSpPr txBox="1"/>
          <p:nvPr>
            <p:ph type="title"/>
          </p:nvPr>
        </p:nvSpPr>
        <p:spPr>
          <a:xfrm>
            <a:off x="1940507" y="411575"/>
            <a:ext cx="6883394" cy="639602"/>
          </a:xfrm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Reflection</a:t>
            </a:r>
          </a:p>
        </p:txBody>
      </p:sp>
      <p:sp>
        <p:nvSpPr>
          <p:cNvPr id="228" name="Reflection:…"/>
          <p:cNvSpPr txBox="1"/>
          <p:nvPr/>
        </p:nvSpPr>
        <p:spPr>
          <a:xfrm>
            <a:off x="1315567" y="357128"/>
            <a:ext cx="7302728" cy="939692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normAutofit fontScale="100000" lnSpcReduction="0"/>
          </a:bodyPr>
          <a:lstStyle/>
          <a:p>
            <a:pPr defTabSz="813816">
              <a:defRPr sz="2100">
                <a:latin typeface="+mn-lt"/>
                <a:ea typeface="+mn-ea"/>
                <a:cs typeface="+mn-cs"/>
                <a:sym typeface="Arial"/>
              </a:defRPr>
            </a:pPr>
            <a:r>
              <a:t>Reflection:</a:t>
            </a:r>
          </a:p>
          <a:p>
            <a:pPr defTabSz="813816">
              <a:defRPr sz="1200">
                <a:solidFill>
                  <a:schemeClr val="accent5"/>
                </a:solidFill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Answer each question below with a complete sentence. Be prepared to share out!</a:t>
            </a:r>
          </a:p>
        </p:txBody>
      </p:sp>
      <p:sp>
        <p:nvSpPr>
          <p:cNvPr id="229" name="How is matrix multiplication similar to matrix addition? How is it different?…"/>
          <p:cNvSpPr txBox="1"/>
          <p:nvPr/>
        </p:nvSpPr>
        <p:spPr>
          <a:xfrm>
            <a:off x="1449858" y="2044700"/>
            <a:ext cx="5991667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</a:pPr>
            <a:r>
              <a:t>How is matrix multiplication similar to matrix addition? How is it different?</a:t>
            </a:r>
          </a:p>
          <a:p>
            <a:pPr marL="187157" indent="-187157">
              <a:buSzPct val="100000"/>
              <a:buAutoNum type="arabicPeriod" startAt="1"/>
            </a:pPr>
            <a:r>
              <a:t>Why do you think matrix multiplication is defined the way it is?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Remain in your seat until the bell rings.</a:t>
            </a:r>
          </a:p>
        </p:txBody>
      </p:sp>
      <p:grpSp>
        <p:nvGrpSpPr>
          <p:cNvPr id="234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32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</a:defRPr>
              </a:pPr>
            </a:p>
          </p:txBody>
        </p:sp>
        <p:sp>
          <p:nvSpPr>
            <p:cNvPr id="233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>
                  <a:latin typeface="+mn-lt"/>
                  <a:ea typeface="+mn-ea"/>
                  <a:cs typeface="+mn-cs"/>
                  <a:sym typeface="Arial"/>
                </a:defRPr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3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