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identity matrix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3X2 and 2X2</a:t>
            </a:r>
          </a:p>
          <a:p>
            <a:pPr marL="187157" indent="-187157">
              <a:buSzPct val="100000"/>
              <a:buAutoNum type="arabicPeriod" startAt="1"/>
            </a:pPr>
            <a:r>
              <a:t>No because they have different dimentions</a:t>
            </a:r>
          </a:p>
          <a:p>
            <a:pPr marL="187157" indent="-187157">
              <a:buSzPct val="100000"/>
              <a:buAutoNum type="arabicPeriod" startAt="1"/>
            </a:pPr>
            <a:r>
              <a:t>[ [6, -4] [8, -2]]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Can these matrices be multiplied? Because A has 3 columns and B 3 rows.</a:t>
            </a:r>
          </a:p>
          <a:p>
            <a:pPr/>
            <a:r>
              <a:t>What do you notice about the product of A and B? It’s identical to B.</a:t>
            </a:r>
          </a:p>
          <a:p>
            <a:pPr/>
            <a:r>
              <a:t>Do you think the order of operations matter here (ie does AB=BA?) no the output will be B no ,after what.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Coefficient matrix A times variable matrix x equals the left hand side of the equation. Matrices are only equal if each element of one matrix is equal to the corresponding element of the other.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practice multiplying matrices</a:t>
            </a:r>
          </a:p>
        </p:txBody>
      </p:sp>
      <p:sp>
        <p:nvSpPr>
          <p:cNvPr id="45" name="Dr. O’Brien  3/7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3/7/22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843360" y="492601"/>
            <a:ext cx="6269918" cy="977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carefully answer the questions below in your notebook.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1" name="a."/>
          <p:cNvSpPr txBox="1"/>
          <p:nvPr/>
        </p:nvSpPr>
        <p:spPr>
          <a:xfrm>
            <a:off x="2172265" y="2489982"/>
            <a:ext cx="165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192" name="b."/>
          <p:cNvSpPr txBox="1"/>
          <p:nvPr/>
        </p:nvSpPr>
        <p:spPr>
          <a:xfrm>
            <a:off x="2191455" y="3179412"/>
            <a:ext cx="165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b.</a:t>
            </a:r>
          </a:p>
        </p:txBody>
      </p:sp>
      <p:sp>
        <p:nvSpPr>
          <p:cNvPr id="193" name="c."/>
          <p:cNvSpPr txBox="1"/>
          <p:nvPr/>
        </p:nvSpPr>
        <p:spPr>
          <a:xfrm>
            <a:off x="2179456" y="4084742"/>
            <a:ext cx="1510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c.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3133" t="0" r="0" b="0"/>
          <a:stretch>
            <a:fillRect/>
          </a:stretch>
        </p:blipFill>
        <p:spPr>
          <a:xfrm>
            <a:off x="2685901" y="2120900"/>
            <a:ext cx="2940199" cy="901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5100" y="2976212"/>
            <a:ext cx="2044700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48378" t="0" r="0" b="0"/>
          <a:stretch>
            <a:fillRect/>
          </a:stretch>
        </p:blipFill>
        <p:spPr>
          <a:xfrm>
            <a:off x="3684152" y="3729142"/>
            <a:ext cx="2209354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2897" t="0" r="73134" b="0"/>
          <a:stretch>
            <a:fillRect/>
          </a:stretch>
        </p:blipFill>
        <p:spPr>
          <a:xfrm>
            <a:off x="2715529" y="3729142"/>
            <a:ext cx="1025774" cy="92710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Can the pairs of matrices be multiplied? For each, explain why or why not in a complete sentence:"/>
          <p:cNvSpPr txBox="1"/>
          <p:nvPr/>
        </p:nvSpPr>
        <p:spPr>
          <a:xfrm>
            <a:off x="1106667" y="1690925"/>
            <a:ext cx="771140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Can the pairs of matrices be multiplied? For each, explain why or why not in a complete sentence: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framing…"/>
          <p:cNvGrpSpPr/>
          <p:nvPr/>
        </p:nvGrpSpPr>
        <p:grpSpPr>
          <a:xfrm>
            <a:off x="4138001" y="1352601"/>
            <a:ext cx="4070439" cy="2988433"/>
            <a:chOff x="0" y="-1"/>
            <a:chExt cx="4070437" cy="2988432"/>
          </a:xfrm>
        </p:grpSpPr>
        <p:sp>
          <p:nvSpPr>
            <p:cNvPr id="202" name="Rectangle"/>
            <p:cNvSpPr/>
            <p:nvPr/>
          </p:nvSpPr>
          <p:spPr>
            <a:xfrm>
              <a:off x="-1" y="-2"/>
              <a:ext cx="4070439" cy="298843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203" name="framing…"/>
            <p:cNvSpPr txBox="1"/>
            <p:nvPr/>
          </p:nvSpPr>
          <p:spPr>
            <a:xfrm>
              <a:off x="12699" y="12698"/>
              <a:ext cx="4045039" cy="296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Multiply matrices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Matrix multiplication is an important part of matrix algebra.  It makes it easier to solve systems of equations (though it will seem weird at first)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More matrix algebra </a:t>
              </a:r>
            </a:p>
          </p:txBody>
        </p:sp>
      </p:grp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28" y="1352601"/>
            <a:ext cx="3352803" cy="242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208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oday’s activity: practice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2880"/>
            </a:lvl1pPr>
          </a:lstStyle>
          <a:p>
            <a:pPr/>
            <a:r>
              <a:t>Today’s activity: practice problems </a:t>
            </a:r>
          </a:p>
        </p:txBody>
      </p:sp>
      <p:sp>
        <p:nvSpPr>
          <p:cNvPr id="211" name="If you feel confident enough to do the pset on your own……"/>
          <p:cNvSpPr txBox="1"/>
          <p:nvPr/>
        </p:nvSpPr>
        <p:spPr>
          <a:xfrm>
            <a:off x="5343613" y="1593850"/>
            <a:ext cx="2713088" cy="217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If you feel confident enough to do the pset on your own…</a:t>
            </a:r>
          </a:p>
          <a:p>
            <a:pPr>
              <a:defRPr>
                <a:solidFill>
                  <a:srgbClr val="FF6A00"/>
                </a:solidFill>
              </a:defRPr>
            </a:pPr>
          </a:p>
          <a:p>
            <a:pPr>
              <a:defRPr>
                <a:solidFill>
                  <a:srgbClr val="FF8648"/>
                </a:solidFill>
              </a:defRPr>
            </a:pPr>
            <a:r>
              <a:t>Be sure to: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Move to a seat near a computer.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Follow directions carefully. For each problem show all work or answer in a complete sentence.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Feel free to work with a partner! </a:t>
            </a:r>
          </a:p>
        </p:txBody>
      </p:sp>
      <p:sp>
        <p:nvSpPr>
          <p:cNvPr id="212" name="If you choose to work in a group with Dr. O’Brien…"/>
          <p:cNvSpPr txBox="1"/>
          <p:nvPr/>
        </p:nvSpPr>
        <p:spPr>
          <a:xfrm>
            <a:off x="816222" y="1593850"/>
            <a:ext cx="2713088" cy="1308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If you choose to work in a group with Dr. O’Brien</a:t>
            </a:r>
          </a:p>
          <a:p>
            <a:pPr>
              <a:defRPr>
                <a:solidFill>
                  <a:srgbClr val="FF6A00"/>
                </a:solidFill>
              </a:defRPr>
            </a:pPr>
          </a:p>
          <a:p>
            <a:pPr>
              <a:defRPr>
                <a:solidFill>
                  <a:srgbClr val="FF8648"/>
                </a:solidFill>
              </a:defRPr>
            </a:pPr>
            <a:r>
              <a:t>Be sure to: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Sit at a desk.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Ask questions!</a:t>
            </a:r>
          </a:p>
        </p:txBody>
      </p:sp>
      <p:sp>
        <p:nvSpPr>
          <p:cNvPr id="213" name="Today we’ll be working on Pset #3."/>
          <p:cNvSpPr txBox="1"/>
          <p:nvPr/>
        </p:nvSpPr>
        <p:spPr>
          <a:xfrm>
            <a:off x="2479956" y="1182115"/>
            <a:ext cx="31365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56D6"/>
                </a:solidFill>
              </a:defRPr>
            </a:pPr>
            <a:r>
              <a:t>Today we’ll be working on </a:t>
            </a:r>
            <a:r>
              <a:rPr>
                <a:solidFill>
                  <a:srgbClr val="669D34"/>
                </a:solidFill>
              </a:rPr>
              <a:t>Pset #3.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roblem (1d)"/>
          <p:cNvSpPr txBox="1"/>
          <p:nvPr>
            <p:ph type="title"/>
          </p:nvPr>
        </p:nvSpPr>
        <p:spPr>
          <a:xfrm>
            <a:off x="1899971" y="411575"/>
            <a:ext cx="6923930" cy="609043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Problem (1d)</a:t>
            </a:r>
          </a:p>
        </p:txBody>
      </p:sp>
      <p:pic>
        <p:nvPicPr>
          <p:cNvPr id="216" name="IMG_0111.png" descr="IMG_0111.png"/>
          <p:cNvPicPr>
            <a:picLocks noChangeAspect="1"/>
          </p:cNvPicPr>
          <p:nvPr/>
        </p:nvPicPr>
        <p:blipFill>
          <a:blip r:embed="rId3">
            <a:extLst/>
          </a:blip>
          <a:srcRect l="24881" t="64312" r="22873" b="24205"/>
          <a:stretch>
            <a:fillRect/>
          </a:stretch>
        </p:blipFill>
        <p:spPr>
          <a:xfrm>
            <a:off x="2027717" y="1699149"/>
            <a:ext cx="4489971" cy="1315595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Identity matrix…"/>
          <p:cNvSpPr txBox="1"/>
          <p:nvPr/>
        </p:nvSpPr>
        <p:spPr>
          <a:xfrm>
            <a:off x="2732066" y="3333219"/>
            <a:ext cx="3486663" cy="110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Identity matrix</a:t>
            </a:r>
          </a:p>
          <a:p>
            <a:pPr/>
            <a:r>
              <a:t>An </a:t>
            </a:r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matrix with 1s on its main diagonal and zeros everywhere else.  Denoted by </a:t>
            </a:r>
            <a14:m>
              <m:oMath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. Multiplying any compatible matrix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by </a:t>
            </a:r>
            <a14:m>
              <m:oMath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results in the original matrix </a:t>
            </a:r>
            <a:r>
              <a:rPr i="1"/>
              <a:t>A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roblem (2b)"/>
          <p:cNvSpPr txBox="1"/>
          <p:nvPr>
            <p:ph type="title"/>
          </p:nvPr>
        </p:nvSpPr>
        <p:spPr>
          <a:xfrm>
            <a:off x="1694815" y="411575"/>
            <a:ext cx="7129086" cy="535147"/>
          </a:xfrm>
          <a:prstGeom prst="rect">
            <a:avLst/>
          </a:prstGeom>
        </p:spPr>
        <p:txBody>
          <a:bodyPr/>
          <a:lstStyle>
            <a:lvl1pPr defTabSz="685800">
              <a:defRPr sz="2250"/>
            </a:lvl1pPr>
          </a:lstStyle>
          <a:p>
            <a:pPr/>
            <a:r>
              <a:t>Problem (2b)</a:t>
            </a:r>
          </a:p>
        </p:txBody>
      </p:sp>
      <p:pic>
        <p:nvPicPr>
          <p:cNvPr id="222" name="IMG_0112.png" descr="IMG_0112.png"/>
          <p:cNvPicPr>
            <a:picLocks noChangeAspect="1"/>
          </p:cNvPicPr>
          <p:nvPr/>
        </p:nvPicPr>
        <p:blipFill>
          <a:blip r:embed="rId3">
            <a:extLst/>
          </a:blip>
          <a:srcRect l="19670" t="50333" r="8331" b="38878"/>
          <a:stretch>
            <a:fillRect/>
          </a:stretch>
        </p:blipFill>
        <p:spPr>
          <a:xfrm>
            <a:off x="1169485" y="2204706"/>
            <a:ext cx="6041128" cy="120690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Why is the matrix equation below equivalent to the system of linear equations?"/>
          <p:cNvSpPr txBox="1"/>
          <p:nvPr/>
        </p:nvSpPr>
        <p:spPr>
          <a:xfrm>
            <a:off x="1821484" y="1467763"/>
            <a:ext cx="4928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Why is the matrix equation below equivalent to the system of linear equations?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flection"/>
          <p:cNvSpPr txBox="1"/>
          <p:nvPr>
            <p:ph type="title"/>
          </p:nvPr>
        </p:nvSpPr>
        <p:spPr>
          <a:xfrm>
            <a:off x="1940507" y="411575"/>
            <a:ext cx="6883394" cy="6396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sp>
        <p:nvSpPr>
          <p:cNvPr id="228" name="Reflection:…"/>
          <p:cNvSpPr txBox="1"/>
          <p:nvPr/>
        </p:nvSpPr>
        <p:spPr>
          <a:xfrm>
            <a:off x="1315567" y="357128"/>
            <a:ext cx="7302728" cy="939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29" name="How is matrix multiplication similar to matrix addition? How is it different?…"/>
          <p:cNvSpPr txBox="1"/>
          <p:nvPr/>
        </p:nvSpPr>
        <p:spPr>
          <a:xfrm>
            <a:off x="1449858" y="2044700"/>
            <a:ext cx="5991667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is matrix multiplication similar to matrix addition? How is it different?</a:t>
            </a:r>
          </a:p>
          <a:p>
            <a:pPr marL="187157" indent="-187157">
              <a:buSzPct val="100000"/>
              <a:buAutoNum type="arabicPeriod" startAt="1"/>
            </a:pPr>
            <a:r>
              <a:t>Why do you think matrix multiplication is defined the way it 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3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3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