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for each index in i through end of array list j:</a:t>
            </a:r>
          </a:p>
          <a:p>
            <a:pPr/>
            <a:r>
              <a:t>	find minimum element arr[m] in i through j</a:t>
            </a:r>
          </a:p>
          <a:p>
            <a:pPr/>
            <a:r>
              <a:t>	swap arr[m] and arr[i] </a:t>
            </a:r>
          </a:p>
          <a:p>
            <a:pPr/>
            <a:r>
              <a:t>	update i to i+1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</a:p>
          <a:p>
            <a:pPr marL="140368" indent="-140368">
              <a:buSzPct val="100000"/>
              <a:buChar char="+"/>
            </a:pPr>
            <a:r>
              <a:t>do activity with paper. explain insertion sort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  <a:p>
            <a:pPr/>
          </a:p>
          <a:p>
            <a:pPr/>
          </a:p>
          <a:p>
            <a:pPr/>
            <a:r>
              <a:t>public static int findMinIndex(int start, ArrayList&lt;Integer&gt; arr){</a:t>
            </a:r>
          </a:p>
          <a:p>
            <a:pPr/>
            <a:r>
              <a:t>    int minIndex = start;</a:t>
            </a:r>
          </a:p>
          <a:p>
            <a:pPr/>
            <a:r>
              <a:t>    for (int index = start + 1; index &lt; arr.size(); index++){</a:t>
            </a:r>
          </a:p>
          <a:p>
            <a:pPr/>
            <a:r>
              <a:t>      if (arr.get(index) &lt; arr.get(minIndex)){</a:t>
            </a:r>
          </a:p>
          <a:p>
            <a:pPr/>
            <a:r>
              <a:t>        minIndex = index;</a:t>
            </a:r>
          </a:p>
          <a:p>
            <a:pPr/>
            <a:r>
              <a:t>      }</a:t>
            </a:r>
          </a:p>
          <a:p>
            <a:pPr/>
            <a:r>
              <a:t>    }</a:t>
            </a:r>
          </a:p>
          <a:p>
            <a:pPr/>
            <a:r>
              <a:t>    return minIndex;</a:t>
            </a:r>
          </a:p>
          <a:p>
            <a:pPr/>
            <a:r>
              <a:t>  }//end findMinIndex</a:t>
            </a:r>
          </a:p>
          <a:p>
            <a:pPr/>
          </a:p>
          <a:p>
            <a:pPr/>
            <a:r>
              <a:t>  public static void swapIJ(int i, int j, ArrayList&lt;Integer&gt; arr){</a:t>
            </a:r>
          </a:p>
          <a:p>
            <a:pPr/>
            <a:r>
              <a:t>    int temp = arr.get(i);</a:t>
            </a:r>
          </a:p>
          <a:p>
            <a:pPr/>
            <a:r>
              <a:t>    arr.set(i, arr.get(j));</a:t>
            </a:r>
          </a:p>
          <a:p>
            <a:pPr/>
            <a:r>
              <a:t>    arr.set(j, temp);</a:t>
            </a:r>
          </a:p>
          <a:p>
            <a:pPr/>
            <a:r>
              <a:t>  }// end swapIJ</a:t>
            </a:r>
          </a:p>
          <a:p>
            <a:pPr/>
            <a:r>
              <a:t>  public static void selectionSort(ArrayList&lt;Integer&gt; arr){</a:t>
            </a:r>
          </a:p>
          <a:p>
            <a:pPr/>
            <a:r>
              <a:t>    int nextMindex;</a:t>
            </a:r>
          </a:p>
          <a:p>
            <a:pPr/>
            <a:r>
              <a:t>    for (int index = 0; index &lt; arr.size() - 1; index++){</a:t>
            </a:r>
          </a:p>
          <a:p>
            <a:pPr/>
            <a:r>
              <a:t>      nextMindex = findMinIndex(index+1, arr);</a:t>
            </a:r>
          </a:p>
          <a:p>
            <a:pPr/>
            <a:r>
              <a:t>      swapIJ(index, nextMindex, arr);</a:t>
            </a:r>
          </a:p>
          <a:p>
            <a:pPr/>
            <a:r>
              <a:t>      displayArrList(arr);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2. </a:t>
            </a:r>
          </a:p>
          <a:p>
            <a:pPr marL="233947" indent="-233947">
              <a:buSzPct val="100000"/>
              <a:buAutoNum type="alphaUcPeriod" startAt="1"/>
            </a:pPr>
            <a:r>
              <a:t>see code</a:t>
            </a:r>
          </a:p>
          <a:p>
            <a:pPr marL="233947" indent="-233947">
              <a:buSzPct val="100000"/>
              <a:buAutoNum type="alphaUcPeriod" startAt="1"/>
            </a:pPr>
            <a:r>
              <a:t>‘&lt;‘ needs to be reveresed.  for loop should extend to ‘last’ not ‘last -1’.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video" Target="https://www.youtube.com/embed/92BfuxHn2XE?feature=oembed" TargetMode="External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ideo" Target="https://www.youtube.com/embed/8oJS1BMKE64?feature=oembed" TargetMode="External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8" name="Describe an algorithm for implementing selection sort. If you were absent yesterday, answer the question: How would you sort an arraylist of integers so that the smallest element is first, and largest element is last, and so on."/>
          <p:cNvSpPr txBox="1"/>
          <p:nvPr/>
        </p:nvSpPr>
        <p:spPr>
          <a:xfrm>
            <a:off x="332274" y="1750186"/>
            <a:ext cx="570695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Describe an algorithm for implementing selection sort. If you were absent yesterday, answer the question: </a:t>
            </a:r>
            <a:r>
              <a:rPr b="1"/>
              <a:t>How would you sort an arraylist of integers so that the smallest element is first, and largest element is last,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sort array lists with selection sort and insertion sort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19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sp>
        <p:nvSpPr>
          <p:cNvPr id="200" name="Watch the videos below"/>
          <p:cNvSpPr txBox="1"/>
          <p:nvPr/>
        </p:nvSpPr>
        <p:spPr>
          <a:xfrm>
            <a:off x="1044044" y="1582876"/>
            <a:ext cx="2125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Watch the videos below</a:t>
            </a:r>
          </a:p>
        </p:txBody>
      </p:sp>
      <p:pic>
        <p:nvPicPr>
          <p:cNvPr id="201" name="Selection Sort" descr="Selec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Selec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07247" y="1463400"/>
            <a:ext cx="6129506" cy="3447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0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0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pic>
        <p:nvPicPr>
          <p:cNvPr id="210" name="Insertion Sort" descr="Inser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Inser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63245" y="1508781"/>
            <a:ext cx="5544972" cy="31190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1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1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4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7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6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selection sort and insertion sort</a:t>
                </a:r>
              </a:p>
            </p:txBody>
          </p:sp>
        </p:grpSp>
      </p:grpSp>
      <p:sp>
        <p:nvSpPr>
          <p:cNvPr id="219" name="Writing to learn: What similarities and differences did you notice between the two videos?"/>
          <p:cNvSpPr txBox="1"/>
          <p:nvPr/>
        </p:nvSpPr>
        <p:spPr>
          <a:xfrm>
            <a:off x="1065342" y="2076149"/>
            <a:ext cx="70133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Writing to learn: What similarities and differences did you notice between the two videos?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24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225" name="Coefficient matrix…"/>
          <p:cNvSpPr txBox="1"/>
          <p:nvPr/>
        </p:nvSpPr>
        <p:spPr>
          <a:xfrm>
            <a:off x="1623319" y="2747892"/>
            <a:ext cx="34705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2"/>
      <p:bldP build="whole" bldLvl="1" animBg="1" rev="0" advAuto="0" spid="2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efficient matrix…"/>
          <p:cNvSpPr txBox="1"/>
          <p:nvPr/>
        </p:nvSpPr>
        <p:spPr>
          <a:xfrm>
            <a:off x="1325296" y="1517148"/>
            <a:ext cx="183634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19363" y="518839"/>
            <a:ext cx="6244203" cy="914171"/>
            <a:chOff x="-1" y="0"/>
            <a:chExt cx="6244202" cy="914170"/>
          </a:xfrm>
        </p:grpSpPr>
        <p:sp>
          <p:nvSpPr>
            <p:cNvPr id="228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1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0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Follow directions below</a:t>
                </a:r>
              </a:p>
            </p:txBody>
          </p:sp>
        </p:grpSp>
      </p:grpSp>
      <p:sp>
        <p:nvSpPr>
          <p:cNvPr id="233" name="Write out a pseudocode algorithm for selection sort. Show Dr. O’Brien.…"/>
          <p:cNvSpPr txBox="1"/>
          <p:nvPr/>
        </p:nvSpPr>
        <p:spPr>
          <a:xfrm>
            <a:off x="4459616" y="1710508"/>
            <a:ext cx="3491724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Write out a pseudocode algorithm for selection sort. Show Dr. O’Brien.</a:t>
            </a:r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Implement the algorithm (on board) for selection sort in 3/7: </a:t>
            </a:r>
            <a:r>
              <a:rPr i="1"/>
              <a:t>Selection Sort</a:t>
            </a:r>
            <a:r>
              <a:t> in </a:t>
            </a:r>
            <a:r>
              <a:rPr b="1"/>
              <a:t>Spring 2022: In-class Activities</a:t>
            </a:r>
            <a:endParaRPr b="1"/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Complete activity </a:t>
            </a:r>
            <a:r>
              <a:rPr b="1"/>
              <a:t>3/8 insertion sort activity</a:t>
            </a:r>
            <a:r>
              <a:t>. Dr. O’Brien was trying to implement an insertion sort algorithm in Java, but he was tired and made a bunch of mistakes. Help him about by doing the following: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Comment in the code to make sure you understand it in the places indicated!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Determine what error’s Dr. O’Brien made. Explain where the errors are at the bottom of the program. Then fix the errors and make sure everything works correctly.</a:t>
            </a:r>
          </a:p>
          <a:p>
            <a:pPr defTabSz="457200">
              <a:defRPr sz="1100">
                <a:solidFill>
                  <a:srgbClr val="333333"/>
                </a:solidFill>
              </a:defRPr>
            </a:pPr>
          </a:p>
        </p:txBody>
      </p:sp>
      <p:sp>
        <p:nvSpPr>
          <p:cNvPr id="234" name="Coefficient matrix…"/>
          <p:cNvSpPr txBox="1"/>
          <p:nvPr/>
        </p:nvSpPr>
        <p:spPr>
          <a:xfrm>
            <a:off x="1338281" y="3142861"/>
            <a:ext cx="199048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  <p:bldP build="whole" bldLvl="1" animBg="1" rev="0" advAuto="0" spid="233" grpId="3"/>
      <p:bldP build="whole" bldLvl="1" animBg="1" rev="0" advAuto="0" spid="2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39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