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s/comment1.xml" ContentType="application/vnd.openxmlformats-officedocument.presentationml.comments+xml"/>
  <Override PartName="/ppt/slides/slide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50" initials="5" lastIdx="2"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comments" Target="comments/comment1.xml"/><Relationship Id="rId13"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5-12T07:45:08.474" idx="1">
    <p:pos x="3730" y="351"/>
    <p:text/>
    <p:extLst>
      <p:ext uri="{C676402C-5697-4E1C-873F-D02D1690AC5C}">
        <p15:threadingInfo xmlns:p15="http://schemas.microsoft.com/office/powerpoint/2012/main" timeZoneBias="240"/>
      </p:ext>
    </p:extLst>
  </p:cm>
  <p:cm authorId="0" dt="2022-05-24T07:35:20.159" idx="2">
    <p:pos x="4316" y="697"/>
    <p:text/>
    <p:extLst>
      <p:ext uri="{C676402C-5697-4E1C-873F-D02D1690AC5C}">
        <p15:threadingInfo xmlns:p15="http://schemas.microsoft.com/office/powerpoint/2012/main" timeZoneBias="24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v + w = [2+ 0. -1 + 2] = [2 1]</a:t>
            </a:r>
          </a:p>
          <a:p>
            <a:pPr/>
            <a:r>
              <a:t>v - w = [2 - 0. -1 - 2 ] = [2 -3]</a:t>
            </a:r>
          </a:p>
          <a:p>
            <a:pPr/>
          </a:p>
          <a:p>
            <a:pPr/>
            <a:r>
              <a:t>Draw both vectors on board.</a:t>
            </a:r>
          </a:p>
          <a:p>
            <a:pPr/>
          </a:p>
          <a:p>
            <a:pPr/>
            <a:r>
              <a:t>v+w you can find by starting one vecto where the other one ends.</a:t>
            </a:r>
          </a:p>
          <a:p>
            <a:pPr/>
            <a:r>
              <a:t> </a:t>
            </a:r>
          </a:p>
          <a:p>
            <a:pPr/>
          </a:p>
          <a:p>
            <a:pPr/>
            <a:r>
              <a:t>For v-w do the same thing but flip w around!!!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+How is a scalar multiple of.a vector different from the original? It will be longer or shorter (depending on if the abs. value of the scalar is &gt;1 or not) and it might be pointing in a different direction is negative.</a:t>
            </a:r>
          </a:p>
          <a:p>
            <a:pPr/>
            <a:r>
              <a:t>+Why does the green arrow represent a linear combination? Because the red arrow and blue arrow are saclar multiples of the original vectors The blue arrow is restricted so it is added on to the red arrow. it representsthe sum of two scalar multiples of vectos, which is the def. of a linear combination.</a:t>
            </a:r>
          </a:p>
          <a:p>
            <a:pPr/>
          </a:p>
          <a:p>
            <a:pPr/>
            <a:r>
              <a:t>+How do we know the column space for the two vectors is R^2? Because move can our blue arrow anywhere on the grid.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7"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8"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9"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20"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21"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2"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34" name="xx%"/>
          <p:cNvSpPr txBox="1"/>
          <p:nvPr>
            <p:ph type="title" hasCustomPrompt="1"/>
          </p:nvPr>
        </p:nvSpPr>
        <p:spPr>
          <a:prstGeom prst="rect">
            <a:avLst/>
          </a:prstGeom>
        </p:spPr>
        <p:txBody>
          <a:bodyPr/>
          <a:lstStyle/>
          <a:p>
            <a:pPr/>
            <a:r>
              <a:t>xx%</a:t>
            </a:r>
          </a:p>
        </p:txBody>
      </p:sp>
      <p:sp>
        <p:nvSpPr>
          <p:cNvPr id="135"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4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4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3" name="Google Shape;9;p1" descr="Google Shape;9;p1"/>
          <p:cNvPicPr>
            <a:picLocks noChangeAspect="1"/>
          </p:cNvPicPr>
          <p:nvPr/>
        </p:nvPicPr>
        <p:blipFill>
          <a:blip r:embed="rId2">
            <a:extLst/>
          </a:blip>
          <a:stretch>
            <a:fillRect/>
          </a:stretch>
        </p:blipFill>
        <p:spPr>
          <a:xfrm>
            <a:off x="-2" y="-2"/>
            <a:ext cx="1241702" cy="1241704"/>
          </a:xfrm>
          <a:prstGeom prst="rect">
            <a:avLst/>
          </a:prstGeom>
          <a:ln w="12700">
            <a:miter lim="400000"/>
          </a:ln>
        </p:spPr>
      </p:pic>
      <p:sp>
        <p:nvSpPr>
          <p:cNvPr id="154" name="Google Shape;24;p4"/>
          <p:cNvSpPr/>
          <p:nvPr/>
        </p:nvSpPr>
        <p:spPr>
          <a:xfrm>
            <a:off x="2477722" y="415649"/>
            <a:ext cx="6244203" cy="1"/>
          </a:xfrm>
          <a:prstGeom prst="line">
            <a:avLst/>
          </a:prstGeom>
          <a:ln w="38100">
            <a:solidFill>
              <a:srgbClr val="000000"/>
            </a:solidFill>
          </a:ln>
        </p:spPr>
        <p:txBody>
          <a:bodyPr lIns="45718" tIns="45718" rIns="45718" bIns="45718"/>
          <a:lstStyle/>
          <a:p>
            <a:pPr/>
          </a:p>
        </p:txBody>
      </p:sp>
      <p:sp>
        <p:nvSpPr>
          <p:cNvPr id="155" name="Google Shape;25;p4"/>
          <p:cNvSpPr/>
          <p:nvPr/>
        </p:nvSpPr>
        <p:spPr>
          <a:xfrm>
            <a:off x="2477722" y="4739999"/>
            <a:ext cx="6244203" cy="1"/>
          </a:xfrm>
          <a:prstGeom prst="line">
            <a:avLst/>
          </a:prstGeom>
          <a:ln w="12700">
            <a:solidFill>
              <a:srgbClr val="000000"/>
            </a:solidFill>
          </a:ln>
        </p:spPr>
        <p:txBody>
          <a:bodyPr lIns="45718" tIns="45718" rIns="45718" bIns="45718"/>
          <a:lstStyle/>
          <a:p>
            <a:pPr/>
          </a:p>
        </p:txBody>
      </p:sp>
      <p:sp>
        <p:nvSpPr>
          <p:cNvPr id="156" name="Google Shape;26;p4"/>
          <p:cNvSpPr/>
          <p:nvPr/>
        </p:nvSpPr>
        <p:spPr>
          <a:xfrm>
            <a:off x="425197" y="415649"/>
            <a:ext cx="183302" cy="2"/>
          </a:xfrm>
          <a:prstGeom prst="line">
            <a:avLst/>
          </a:prstGeom>
          <a:ln w="12700">
            <a:solidFill>
              <a:srgbClr val="000000"/>
            </a:solidFill>
          </a:ln>
        </p:spPr>
        <p:txBody>
          <a:bodyPr lIns="45718" tIns="45718" rIns="45718" bIns="45718"/>
          <a:lstStyle/>
          <a:p>
            <a:pPr/>
          </a:p>
        </p:txBody>
      </p:sp>
      <p:sp>
        <p:nvSpPr>
          <p:cNvPr id="157" name="Title Text"/>
          <p:cNvSpPr txBox="1"/>
          <p:nvPr>
            <p:ph type="title"/>
          </p:nvPr>
        </p:nvSpPr>
        <p:spPr>
          <a:xfrm>
            <a:off x="2400249" y="575949"/>
            <a:ext cx="6321603"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58" name="Body Level One…"/>
          <p:cNvSpPr txBox="1"/>
          <p:nvPr>
            <p:ph type="body" idx="1"/>
          </p:nvPr>
        </p:nvSpPr>
        <p:spPr>
          <a:xfrm>
            <a:off x="2410111" y="1595774"/>
            <a:ext cx="6321601"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5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6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61" name="Slide Number"/>
          <p:cNvSpPr txBox="1"/>
          <p:nvPr>
            <p:ph type="sldNum" sz="quarter" idx="2"/>
          </p:nvPr>
        </p:nvSpPr>
        <p:spPr>
          <a:xfrm>
            <a:off x="8724014" y="4724285"/>
            <a:ext cx="322685" cy="32254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1"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2"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a:t>
            </a:r>
            <a:r>
              <a:rPr b="0"/>
              <a:t> </a:t>
            </a:r>
            <a:r>
              <a:t>g</a:t>
            </a:r>
            <a:r>
              <a:t>oal: </a:t>
            </a:r>
            <a:r>
              <a:rPr b="0"/>
              <a:t>HDW study Matrix column spaces with  algebra and geometry?</a:t>
            </a:r>
          </a:p>
        </p:txBody>
      </p:sp>
      <p:sp>
        <p:nvSpPr>
          <p:cNvPr id="175" name="Google Shape;31;p4"/>
          <p:cNvSpPr txBox="1"/>
          <p:nvPr/>
        </p:nvSpPr>
        <p:spPr>
          <a:xfrm>
            <a:off x="6708039" y="6563"/>
            <a:ext cx="6177010"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5/31/22</a:t>
            </a:r>
          </a:p>
        </p:txBody>
      </p:sp>
      <p:sp>
        <p:nvSpPr>
          <p:cNvPr id="176"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85"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6" name="Google Shape;26;p4"/>
          <p:cNvSpPr/>
          <p:nvPr/>
        </p:nvSpPr>
        <p:spPr>
          <a:xfrm>
            <a:off x="425197" y="415650"/>
            <a:ext cx="183302"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7"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9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3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1"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2"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3"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4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2"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3"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4"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5"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6"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Precalculus </a:t>
            </a:r>
            <a:r>
              <a:t>g</a:t>
            </a:r>
            <a:r>
              <a:t>oal: </a:t>
            </a:r>
            <a:r>
              <a:rPr b="0"/>
              <a:t>HDW use boolean object comparison to solve computational problems?</a:t>
            </a:r>
          </a:p>
        </p:txBody>
      </p:sp>
      <p:sp>
        <p:nvSpPr>
          <p:cNvPr id="4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5/12/22</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7" name="Google Shape;32;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8" name="Google Shape;33;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9" name="Google Shape;34;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60"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1"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2" name="Google Shape;37;p5"/>
          <p:cNvSpPr txBox="1"/>
          <p:nvPr>
            <p:ph type="body" sz="quarter" idx="21"/>
          </p:nvPr>
        </p:nvSpPr>
        <p:spPr>
          <a:xfrm>
            <a:off x="5650572" y="1602675"/>
            <a:ext cx="3071402" cy="3002402"/>
          </a:xfrm>
          <a:prstGeom prst="rect">
            <a:avLst/>
          </a:prstGeom>
        </p:spPr>
        <p:txBody>
          <a:bodyPr/>
          <a:lstStyle/>
          <a:p>
            <a:pPr algn="l"/>
          </a:p>
        </p:txBody>
      </p:sp>
      <p:sp>
        <p:nvSpPr>
          <p:cNvPr id="63"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64"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7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3"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4" name="Google Shape;43;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85"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6"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9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7" name="Google Shape;48;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8"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0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0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10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09" name="Google Shape;52;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10" name="Google Shape;53;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1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1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13" name="Google Shape;56;p9"/>
          <p:cNvSpPr txBox="1"/>
          <p:nvPr>
            <p:ph type="body" sz="half" idx="21"/>
          </p:nvPr>
        </p:nvSpPr>
        <p:spPr>
          <a:xfrm>
            <a:off x="4939500" y="724199"/>
            <a:ext cx="3837000" cy="3695102"/>
          </a:xfrm>
          <a:prstGeom prst="rect">
            <a:avLst/>
          </a:prstGeom>
        </p:spPr>
        <p:txBody>
          <a:bodyPr anchor="ctr"/>
          <a:lstStyle/>
          <a:p>
            <a:pPr algn="l"/>
          </a:p>
        </p:txBody>
      </p:sp>
      <p:sp>
        <p:nvSpPr>
          <p:cNvPr id="1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2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22" name="Google Shape;59;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23" name="Google Shape;60;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2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25"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2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4;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5;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9"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5;p13"/>
          <p:cNvSpPr txBox="1"/>
          <p:nvPr>
            <p:ph type="ctrTitle"/>
          </p:nvPr>
        </p:nvSpPr>
        <p:spPr>
          <a:xfrm>
            <a:off x="2371725" y="630223"/>
            <a:ext cx="6331500" cy="1542003"/>
          </a:xfrm>
          <a:prstGeom prst="rect">
            <a:avLst/>
          </a:prstGeom>
        </p:spPr>
        <p:txBody>
          <a:bodyPr/>
          <a:lstStyle/>
          <a:p>
            <a:pPr>
              <a:defRPr sz="4300">
                <a:solidFill>
                  <a:srgbClr val="0000FF"/>
                </a:solidFill>
              </a:defRPr>
            </a:pPr>
            <a:r>
              <a:t>Spring 2022 precal </a:t>
            </a:r>
          </a:p>
          <a:p>
            <a:pPr>
              <a:defRPr sz="4300">
                <a:solidFill>
                  <a:srgbClr val="0000FF"/>
                </a:solidFill>
              </a:defRPr>
            </a:pPr>
            <a:r>
              <a:t>Lesson 17.1</a:t>
            </a:r>
          </a:p>
        </p:txBody>
      </p:sp>
      <p:sp>
        <p:nvSpPr>
          <p:cNvPr id="201" name="Google Shape;76;p13"/>
          <p:cNvSpPr txBox="1"/>
          <p:nvPr>
            <p:ph type="subTitle" sz="quarter" idx="1"/>
          </p:nvPr>
        </p:nvSpPr>
        <p:spPr>
          <a:xfrm>
            <a:off x="2434073" y="2830499"/>
            <a:ext cx="6331502" cy="1241702"/>
          </a:xfrm>
          <a:prstGeom prst="rect">
            <a:avLst/>
          </a:prstGeom>
        </p:spPr>
        <p:txBody>
          <a:bodyPr/>
          <a:lstStyle/>
          <a:p>
            <a:pPr marL="0" indent="0">
              <a:lnSpc>
                <a:spcPct val="80000"/>
              </a:lnSpc>
              <a:defRPr sz="1600"/>
            </a:pPr>
            <a:r>
              <a:t>Dr. O’Brien</a:t>
            </a:r>
          </a:p>
          <a:p>
            <a:pPr marL="0" indent="0">
              <a:lnSpc>
                <a:spcPct val="80000"/>
              </a:lnSpc>
              <a:defRPr sz="1600"/>
            </a:pPr>
            <a:r>
              <a:t>Herbert Lehman High School</a:t>
            </a:r>
          </a:p>
          <a:p>
            <a:pPr marL="0" indent="0">
              <a:lnSpc>
                <a:spcPct val="80000"/>
              </a:lnSpc>
              <a:defRPr sz="1600"/>
            </a:pPr>
            <a:r>
              <a:t>31 May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Do now…"/>
          <p:cNvSpPr txBox="1"/>
          <p:nvPr/>
        </p:nvSpPr>
        <p:spPr>
          <a:xfrm>
            <a:off x="2176821" y="729986"/>
            <a:ext cx="5930520" cy="211901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600"/>
            </a:pPr>
            <a:r>
              <a:t>Do now</a:t>
            </a:r>
          </a:p>
          <a:p>
            <a:pPr>
              <a:defRPr sz="1500">
                <a:solidFill>
                  <a:schemeClr val="accent5"/>
                </a:solidFill>
                <a:latin typeface="+mn-lt"/>
                <a:ea typeface="+mn-ea"/>
                <a:cs typeface="+mn-cs"/>
                <a:sym typeface="Helvetica"/>
              </a:defRPr>
            </a:pPr>
            <a:r>
              <a:t>Be sure to…</a:t>
            </a:r>
          </a:p>
          <a:p>
            <a:pPr marL="200526" indent="-200526">
              <a:buSzPct val="100000"/>
              <a:buAutoNum type="arabicPeriod" startAt="1"/>
              <a:defRPr sz="1500">
                <a:solidFill>
                  <a:schemeClr val="accent5"/>
                </a:solidFill>
                <a:latin typeface="+mn-lt"/>
                <a:ea typeface="+mn-ea"/>
                <a:cs typeface="+mn-cs"/>
                <a:sym typeface="Helvetica"/>
              </a:defRPr>
            </a:pPr>
            <a:r>
              <a:rPr>
                <a:solidFill>
                  <a:schemeClr val="accent1"/>
                </a:solidFill>
              </a:rPr>
              <a:t>Grab handout.  Find seat.  Take out notebook/binder.  Copy date and goal.</a:t>
            </a:r>
            <a:endParaRPr>
              <a:solidFill>
                <a:schemeClr val="accent1"/>
              </a:solidFill>
            </a:endParaRPr>
          </a:p>
          <a:p>
            <a:pPr marL="200526" indent="-200526">
              <a:buSzPct val="100000"/>
              <a:buAutoNum type="arabicPeriod" startAt="1"/>
              <a:defRPr sz="1500">
                <a:solidFill>
                  <a:schemeClr val="accent5"/>
                </a:solidFill>
                <a:latin typeface="+mn-lt"/>
                <a:ea typeface="+mn-ea"/>
                <a:cs typeface="+mn-cs"/>
                <a:sym typeface="Helvetica"/>
              </a:defRPr>
            </a:pPr>
            <a:r>
              <a:rPr>
                <a:solidFill>
                  <a:schemeClr val="accent1"/>
                </a:solidFill>
              </a:rPr>
              <a:t>Suppose </a:t>
            </a:r>
            <a14:m>
              <m:oMath>
                <m:limUpp>
                  <m:e>
                    <m:r>
                      <a:rPr xmlns:a="http://schemas.openxmlformats.org/drawingml/2006/main" sz="1800" i="1">
                        <a:solidFill>
                          <a:srgbClr val="01579B"/>
                        </a:solidFill>
                        <a:latin typeface="Cambria Math" panose="02040503050406030204" pitchFamily="18" charset="0"/>
                      </a:rPr>
                      <m:t>v</m:t>
                    </m:r>
                  </m:e>
                  <m:lim>
                    <m:r>
                      <a:rPr xmlns:a="http://schemas.openxmlformats.org/drawingml/2006/main" sz="1800" i="1">
                        <a:solidFill>
                          <a:srgbClr val="01579B"/>
                        </a:solidFill>
                        <a:latin typeface="Cambria Math" panose="02040503050406030204" pitchFamily="18" charset="0"/>
                      </a:rPr>
                      <m:t>⃗</m:t>
                    </m:r>
                  </m:lim>
                </m:limUpp>
                <m:r>
                  <a:rPr xmlns:a="http://schemas.openxmlformats.org/drawingml/2006/main" sz="1800" i="1">
                    <a:solidFill>
                      <a:srgbClr val="01579B"/>
                    </a:solidFill>
                    <a:latin typeface="Cambria Math" panose="02040503050406030204" pitchFamily="18" charset="0"/>
                  </a:rPr>
                  <m:t>=</m:t>
                </m:r>
                <m:d>
                  <m:dPr>
                    <m:ctrlPr>
                      <a:rPr xmlns:a="http://schemas.openxmlformats.org/drawingml/2006/main" sz="1800" i="1">
                        <a:solidFill>
                          <a:srgbClr val="01579B"/>
                        </a:solidFill>
                        <a:latin typeface="Cambria Math" panose="02040503050406030204" pitchFamily="18" charset="0"/>
                      </a:rPr>
                    </m:ctrlPr>
                    <m:begChr m:val="["/>
                    <m:endChr m:val="]"/>
                  </m:dPr>
                  <m:e>
                    <m:eqArr>
                      <m:eqArrPr>
                        <m:ctrlPr>
                          <a:rPr xmlns:a="http://schemas.openxmlformats.org/drawingml/2006/main" sz="1800" i="1">
                            <a:solidFill>
                              <a:srgbClr val="01579B"/>
                            </a:solidFill>
                            <a:latin typeface="Cambria Math" panose="02040503050406030204" pitchFamily="18" charset="0"/>
                          </a:rPr>
                        </m:ctrlPr>
                      </m:eqArrPr>
                      <m:e>
                        <m:r>
                          <a:rPr xmlns:a="http://schemas.openxmlformats.org/drawingml/2006/main" sz="1800" i="1">
                            <a:solidFill>
                              <a:srgbClr val="01579B"/>
                            </a:solidFill>
                            <a:latin typeface="Cambria Math" panose="02040503050406030204" pitchFamily="18" charset="0"/>
                          </a:rPr>
                          <m:t>2</m:t>
                        </m:r>
                      </m:e>
                      <m:e>
                        <m:r>
                          <a:rPr xmlns:a="http://schemas.openxmlformats.org/drawingml/2006/main" sz="1800" i="1">
                            <a:solidFill>
                              <a:srgbClr val="01579B"/>
                            </a:solidFill>
                            <a:latin typeface="Cambria Math" panose="02040503050406030204" pitchFamily="18" charset="0"/>
                          </a:rPr>
                          <m:t>-</m:t>
                        </m:r>
                        <m:r>
                          <a:rPr xmlns:a="http://schemas.openxmlformats.org/drawingml/2006/main" sz="1800" i="1">
                            <a:solidFill>
                              <a:srgbClr val="01579B"/>
                            </a:solidFill>
                            <a:latin typeface="Cambria Math" panose="02040503050406030204" pitchFamily="18" charset="0"/>
                          </a:rPr>
                          <m:t>1</m:t>
                        </m:r>
                      </m:e>
                    </m:eqArr>
                  </m:e>
                </m:d>
              </m:oMath>
            </a14:m>
            <a:r>
              <a:rPr>
                <a:solidFill>
                  <a:schemeClr val="accent1"/>
                </a:solidFill>
              </a:rPr>
              <a:t> and </a:t>
            </a:r>
            <a14:m>
              <m:oMath>
                <m:limUpp>
                  <m:e>
                    <m:r>
                      <a:rPr xmlns:a="http://schemas.openxmlformats.org/drawingml/2006/main" sz="1800" i="1">
                        <a:solidFill>
                          <a:srgbClr val="01579B"/>
                        </a:solidFill>
                        <a:latin typeface="Cambria Math" panose="02040503050406030204" pitchFamily="18" charset="0"/>
                      </a:rPr>
                      <m:t>w</m:t>
                    </m:r>
                  </m:e>
                  <m:lim>
                    <m:r>
                      <a:rPr xmlns:a="http://schemas.openxmlformats.org/drawingml/2006/main" sz="1800" i="1">
                        <a:solidFill>
                          <a:srgbClr val="01579B"/>
                        </a:solidFill>
                        <a:latin typeface="Cambria Math" panose="02040503050406030204" pitchFamily="18" charset="0"/>
                      </a:rPr>
                      <m:t>⃗</m:t>
                    </m:r>
                  </m:lim>
                </m:limUpp>
                <m:r>
                  <a:rPr xmlns:a="http://schemas.openxmlformats.org/drawingml/2006/main" sz="1800" i="1">
                    <a:solidFill>
                      <a:srgbClr val="01579B"/>
                    </a:solidFill>
                    <a:latin typeface="Cambria Math" panose="02040503050406030204" pitchFamily="18" charset="0"/>
                  </a:rPr>
                  <m:t>=</m:t>
                </m:r>
                <m:d>
                  <m:dPr>
                    <m:ctrlPr>
                      <a:rPr xmlns:a="http://schemas.openxmlformats.org/drawingml/2006/main" sz="1800" i="1">
                        <a:solidFill>
                          <a:srgbClr val="01579B"/>
                        </a:solidFill>
                        <a:latin typeface="Cambria Math" panose="02040503050406030204" pitchFamily="18" charset="0"/>
                      </a:rPr>
                    </m:ctrlPr>
                    <m:begChr m:val="["/>
                    <m:endChr m:val="]"/>
                  </m:dPr>
                  <m:e>
                    <m:eqArr>
                      <m:eqArrPr>
                        <m:ctrlPr>
                          <a:rPr xmlns:a="http://schemas.openxmlformats.org/drawingml/2006/main" sz="1800" i="1">
                            <a:solidFill>
                              <a:srgbClr val="01579B"/>
                            </a:solidFill>
                            <a:latin typeface="Cambria Math" panose="02040503050406030204" pitchFamily="18" charset="0"/>
                          </a:rPr>
                        </m:ctrlPr>
                      </m:eqArrPr>
                      <m:e>
                        <m:r>
                          <a:rPr xmlns:a="http://schemas.openxmlformats.org/drawingml/2006/main" sz="1800" i="1">
                            <a:solidFill>
                              <a:srgbClr val="01579B"/>
                            </a:solidFill>
                            <a:latin typeface="Cambria Math" panose="02040503050406030204" pitchFamily="18" charset="0"/>
                          </a:rPr>
                          <m:t>0</m:t>
                        </m:r>
                      </m:e>
                      <m:e>
                        <m:r>
                          <a:rPr xmlns:a="http://schemas.openxmlformats.org/drawingml/2006/main" sz="1800" i="1">
                            <a:solidFill>
                              <a:srgbClr val="01579B"/>
                            </a:solidFill>
                            <a:latin typeface="Cambria Math" panose="02040503050406030204" pitchFamily="18" charset="0"/>
                          </a:rPr>
                          <m:t>2</m:t>
                        </m:r>
                      </m:e>
                    </m:eqArr>
                  </m:e>
                </m:d>
              </m:oMath>
            </a14:m>
            <a:r>
              <a:rPr>
                <a:solidFill>
                  <a:schemeClr val="accent1"/>
                </a:solidFill>
              </a:rPr>
              <a:t>. Calculate </a:t>
            </a:r>
            <a14:m>
              <m:oMath>
                <m:r>
                  <a:rPr xmlns:a="http://schemas.openxmlformats.org/drawingml/2006/main" sz="1800" i="1">
                    <a:solidFill>
                      <a:srgbClr val="01579B"/>
                    </a:solidFill>
                    <a:latin typeface="Cambria Math" panose="02040503050406030204" pitchFamily="18" charset="0"/>
                  </a:rPr>
                  <m:t>2</m:t>
                </m:r>
                <m:limUpp>
                  <m:e>
                    <m:r>
                      <a:rPr xmlns:a="http://schemas.openxmlformats.org/drawingml/2006/main" sz="1800" i="1">
                        <a:solidFill>
                          <a:srgbClr val="01579B"/>
                        </a:solidFill>
                        <a:latin typeface="Cambria Math" panose="02040503050406030204" pitchFamily="18" charset="0"/>
                      </a:rPr>
                      <m:t>v</m:t>
                    </m:r>
                  </m:e>
                  <m:lim>
                    <m:r>
                      <a:rPr xmlns:a="http://schemas.openxmlformats.org/drawingml/2006/main" sz="1800" i="1">
                        <a:solidFill>
                          <a:srgbClr val="01579B"/>
                        </a:solidFill>
                        <a:latin typeface="Cambria Math" panose="02040503050406030204" pitchFamily="18" charset="0"/>
                      </a:rPr>
                      <m:t>⃗</m:t>
                    </m:r>
                  </m:lim>
                </m:limUpp>
              </m:oMath>
            </a14:m>
            <a:r>
              <a:rPr>
                <a:solidFill>
                  <a:schemeClr val="accent1"/>
                </a:solidFill>
              </a:rPr>
              <a:t> and </a:t>
            </a:r>
            <a14:m>
              <m:oMath>
                <m:r>
                  <a:rPr xmlns:a="http://schemas.openxmlformats.org/drawingml/2006/main" sz="1850" i="1">
                    <a:solidFill>
                      <a:srgbClr val="01579B"/>
                    </a:solidFill>
                    <a:latin typeface="Cambria Math" panose="02040503050406030204" pitchFamily="18" charset="0"/>
                  </a:rPr>
                  <m:t>3</m:t>
                </m:r>
                <m:limUpp>
                  <m:e>
                    <m:r>
                      <a:rPr xmlns:a="http://schemas.openxmlformats.org/drawingml/2006/main" sz="1850" i="1">
                        <a:solidFill>
                          <a:srgbClr val="01579B"/>
                        </a:solidFill>
                        <a:latin typeface="Cambria Math" panose="02040503050406030204" pitchFamily="18" charset="0"/>
                      </a:rPr>
                      <m:t>w</m:t>
                    </m:r>
                  </m:e>
                  <m:lim>
                    <m:r>
                      <a:rPr xmlns:a="http://schemas.openxmlformats.org/drawingml/2006/main" sz="1850" i="1">
                        <a:solidFill>
                          <a:srgbClr val="01579B"/>
                        </a:solidFill>
                        <a:latin typeface="Cambria Math" panose="02040503050406030204" pitchFamily="18" charset="0"/>
                      </a:rPr>
                      <m:t>⃗</m:t>
                    </m:r>
                  </m:lim>
                </m:limUpp>
              </m:oMath>
            </a14:m>
            <a:r>
              <a:rPr>
                <a:solidFill>
                  <a:schemeClr val="accent1"/>
                </a:solidFill>
              </a:rPr>
              <a:t>.  Then find the sum of these two vectors (algebraically). Show all work.</a:t>
            </a:r>
            <a:endParaRPr>
              <a:solidFill>
                <a:schemeClr val="accent1"/>
              </a:solidFill>
            </a:endParaRPr>
          </a:p>
          <a:p>
            <a:pPr marL="200526" indent="-200526">
              <a:buSzPct val="100000"/>
              <a:buAutoNum type="arabicPeriod" startAt="1"/>
              <a:defRPr sz="1500">
                <a:solidFill>
                  <a:schemeClr val="accent5"/>
                </a:solidFill>
                <a:latin typeface="+mn-lt"/>
                <a:ea typeface="+mn-ea"/>
                <a:cs typeface="+mn-cs"/>
                <a:sym typeface="Helvetica"/>
              </a:defRPr>
            </a:pPr>
            <a:r>
              <a:rPr>
                <a:solidFill>
                  <a:schemeClr val="accent1"/>
                </a:solidFill>
              </a:rPr>
              <a:t>Plot </a:t>
            </a:r>
            <a14:m>
              <m:oMath>
                <m:r>
                  <a:rPr xmlns:a="http://schemas.openxmlformats.org/drawingml/2006/main" sz="1800" i="1">
                    <a:solidFill>
                      <a:srgbClr val="01579B"/>
                    </a:solidFill>
                    <a:latin typeface="Cambria Math" panose="02040503050406030204" pitchFamily="18" charset="0"/>
                  </a:rPr>
                  <m:t>2</m:t>
                </m:r>
                <m:limUpp>
                  <m:e>
                    <m:r>
                      <a:rPr xmlns:a="http://schemas.openxmlformats.org/drawingml/2006/main" sz="1800" i="1">
                        <a:solidFill>
                          <a:srgbClr val="01579B"/>
                        </a:solidFill>
                        <a:latin typeface="Cambria Math" panose="02040503050406030204" pitchFamily="18" charset="0"/>
                      </a:rPr>
                      <m:t>v</m:t>
                    </m:r>
                  </m:e>
                  <m:lim>
                    <m:r>
                      <a:rPr xmlns:a="http://schemas.openxmlformats.org/drawingml/2006/main" sz="1800" i="1">
                        <a:solidFill>
                          <a:srgbClr val="01579B"/>
                        </a:solidFill>
                        <a:latin typeface="Cambria Math" panose="02040503050406030204" pitchFamily="18" charset="0"/>
                      </a:rPr>
                      <m:t>⃗</m:t>
                    </m:r>
                  </m:lim>
                </m:limUpp>
              </m:oMath>
            </a14:m>
            <a:r>
              <a:rPr>
                <a:solidFill>
                  <a:schemeClr val="accent1"/>
                </a:solidFill>
              </a:rPr>
              <a:t> and </a:t>
            </a:r>
            <a14:m>
              <m:oMath>
                <m:r>
                  <a:rPr xmlns:a="http://schemas.openxmlformats.org/drawingml/2006/main" sz="1850" i="1">
                    <a:solidFill>
                      <a:srgbClr val="01579B"/>
                    </a:solidFill>
                    <a:latin typeface="Cambria Math" panose="02040503050406030204" pitchFamily="18" charset="0"/>
                  </a:rPr>
                  <m:t>3</m:t>
                </m:r>
                <m:limUpp>
                  <m:e>
                    <m:r>
                      <a:rPr xmlns:a="http://schemas.openxmlformats.org/drawingml/2006/main" sz="1850" i="1">
                        <a:solidFill>
                          <a:srgbClr val="01579B"/>
                        </a:solidFill>
                        <a:latin typeface="Cambria Math" panose="02040503050406030204" pitchFamily="18" charset="0"/>
                      </a:rPr>
                      <m:t>w</m:t>
                    </m:r>
                  </m:e>
                  <m:lim>
                    <m:r>
                      <a:rPr xmlns:a="http://schemas.openxmlformats.org/drawingml/2006/main" sz="1850" i="1">
                        <a:solidFill>
                          <a:srgbClr val="01579B"/>
                        </a:solidFill>
                        <a:latin typeface="Cambria Math" panose="02040503050406030204" pitchFamily="18" charset="0"/>
                      </a:rPr>
                      <m:t>⃗</m:t>
                    </m:r>
                  </m:lim>
                </m:limUpp>
              </m:oMath>
            </a14:m>
            <a:r>
              <a:rPr>
                <a:solidFill>
                  <a:schemeClr val="accent1"/>
                </a:solidFill>
              </a:rPr>
              <a:t> and their sum!</a:t>
            </a:r>
            <a:endParaRPr>
              <a:solidFill>
                <a:srgbClr val="01579B"/>
              </a:solidFill>
            </a:endParaR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9" name="framing…"/>
          <p:cNvGrpSpPr/>
          <p:nvPr/>
        </p:nvGrpSpPr>
        <p:grpSpPr>
          <a:xfrm>
            <a:off x="4138002" y="1037938"/>
            <a:ext cx="4070437" cy="2988430"/>
            <a:chOff x="0" y="0"/>
            <a:chExt cx="4070436" cy="2988429"/>
          </a:xfrm>
        </p:grpSpPr>
        <p:sp>
          <p:nvSpPr>
            <p:cNvPr id="207" name="Rectangle"/>
            <p:cNvSpPr/>
            <p:nvPr/>
          </p:nvSpPr>
          <p:spPr>
            <a:xfrm>
              <a:off x="-1" y="-1"/>
              <a:ext cx="4070438" cy="2988431"/>
            </a:xfrm>
            <a:prstGeom prst="rect">
              <a:avLst/>
            </a:prstGeom>
            <a:noFill/>
            <a:ln w="25400" cap="flat">
              <a:solidFill>
                <a:schemeClr val="accent1"/>
              </a:solidFill>
              <a:prstDash val="solid"/>
              <a:round/>
            </a:ln>
            <a:effectLst/>
          </p:spPr>
          <p:txBody>
            <a:bodyPr wrap="square" lIns="0" tIns="0" rIns="0" bIns="0" numCol="1" anchor="t">
              <a:noAutofit/>
            </a:bodyPr>
            <a:lstStyle/>
            <a:p>
              <a:pPr defTabSz="886967">
                <a:lnSpc>
                  <a:spcPct val="115000"/>
                </a:lnSpc>
                <a:defRPr b="1" sz="1700">
                  <a:solidFill>
                    <a:srgbClr val="000000"/>
                  </a:solidFill>
                  <a:latin typeface="Lato"/>
                  <a:ea typeface="Lato"/>
                  <a:cs typeface="Lato"/>
                  <a:sym typeface="Lato"/>
                </a:defRPr>
              </a:pPr>
            </a:p>
          </p:txBody>
        </p:sp>
        <p:sp>
          <p:nvSpPr>
            <p:cNvPr id="208" name="framing…"/>
            <p:cNvSpPr txBox="1"/>
            <p:nvPr/>
          </p:nvSpPr>
          <p:spPr>
            <a:xfrm>
              <a:off x="12699" y="12699"/>
              <a:ext cx="4045038" cy="296303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defTabSz="886967">
                <a:lnSpc>
                  <a:spcPct val="115000"/>
                </a:lnSpc>
                <a:defRPr b="1" sz="1700">
                  <a:solidFill>
                    <a:schemeClr val="accent5"/>
                  </a:solidFill>
                  <a:latin typeface="Lato"/>
                  <a:ea typeface="Lato"/>
                  <a:cs typeface="Lato"/>
                  <a:sym typeface="Lato"/>
                </a:defRPr>
              </a:pPr>
              <a:r>
                <a:t>framing</a:t>
              </a:r>
            </a:p>
            <a:p>
              <a:pPr marL="443483" indent="-332613" defTabSz="886967">
                <a:lnSpc>
                  <a:spcPct val="115000"/>
                </a:lnSpc>
                <a:buClr>
                  <a:srgbClr val="000000"/>
                </a:buClr>
                <a:buSzPts val="1700"/>
                <a:buFont typeface="Helvetica"/>
                <a:buChar char="●"/>
                <a:defRPr b="1" sz="1700">
                  <a:solidFill>
                    <a:srgbClr val="000000"/>
                  </a:solidFill>
                  <a:latin typeface="Lato"/>
                  <a:ea typeface="Lato"/>
                  <a:cs typeface="Lato"/>
                  <a:sym typeface="Lato"/>
                </a:defRPr>
              </a:pPr>
              <a:r>
                <a:t>what: </a:t>
              </a:r>
              <a:r>
                <a:rPr b="0"/>
                <a:t> </a:t>
              </a:r>
              <a:r>
                <a:rPr b="0"/>
                <a:t>study Matrix column spaces with  algebra and geometry</a:t>
              </a:r>
              <a:r>
                <a:t>why: </a:t>
              </a:r>
              <a:r>
                <a:rPr b="0"/>
                <a:t> This will actually be really useful to solving the least squares problem, believe it or not.</a:t>
              </a:r>
            </a:p>
            <a:p>
              <a:pPr marL="443483" indent="-332613" defTabSz="886967">
                <a:lnSpc>
                  <a:spcPct val="115000"/>
                </a:lnSpc>
                <a:buClr>
                  <a:srgbClr val="000000"/>
                </a:buClr>
                <a:buSzPts val="1700"/>
                <a:buFont typeface="Helvetica"/>
                <a:buChar char="●"/>
                <a:defRPr b="1" sz="1700">
                  <a:solidFill>
                    <a:srgbClr val="000000"/>
                  </a:solidFill>
                  <a:latin typeface="Lato"/>
                  <a:ea typeface="Lato"/>
                  <a:cs typeface="Lato"/>
                  <a:sym typeface="Lato"/>
                </a:defRPr>
              </a:pPr>
              <a:r>
                <a:t>where to: </a:t>
              </a:r>
              <a:r>
                <a:rPr b="0"/>
                <a:t>Applying vector spaces to solving the least squares problem</a:t>
              </a:r>
            </a:p>
          </p:txBody>
        </p:sp>
      </p:grpSp>
      <p:pic>
        <p:nvPicPr>
          <p:cNvPr id="210" name="Image" descr="Image"/>
          <p:cNvPicPr>
            <a:picLocks noChangeAspect="1"/>
          </p:cNvPicPr>
          <p:nvPr/>
        </p:nvPicPr>
        <p:blipFill>
          <a:blip r:embed="rId2">
            <a:extLst/>
          </a:blip>
          <a:stretch>
            <a:fillRect/>
          </a:stretch>
        </p:blipFill>
        <p:spPr>
          <a:xfrm>
            <a:off x="239993" y="1497277"/>
            <a:ext cx="3352802"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9"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Double-click to edit"/>
          <p:cNvSpPr txBox="1"/>
          <p:nvPr>
            <p:ph type="title"/>
          </p:nvPr>
        </p:nvSpPr>
        <p:spPr>
          <a:prstGeom prst="rect">
            <a:avLst/>
          </a:prstGeom>
        </p:spPr>
        <p:txBody>
          <a:bodyPr/>
          <a:lstStyle/>
          <a:p>
            <a:pPr defTabSz="886968">
              <a:defRPr sz="2910"/>
            </a:pPr>
          </a:p>
        </p:txBody>
      </p:sp>
      <p:grpSp>
        <p:nvGrpSpPr>
          <p:cNvPr id="215" name="Google Shape;118;p19"/>
          <p:cNvGrpSpPr/>
          <p:nvPr/>
        </p:nvGrpSpPr>
        <p:grpSpPr>
          <a:xfrm>
            <a:off x="1993014" y="354428"/>
            <a:ext cx="6244204" cy="774511"/>
            <a:chOff x="0" y="0"/>
            <a:chExt cx="6244202" cy="774510"/>
          </a:xfrm>
        </p:grpSpPr>
        <p:sp>
          <p:nvSpPr>
            <p:cNvPr id="213" name="Rectangle"/>
            <p:cNvSpPr/>
            <p:nvPr/>
          </p:nvSpPr>
          <p:spPr>
            <a:xfrm>
              <a:off x="-1" y="-1"/>
              <a:ext cx="6244204" cy="774512"/>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14" name="Independent work"/>
            <p:cNvSpPr txBox="1"/>
            <p:nvPr/>
          </p:nvSpPr>
          <p:spPr>
            <a:xfrm>
              <a:off x="12134" y="12134"/>
              <a:ext cx="6219935" cy="7502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lvl1pPr defTabSz="713231">
                <a:defRPr sz="1871"/>
              </a:lvl1pPr>
            </a:lstStyle>
            <a:p>
              <a:pPr/>
              <a:r>
                <a:t>Independent work</a:t>
              </a:r>
            </a:p>
          </p:txBody>
        </p:sp>
      </p:grpSp>
      <p:sp>
        <p:nvSpPr>
          <p:cNvPr id="216" name="Be sure to……"/>
          <p:cNvSpPr txBox="1"/>
          <p:nvPr/>
        </p:nvSpPr>
        <p:spPr>
          <a:xfrm>
            <a:off x="864178" y="1718685"/>
            <a:ext cx="4360238" cy="2534185"/>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olidFill>
              </a:defRPr>
            </a:pPr>
            <a:r>
              <a:t>Be sure to…</a:t>
            </a:r>
          </a:p>
          <a:p>
            <a:pPr marL="140368" indent="-140368">
              <a:buSzPct val="100000"/>
              <a:buChar char="•"/>
              <a:defRPr>
                <a:solidFill>
                  <a:schemeClr val="accent4"/>
                </a:solidFill>
              </a:defRPr>
            </a:pPr>
            <a:r>
              <a:t>If you haven’t done it yet, copy the vocab in your notes.</a:t>
            </a:r>
          </a:p>
          <a:p>
            <a:pPr marL="140368" indent="-140368">
              <a:buSzPct val="100000"/>
              <a:buChar char="•"/>
              <a:defRPr>
                <a:solidFill>
                  <a:schemeClr val="accent4"/>
                </a:solidFill>
              </a:defRPr>
            </a:pPr>
            <a:r>
              <a:t>On Google Classroom, work on two Desmos Activities:</a:t>
            </a:r>
          </a:p>
          <a:p>
            <a:pPr lvl="1" marL="521368" indent="-140368">
              <a:buSzPct val="100000"/>
              <a:buChar char="•"/>
              <a:defRPr b="1">
                <a:solidFill>
                  <a:schemeClr val="accent4"/>
                </a:solidFill>
              </a:defRPr>
            </a:pPr>
            <a:r>
              <a:t>Vectors &amp; Linear Combinations (May 19th) </a:t>
            </a:r>
          </a:p>
          <a:p>
            <a:pPr lvl="1" marL="521368" indent="-140368">
              <a:buSzPct val="100000"/>
              <a:buChar char="•"/>
              <a:defRPr b="1">
                <a:solidFill>
                  <a:schemeClr val="accent4"/>
                </a:solidFill>
              </a:defRPr>
            </a:pPr>
            <a:r>
              <a:t>Vector Spaces (May 26th)</a:t>
            </a:r>
          </a:p>
          <a:p>
            <a:pPr marL="140368" indent="-140368">
              <a:buSzPct val="100000"/>
              <a:buChar char="•"/>
              <a:defRPr>
                <a:solidFill>
                  <a:schemeClr val="accent4"/>
                </a:solidFill>
              </a:defRPr>
            </a:pPr>
            <a:r>
              <a:t>Work until 9:43 AM</a:t>
            </a:r>
          </a:p>
          <a:p>
            <a:pPr marL="140368" indent="-140368">
              <a:buSzPct val="100000"/>
              <a:buChar char="•"/>
              <a:defRPr>
                <a:solidFill>
                  <a:schemeClr val="accent4"/>
                </a:solidFill>
              </a:defRPr>
            </a:pPr>
            <a:r>
              <a:t>Be prepared to share out your work!</a:t>
            </a:r>
            <a:endParaRPr b="1" sz="1600">
              <a:latin typeface="Helvetica Neue"/>
              <a:ea typeface="Helvetica Neue"/>
              <a:cs typeface="Helvetica Neue"/>
              <a:sym typeface="Helvetica Neue"/>
            </a:endParaRPr>
          </a:p>
          <a:p>
            <a:pPr defTabSz="457200">
              <a:defRPr sz="1920">
                <a:solidFill>
                  <a:srgbClr val="999999"/>
                </a:solidFill>
                <a:latin typeface="+mn-lt"/>
                <a:ea typeface="+mn-ea"/>
                <a:cs typeface="+mn-cs"/>
                <a:sym typeface="Helvetica"/>
              </a:defRPr>
            </a:pPr>
          </a:p>
          <a:p>
            <a:pPr>
              <a:defRPr>
                <a:solidFill>
                  <a:schemeClr val="accent4"/>
                </a:solidFill>
              </a:defRPr>
            </a:pPr>
          </a:p>
        </p:txBody>
      </p:sp>
      <p:sp>
        <p:nvSpPr>
          <p:cNvPr id="217" name="Scalar multiple of vector (Review)…"/>
          <p:cNvSpPr txBox="1"/>
          <p:nvPr/>
        </p:nvSpPr>
        <p:spPr>
          <a:xfrm>
            <a:off x="5337763" y="1158028"/>
            <a:ext cx="2802536" cy="603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Scalar multiple of vector (Review)</a:t>
            </a:r>
          </a:p>
          <a:p>
            <a:pPr>
              <a:defRPr>
                <a:solidFill>
                  <a:srgbClr val="5E30EB"/>
                </a:solidFill>
              </a:defRPr>
            </a:pPr>
            <a:r>
              <a:t>The product of multiplying a vector by a scalar</a:t>
            </a:r>
          </a:p>
        </p:txBody>
      </p:sp>
      <p:sp>
        <p:nvSpPr>
          <p:cNvPr id="218" name="Linear combination (Review)…"/>
          <p:cNvSpPr txBox="1"/>
          <p:nvPr/>
        </p:nvSpPr>
        <p:spPr>
          <a:xfrm>
            <a:off x="5337763" y="1919808"/>
            <a:ext cx="2802536" cy="603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Linear combination (Review)</a:t>
            </a:r>
          </a:p>
          <a:p>
            <a:pPr>
              <a:defRPr>
                <a:solidFill>
                  <a:srgbClr val="5E30EB"/>
                </a:solidFill>
              </a:defRPr>
            </a:pPr>
            <a:r>
              <a:t>Sum of the scalar multiples of two vectors</a:t>
            </a:r>
          </a:p>
        </p:txBody>
      </p:sp>
      <p:sp>
        <p:nvSpPr>
          <p:cNvPr id="219" name="Vector space…"/>
          <p:cNvSpPr txBox="1"/>
          <p:nvPr/>
        </p:nvSpPr>
        <p:spPr>
          <a:xfrm>
            <a:off x="5337763" y="2681587"/>
            <a:ext cx="2802536" cy="64706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Vector space </a:t>
            </a:r>
            <a14:m>
              <m:oMath>
                <m:sSup>
                  <m:e>
                    <m:r>
                      <a:rPr xmlns:a="http://schemas.openxmlformats.org/drawingml/2006/main" sz="1700" i="1">
                        <a:solidFill>
                          <a:srgbClr val="F46524"/>
                        </a:solidFill>
                        <a:latin typeface="Cambria Math" panose="02040503050406030204" pitchFamily="18" charset="0"/>
                      </a:rPr>
                      <m:t>R</m:t>
                    </m:r>
                  </m:e>
                  <m:sup>
                    <m:r>
                      <a:rPr xmlns:a="http://schemas.openxmlformats.org/drawingml/2006/main" sz="1700" i="1">
                        <a:solidFill>
                          <a:srgbClr val="F46524"/>
                        </a:solidFill>
                        <a:latin typeface="Cambria Math" panose="02040503050406030204" pitchFamily="18" charset="0"/>
                      </a:rPr>
                      <m:t>2</m:t>
                    </m:r>
                  </m:sup>
                </m:sSup>
              </m:oMath>
            </a14:m>
          </a:p>
          <a:p>
            <a:pPr>
              <a:defRPr>
                <a:solidFill>
                  <a:srgbClr val="5E30EB"/>
                </a:solidFill>
              </a:defRPr>
            </a:pPr>
            <a:r>
              <a:t>The set of all vectors with two components</a:t>
            </a:r>
          </a:p>
        </p:txBody>
      </p:sp>
      <p:sp>
        <p:nvSpPr>
          <p:cNvPr id="220" name="Column space of a matrix M…"/>
          <p:cNvSpPr txBox="1"/>
          <p:nvPr/>
        </p:nvSpPr>
        <p:spPr>
          <a:xfrm>
            <a:off x="5337763" y="3486646"/>
            <a:ext cx="2802536" cy="109674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Column space of a matrix M</a:t>
            </a:r>
          </a:p>
          <a:p>
            <a:pPr>
              <a:defRPr>
                <a:solidFill>
                  <a:srgbClr val="5E30EB"/>
                </a:solidFill>
              </a:defRPr>
            </a:pPr>
            <a:r>
              <a:t>The set of all linear combinations of the column vectors of M. For </a:t>
            </a:r>
            <a14:m>
              <m:oMath>
                <m:r>
                  <a:rPr xmlns:a="http://schemas.openxmlformats.org/drawingml/2006/main" sz="1650" i="1">
                    <a:solidFill>
                      <a:srgbClr val="5E30EB"/>
                    </a:solidFill>
                    <a:latin typeface="Cambria Math" panose="02040503050406030204" pitchFamily="18" charset="0"/>
                  </a:rPr>
                  <m:t>A</m:t>
                </m:r>
                <m:r>
                  <a:rPr xmlns:a="http://schemas.openxmlformats.org/drawingml/2006/main" sz="1650" i="1">
                    <a:solidFill>
                      <a:srgbClr val="5E30EB"/>
                    </a:solidFill>
                    <a:latin typeface="Cambria Math" panose="02040503050406030204" pitchFamily="18" charset="0"/>
                  </a:rPr>
                  <m:t>X</m:t>
                </m:r>
                <m:r>
                  <a:rPr xmlns:a="http://schemas.openxmlformats.org/drawingml/2006/main" sz="1650" i="1">
                    <a:solidFill>
                      <a:srgbClr val="5E30EB"/>
                    </a:solidFill>
                    <a:latin typeface="Cambria Math" panose="02040503050406030204" pitchFamily="18" charset="0"/>
                  </a:rPr>
                  <m:t>=</m:t>
                </m:r>
                <m:r>
                  <a:rPr xmlns:a="http://schemas.openxmlformats.org/drawingml/2006/main" sz="1650" i="1">
                    <a:solidFill>
                      <a:srgbClr val="5E30EB"/>
                    </a:solidFill>
                    <a:latin typeface="Cambria Math" panose="02040503050406030204" pitchFamily="18" charset="0"/>
                  </a:rPr>
                  <m:t>B</m:t>
                </m:r>
              </m:oMath>
            </a14:m>
            <a:r>
              <a:t>, B must be in the column space of </a:t>
            </a:r>
            <a14:m>
              <m:oMath>
                <m:r>
                  <a:rPr xmlns:a="http://schemas.openxmlformats.org/drawingml/2006/main" sz="1550" i="1">
                    <a:solidFill>
                      <a:srgbClr val="5E30EB"/>
                    </a:solidFill>
                    <a:latin typeface="Cambria Math" panose="02040503050406030204" pitchFamily="18" charset="0"/>
                  </a:rPr>
                  <m:t>A</m:t>
                </m:r>
                <m:r>
                  <a:rPr xmlns:a="http://schemas.openxmlformats.org/drawingml/2006/main" sz="1550" i="1">
                    <a:solidFill>
                      <a:srgbClr val="5E30EB"/>
                    </a:solidFill>
                    <a:latin typeface="Cambria Math" panose="02040503050406030204" pitchFamily="18" charset="0"/>
                  </a:rPr>
                  <m:t>X</m:t>
                </m:r>
              </m:oMath>
            </a14:m>
            <a:r>
              <a: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8" grpId="2"/>
      <p:bldP build="whole" bldLvl="1" animBg="1" rev="0" advAuto="0" spid="220" grpId="4"/>
      <p:bldP build="whole" bldLvl="1" animBg="1" rev="0" advAuto="0" spid="219" grpId="3"/>
      <p:bldP build="whole" bldLvl="1" animBg="1" rev="0" advAuto="0" spid="217"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Double-click to edit"/>
          <p:cNvSpPr txBox="1"/>
          <p:nvPr>
            <p:ph type="title"/>
          </p:nvPr>
        </p:nvSpPr>
        <p:spPr>
          <a:prstGeom prst="rect">
            <a:avLst/>
          </a:prstGeom>
        </p:spPr>
        <p:txBody>
          <a:bodyPr/>
          <a:lstStyle/>
          <a:p>
            <a:pPr defTabSz="886968">
              <a:defRPr sz="2910"/>
            </a:pPr>
          </a:p>
        </p:txBody>
      </p:sp>
      <p:sp>
        <p:nvSpPr>
          <p:cNvPr id="225" name="Google Shape;119;p19"/>
          <p:cNvSpPr txBox="1"/>
          <p:nvPr/>
        </p:nvSpPr>
        <p:spPr>
          <a:xfrm>
            <a:off x="2463308" y="1404067"/>
            <a:ext cx="10603771" cy="245297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marL="629708" indent="-629708" defTabSz="2438400">
              <a:lnSpc>
                <a:spcPct val="115000"/>
              </a:lnSpc>
              <a:buSzPct val="100000"/>
              <a:buAutoNum type="arabicPeriod" startAt="1"/>
              <a:defRPr sz="1800">
                <a:solidFill>
                  <a:srgbClr val="171717"/>
                </a:solidFill>
              </a:defRPr>
            </a:pPr>
            <a:r>
              <a:t>Make sure there isn’t any litter near your workstation.</a:t>
            </a:r>
          </a:p>
          <a:p>
            <a:pPr marL="629708" indent="-629708" defTabSz="2438400">
              <a:lnSpc>
                <a:spcPct val="115000"/>
              </a:lnSpc>
              <a:buSzPct val="100000"/>
              <a:buAutoNum type="arabicPeriod" startAt="1"/>
              <a:defRPr sz="1800">
                <a:solidFill>
                  <a:srgbClr val="171717"/>
                </a:solidFill>
              </a:defRPr>
            </a:pPr>
            <a:r>
              <a:t>If you borrowed headphones, sign them back in.</a:t>
            </a:r>
          </a:p>
          <a:p>
            <a:pPr marL="629708" indent="-629708" defTabSz="2438400">
              <a:lnSpc>
                <a:spcPct val="115000"/>
              </a:lnSpc>
              <a:buSzPct val="100000"/>
              <a:buAutoNum type="arabicPeriod" startAt="1"/>
              <a:defRPr b="1" sz="1800">
                <a:solidFill>
                  <a:srgbClr val="171717"/>
                </a:solidFill>
              </a:defRPr>
            </a:pPr>
            <a:r>
              <a:t>Make sure you are logged out of your computer! </a:t>
            </a:r>
          </a:p>
          <a:p>
            <a:pPr marL="629708" indent="-629708" defTabSz="2438400">
              <a:lnSpc>
                <a:spcPct val="115000"/>
              </a:lnSpc>
              <a:buSzPct val="100000"/>
              <a:buAutoNum type="arabicPeriod" startAt="1"/>
              <a:defRPr sz="1800">
                <a:solidFill>
                  <a:srgbClr val="171717"/>
                </a:solidFill>
              </a:defRPr>
            </a:pPr>
            <a:r>
              <a:t>Remain in your seat until the bell rings.</a:t>
            </a:r>
          </a:p>
        </p:txBody>
      </p:sp>
      <p:grpSp>
        <p:nvGrpSpPr>
          <p:cNvPr id="228" name="Google Shape;118;p19"/>
          <p:cNvGrpSpPr/>
          <p:nvPr/>
        </p:nvGrpSpPr>
        <p:grpSpPr>
          <a:xfrm>
            <a:off x="2147095" y="500360"/>
            <a:ext cx="6535195" cy="810605"/>
            <a:chOff x="0" y="0"/>
            <a:chExt cx="6535193" cy="810604"/>
          </a:xfrm>
        </p:grpSpPr>
        <p:sp>
          <p:nvSpPr>
            <p:cNvPr id="226"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27" name="wrapping up!…"/>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pPr>
              <a:r>
                <a:t>wrapping up!</a:t>
              </a:r>
            </a:p>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1"/>
                  </a:solidFill>
                </a:rPr>
                <a:t>read the directions below!</a:t>
              </a:r>
            </a:p>
          </p:txBody>
        </p:sp>
      </p:grpSp>
      <p:pic>
        <p:nvPicPr>
          <p:cNvPr id="229" name="Image" descr="Image"/>
          <p:cNvPicPr>
            <a:picLocks noChangeAspect="1"/>
          </p:cNvPicPr>
          <p:nvPr/>
        </p:nvPicPr>
        <p:blipFill>
          <a:blip r:embed="rId2">
            <a:extLst/>
          </a:blip>
          <a:stretch>
            <a:fillRect/>
          </a:stretch>
        </p:blipFill>
        <p:spPr>
          <a:xfrm>
            <a:off x="281021" y="1497170"/>
            <a:ext cx="2126173" cy="181118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