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The red line represents cost. We know that the base cost is 10000 and the y-axis of the red line is 100000.  The blue line must represent revenue.  If we look we see that after 20000 units sold we have a y-value of 25000, which corresponds to 1.20 per chip.</a:t>
            </a:r>
          </a:p>
          <a:p>
            <a:pPr marL="187157" indent="-187157">
              <a:buSzPct val="100000"/>
              <a:buAutoNum type="arabicPeriod" startAt="1"/>
            </a:pPr>
            <a:r>
              <a:t>The difference between cost and revenue represents Profit, so the intersection is the point where cost and revenue are identical, meaning profit is 0.</a:t>
            </a:r>
          </a:p>
          <a:p>
            <a:pPr/>
          </a:p>
          <a:p>
            <a:pPr/>
            <a:r>
              <a:t>We’re looking at the graph for a system of two equations.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WORK BELOW IN BOARD. // INDICATES COMMENT (RIGHT SIDE OF BOARD):</a:t>
            </a:r>
          </a:p>
          <a:p>
            <a:pPr/>
            <a:r>
              <a:t>solve for y in (1):</a:t>
            </a:r>
          </a:p>
          <a:p>
            <a:pPr/>
          </a:p>
          <a:p>
            <a:pPr/>
            <a:r>
              <a:t>y = 4 - x</a:t>
            </a:r>
          </a:p>
          <a:p>
            <a:pPr/>
          </a:p>
          <a:p>
            <a:pPr/>
            <a:r>
              <a:t>substitute y into (2):</a:t>
            </a:r>
          </a:p>
          <a:p>
            <a:pPr/>
          </a:p>
          <a:p>
            <a:pPr/>
            <a:r>
              <a:t>//write (2)</a:t>
            </a:r>
          </a:p>
          <a:p>
            <a:pPr/>
            <a:r>
              <a:t>x - y = 2.  </a:t>
            </a:r>
          </a:p>
          <a:p>
            <a:pPr/>
            <a:r>
              <a:t>//subsitute 4-x </a:t>
            </a:r>
          </a:p>
          <a:p>
            <a:pPr/>
            <a:r>
              <a:t>x - (4 -x) = 2</a:t>
            </a:r>
          </a:p>
          <a:p>
            <a:pPr/>
            <a:r>
              <a:t>//distribute -</a:t>
            </a:r>
          </a:p>
          <a:p>
            <a:pPr/>
            <a:r>
              <a:t>x - 4 + x = 2</a:t>
            </a:r>
          </a:p>
          <a:p>
            <a:pPr/>
            <a:r>
              <a:t>//combine like terms and solve</a:t>
            </a:r>
          </a:p>
          <a:p>
            <a:pPr/>
            <a:r>
              <a:t>2x - 4 = 2</a:t>
            </a:r>
          </a:p>
          <a:p>
            <a:pPr/>
            <a:r>
              <a:t>2x = 6</a:t>
            </a:r>
          </a:p>
          <a:p>
            <a:pPr/>
            <a:r>
              <a:t>x = 3</a:t>
            </a:r>
          </a:p>
          <a:p>
            <a:pPr/>
          </a:p>
          <a:p>
            <a:pPr/>
            <a:r>
              <a:t>//**back-substitute** 3 into (1)</a:t>
            </a:r>
          </a:p>
          <a:p>
            <a:pPr/>
            <a:r>
              <a:t>//write revised (1)</a:t>
            </a:r>
          </a:p>
          <a:p>
            <a:pPr/>
            <a:r>
              <a:t>y = 4 - x </a:t>
            </a:r>
          </a:p>
          <a:p>
            <a:pPr/>
            <a:r>
              <a:t>//y = 4 - 3 </a:t>
            </a:r>
          </a:p>
          <a:p>
            <a:pPr/>
            <a:r>
              <a:t>y = 1</a:t>
            </a:r>
          </a:p>
          <a:p>
            <a:pPr/>
          </a:p>
          <a:p>
            <a:pPr/>
            <a:r>
              <a:t>solution: (3,1).</a:t>
            </a:r>
          </a:p>
          <a:p>
            <a:pPr/>
          </a:p>
          <a:p>
            <a:pPr/>
            <a:r>
              <a:t>+How do we check this solution?</a:t>
            </a:r>
          </a:p>
          <a:p>
            <a:pPr/>
          </a:p>
          <a:p>
            <a:pPr/>
            <a:r>
              <a:t>plug solution into each eq.</a:t>
            </a:r>
          </a:p>
          <a:p>
            <a:pPr/>
          </a:p>
          <a:p>
            <a:pPr/>
            <a:r>
              <a:t>x + y = 4</a:t>
            </a:r>
          </a:p>
          <a:p>
            <a:pPr/>
            <a:r>
              <a:t>3 + 1 = 4 </a:t>
            </a:r>
          </a:p>
          <a:p>
            <a:pPr/>
          </a:p>
          <a:p>
            <a:pPr/>
            <a:r>
              <a:t>3 - 1 = 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WORK BELOW IN BOARD. // INDICATES COMMENT (RIGHT SIDE OF BOARD):</a:t>
            </a:r>
          </a:p>
          <a:p>
            <a:pPr/>
          </a:p>
          <a:p>
            <a:pPr/>
            <a:r>
              <a:t>two-solution case.</a:t>
            </a:r>
          </a:p>
          <a:p>
            <a:pPr/>
            <a:r>
              <a:t>//solve (2) for y</a:t>
            </a:r>
          </a:p>
          <a:p>
            <a:pPr/>
            <a:r>
              <a:t>y = 2x + 1</a:t>
            </a:r>
          </a:p>
          <a:p>
            <a:pPr/>
          </a:p>
          <a:p>
            <a:pPr/>
            <a:r>
              <a:t>//write (1), substitute, and distribute - </a:t>
            </a:r>
          </a:p>
          <a:p>
            <a:pPr/>
            <a:r>
              <a:t>x^2 + 4x - y = 7</a:t>
            </a:r>
          </a:p>
          <a:p>
            <a:pPr/>
            <a:r>
              <a:t>x^2 + 4x - (2x+ 1) = 7</a:t>
            </a:r>
          </a:p>
          <a:p>
            <a:pPr/>
            <a:r>
              <a:t>x^2 + 4x -2x - 1 = 7</a:t>
            </a:r>
          </a:p>
          <a:p>
            <a:pPr/>
            <a:r>
              <a:t>//combine like terms and solve</a:t>
            </a:r>
          </a:p>
          <a:p>
            <a:pPr/>
            <a:r>
              <a:t>x^2 +2x - 1 = 7</a:t>
            </a:r>
          </a:p>
          <a:p>
            <a:pPr/>
            <a:r>
              <a:t>x^2 + 2x -8 = 0</a:t>
            </a:r>
          </a:p>
          <a:p>
            <a:pPr/>
            <a:r>
              <a:t>(x+4)(x-2) = 0</a:t>
            </a:r>
          </a:p>
          <a:p>
            <a:pPr/>
          </a:p>
          <a:p>
            <a:pPr/>
            <a:r>
              <a:t>x = -4,2</a:t>
            </a:r>
          </a:p>
          <a:p>
            <a:pPr/>
          </a:p>
          <a:p>
            <a:pPr/>
            <a:r>
              <a:t>//back substitute both values into (2)</a:t>
            </a:r>
          </a:p>
          <a:p>
            <a:pPr/>
            <a:r>
              <a:t>y = 2(-4) + 1 = -7</a:t>
            </a:r>
          </a:p>
          <a:p>
            <a:pPr/>
          </a:p>
          <a:p>
            <a:pPr/>
            <a:r>
              <a:t>solution 1: (-4,-7)</a:t>
            </a:r>
          </a:p>
          <a:p>
            <a:pPr/>
          </a:p>
          <a:p>
            <a:pPr/>
            <a:r>
              <a:t>y = 2(2) + 1 = 5</a:t>
            </a:r>
          </a:p>
          <a:p>
            <a:pPr/>
          </a:p>
          <a:p>
            <a:pPr/>
            <a:r>
              <a:t>solution 2: (2,5)</a:t>
            </a:r>
          </a:p>
          <a:p>
            <a:pPr/>
          </a:p>
          <a:p>
            <a:pPr/>
            <a:r>
              <a:t>Check. </a:t>
            </a:r>
          </a:p>
          <a:p>
            <a:pPr/>
          </a:p>
          <a:p>
            <a:pPr/>
            <a:r>
              <a:t>NO SOLUTIONS</a:t>
            </a:r>
          </a:p>
          <a:p>
            <a:pPr/>
            <a:r>
              <a:t>y = 4 -x // solve  (1) for y</a:t>
            </a:r>
          </a:p>
          <a:p>
            <a:pPr/>
            <a:r>
              <a:t>x^2 +4 - x  = 3</a:t>
            </a:r>
          </a:p>
          <a:p>
            <a:pPr/>
            <a:r>
              <a:t>x^2 - x + 1 = 0</a:t>
            </a:r>
          </a:p>
          <a:p>
            <a:pPr/>
          </a:p>
          <a:p>
            <a:pPr/>
            <a:r>
              <a:t>//quadratic form.</a:t>
            </a:r>
          </a:p>
          <a:p>
            <a:pPr/>
            <a:r>
              <a:t>x = ((-1) +/- sqrt( 1 - 4(1)(1))  ) / (2)</a:t>
            </a:r>
          </a:p>
          <a:p>
            <a:pPr/>
          </a:p>
          <a:p>
            <a:pPr/>
            <a:r>
              <a:t>This gets us a negative sqrt, so no real solutions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WORK BELOW IN BOARD. // INDICATES COMMENT (RIGHT SIDE OF BOARD):</a:t>
            </a:r>
          </a:p>
          <a:p>
            <a:pPr/>
          </a:p>
          <a:p>
            <a:pPr/>
            <a:r>
              <a:t>two-solution case.</a:t>
            </a:r>
          </a:p>
          <a:p>
            <a:pPr/>
            <a:r>
              <a:t>//solve (2) for y</a:t>
            </a:r>
          </a:p>
          <a:p>
            <a:pPr/>
            <a:r>
              <a:t>y = 2x + 1</a:t>
            </a:r>
          </a:p>
          <a:p>
            <a:pPr/>
          </a:p>
          <a:p>
            <a:pPr/>
            <a:r>
              <a:t>//write (1), substitute, and distribute - </a:t>
            </a:r>
          </a:p>
          <a:p>
            <a:pPr/>
            <a:r>
              <a:t>x^2 + 4x - y = 7</a:t>
            </a:r>
          </a:p>
          <a:p>
            <a:pPr/>
            <a:r>
              <a:t>x^2 + 4x - (2x+ 1) = 7</a:t>
            </a:r>
          </a:p>
          <a:p>
            <a:pPr/>
            <a:r>
              <a:t>x^2 + 4x -2x - 1 = 7</a:t>
            </a:r>
          </a:p>
          <a:p>
            <a:pPr/>
            <a:r>
              <a:t>//combine like terms and solve</a:t>
            </a:r>
          </a:p>
          <a:p>
            <a:pPr/>
            <a:r>
              <a:t>x^2 +2x - 1 = 7</a:t>
            </a:r>
          </a:p>
          <a:p>
            <a:pPr/>
            <a:r>
              <a:t>x^2 + 2x -8 = 0</a:t>
            </a:r>
          </a:p>
          <a:p>
            <a:pPr/>
            <a:r>
              <a:t>(x+4)(x-2) = 0</a:t>
            </a:r>
          </a:p>
          <a:p>
            <a:pPr/>
          </a:p>
          <a:p>
            <a:pPr/>
            <a:r>
              <a:t>x = -4,2</a:t>
            </a:r>
          </a:p>
          <a:p>
            <a:pPr/>
          </a:p>
          <a:p>
            <a:pPr/>
            <a:r>
              <a:t>//back substitute both values into (2)</a:t>
            </a:r>
          </a:p>
          <a:p>
            <a:pPr/>
            <a:r>
              <a:t>y = 2(-4) + 1 = -7</a:t>
            </a:r>
          </a:p>
          <a:p>
            <a:pPr/>
          </a:p>
          <a:p>
            <a:pPr/>
            <a:r>
              <a:t>solution 1: (-4,-7)</a:t>
            </a:r>
          </a:p>
          <a:p>
            <a:pPr/>
          </a:p>
          <a:p>
            <a:pPr/>
            <a:r>
              <a:t>y = 2(2) + 1 = 5</a:t>
            </a:r>
          </a:p>
          <a:p>
            <a:pPr/>
          </a:p>
          <a:p>
            <a:pPr/>
            <a:r>
              <a:t>solution 2: (2,5)</a:t>
            </a:r>
          </a:p>
          <a:p>
            <a:pPr/>
          </a:p>
          <a:p>
            <a:pPr/>
            <a:r>
              <a:t>Check. </a:t>
            </a:r>
          </a:p>
          <a:p>
            <a:pPr/>
          </a:p>
          <a:p>
            <a:pPr/>
            <a:r>
              <a:t>NO SOLUTIONS</a:t>
            </a:r>
          </a:p>
          <a:p>
            <a:pPr/>
            <a:r>
              <a:t>y = 4 -x // solve  (1) for y</a:t>
            </a:r>
          </a:p>
          <a:p>
            <a:pPr/>
            <a:r>
              <a:t>x^2 +4 - x  = 3</a:t>
            </a:r>
          </a:p>
          <a:p>
            <a:pPr/>
            <a:r>
              <a:t>x^2 - x + 1 = 0</a:t>
            </a:r>
          </a:p>
          <a:p>
            <a:pPr/>
          </a:p>
          <a:p>
            <a:pPr/>
            <a:r>
              <a:t>//quadratic form.</a:t>
            </a:r>
          </a:p>
          <a:p>
            <a:pPr/>
            <a:r>
              <a:t>x = ((-1) +/- sqrt( 1 - 4(1)(1))  ) / (2)</a:t>
            </a:r>
          </a:p>
          <a:p>
            <a:pPr/>
          </a:p>
          <a:p>
            <a:pPr/>
            <a:r>
              <a:t>This gets us a negative sqrt, so no real solutions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 marL="187157" indent="-187157">
              <a:buSzPct val="100000"/>
              <a:buAutoNum type="arabicPeriod" startAt="1"/>
            </a:pPr>
            <a:r>
              <a:t>D.</a:t>
            </a:r>
          </a:p>
          <a:p>
            <a:pPr marL="187157" indent="-187157">
              <a:buSzPct val="100000"/>
              <a:buAutoNum type="arabicPeriod" startAt="1"/>
            </a:pPr>
            <a:r>
              <a:t>A.</a:t>
            </a:r>
          </a:p>
          <a:p>
            <a:pPr/>
          </a:p>
          <a:p>
            <a:pPr/>
            <a:r>
              <a:t>+why is it important to plug solutions into BOTH equations? Sometimes a solution satisfies one equation and not the other </a:t>
            </a:r>
          </a:p>
          <a:p>
            <a:pPr/>
            <a:r>
              <a:t>+hdw square a fraction? The exponent distributes to both numerator and denominator. E.g. (3/2)^2 = 9 / 4</a:t>
            </a:r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Shape 2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  = amount invested in fund 1</a:t>
            </a:r>
          </a:p>
          <a:p>
            <a:pPr/>
            <a:r>
              <a:t>y = amount invested in fund 2</a:t>
            </a:r>
          </a:p>
          <a:p>
            <a:pPr/>
          </a:p>
          <a:p>
            <a:pPr/>
            <a:r>
              <a:t>x + y = 12000 (eq. 1)</a:t>
            </a:r>
          </a:p>
          <a:p>
            <a:pPr/>
          </a:p>
          <a:p>
            <a:pPr/>
            <a:r>
              <a:t>0.09*x + 0.11*y = 1180</a:t>
            </a:r>
          </a:p>
          <a:p>
            <a:pPr/>
          </a:p>
          <a:p>
            <a:pPr/>
            <a:r>
              <a:t>+HDW apply substitution to solve this system?</a:t>
            </a:r>
          </a:p>
          <a:p>
            <a:pPr/>
          </a:p>
          <a:p>
            <a:pPr/>
            <a:r>
              <a:t>could go in either direction</a:t>
            </a:r>
          </a:p>
          <a:p>
            <a:pPr/>
          </a:p>
          <a:p>
            <a:pPr/>
            <a:r>
              <a:t>y = 12000 - x</a:t>
            </a:r>
          </a:p>
          <a:p>
            <a:pPr/>
          </a:p>
          <a:p>
            <a:pPr/>
            <a:r>
              <a:t>0.09x + 0.11(12000 - x) = 1180</a:t>
            </a:r>
          </a:p>
          <a:p>
            <a:pPr/>
            <a:r>
              <a:t>0.09x + 1320 - 0.11x = 1180</a:t>
            </a:r>
          </a:p>
          <a:p>
            <a:pPr/>
            <a:r>
              <a:t>-0.02x = -140</a:t>
            </a:r>
          </a:p>
          <a:p>
            <a:pPr/>
            <a:r>
              <a:t>x = 7000</a:t>
            </a:r>
          </a:p>
          <a:p>
            <a:pPr/>
          </a:p>
          <a:p>
            <a:pPr/>
            <a:r>
              <a:t>y = 12000 - 7000 = 5000</a:t>
            </a:r>
          </a:p>
          <a:p>
            <a:pPr/>
          </a:p>
          <a:p>
            <a:pPr/>
            <a:r>
              <a:t>solution: (7000, 5000)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substitution to solve systems of  equations in two variables?</a:t>
            </a:r>
            <a:endParaRPr b="0"/>
          </a:p>
        </p:txBody>
      </p:sp>
      <p:sp>
        <p:nvSpPr>
          <p:cNvPr id="45" name="Dr. O’Brien  2/2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2/2/22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1.1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Independent work"/>
          <p:cNvSpPr txBox="1"/>
          <p:nvPr/>
        </p:nvSpPr>
        <p:spPr>
          <a:xfrm>
            <a:off x="2543831" y="509913"/>
            <a:ext cx="3203498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Independent work</a:t>
            </a:r>
          </a:p>
        </p:txBody>
      </p:sp>
      <p:pic>
        <p:nvPicPr>
          <p:cNvPr id="231" name="Open folder precal_pset.png" descr="Open folder precal_pset.png"/>
          <p:cNvPicPr>
            <a:picLocks noChangeAspect="1"/>
          </p:cNvPicPr>
          <p:nvPr/>
        </p:nvPicPr>
        <p:blipFill>
          <a:blip r:embed="rId3">
            <a:extLst/>
          </a:blip>
          <a:srcRect l="5690" t="6384" r="3897" b="37530"/>
          <a:stretch>
            <a:fillRect/>
          </a:stretch>
        </p:blipFill>
        <p:spPr>
          <a:xfrm>
            <a:off x="957857" y="1385292"/>
            <a:ext cx="7228291" cy="2372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Independent work"/>
          <p:cNvSpPr txBox="1"/>
          <p:nvPr/>
        </p:nvSpPr>
        <p:spPr>
          <a:xfrm>
            <a:off x="2543831" y="509913"/>
            <a:ext cx="3203498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Independent work</a:t>
            </a:r>
          </a:p>
        </p:txBody>
      </p:sp>
      <p:pic>
        <p:nvPicPr>
          <p:cNvPr id="236" name="Open folder precal_pset.png" descr="Open folder precal_pset.png"/>
          <p:cNvPicPr>
            <a:picLocks noChangeAspect="1"/>
          </p:cNvPicPr>
          <p:nvPr/>
        </p:nvPicPr>
        <p:blipFill>
          <a:blip r:embed="rId3">
            <a:extLst/>
          </a:blip>
          <a:srcRect l="1690" t="59290" r="7897" b="0"/>
          <a:stretch>
            <a:fillRect/>
          </a:stretch>
        </p:blipFill>
        <p:spPr>
          <a:xfrm>
            <a:off x="1109183" y="953426"/>
            <a:ext cx="8981283" cy="2140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al world examples"/>
          <p:cNvSpPr txBox="1"/>
          <p:nvPr/>
        </p:nvSpPr>
        <p:spPr>
          <a:xfrm>
            <a:off x="2407562" y="487499"/>
            <a:ext cx="4056338" cy="26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Real world examples</a:t>
            </a:r>
          </a:p>
        </p:txBody>
      </p:sp>
      <p:sp>
        <p:nvSpPr>
          <p:cNvPr id="241" name="private access…"/>
          <p:cNvSpPr txBox="1"/>
          <p:nvPr/>
        </p:nvSpPr>
        <p:spPr>
          <a:xfrm>
            <a:off x="1548390" y="953426"/>
            <a:ext cx="624420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6A00"/>
                </a:solidFill>
              </a:defRPr>
            </a:pPr>
            <a:r>
              <a:rPr>
                <a:solidFill>
                  <a:schemeClr val="accent5">
                    <a:satOff val="-3088"/>
                    <a:lumOff val="25392"/>
                  </a:schemeClr>
                </a:solidFill>
              </a:rPr>
              <a:t>Be sure to…</a:t>
            </a:r>
            <a:r>
              <a:t>Follow along in your notes, but </a:t>
            </a:r>
            <a:r>
              <a:rPr u="sng"/>
              <a:t>try</a:t>
            </a:r>
            <a:r>
              <a:t> to stay one step ahead.</a:t>
            </a:r>
          </a:p>
        </p:txBody>
      </p:sp>
      <p:sp>
        <p:nvSpPr>
          <p:cNvPr id="242" name="private access…"/>
          <p:cNvSpPr txBox="1"/>
          <p:nvPr/>
        </p:nvSpPr>
        <p:spPr>
          <a:xfrm>
            <a:off x="1396961" y="1368552"/>
            <a:ext cx="6077539" cy="820523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total of $12,000 is invested in two funds paying 9% and 11% simple interest. How much is invested in each if the yearly interest is $1180?</a:t>
            </a:r>
          </a:p>
          <a:p>
            <a:pPr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43" name="A small business invests $10,000 to produce a new kind of super hot tortilla chip.  Each package costs $0.65 to produce and is sold for $1.20. How much has to be sold for the compny to break even?"/>
          <p:cNvSpPr txBox="1"/>
          <p:nvPr/>
        </p:nvSpPr>
        <p:spPr>
          <a:xfrm>
            <a:off x="1212850" y="3209315"/>
            <a:ext cx="587236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spcBef>
                <a:spcPts val="1200"/>
              </a:spcBef>
              <a:defRPr sz="1300">
                <a:solidFill>
                  <a:schemeClr val="accent5"/>
                </a:solidFill>
              </a:defRPr>
            </a:lvl1pPr>
          </a:lstStyle>
          <a:p>
            <a:pPr/>
            <a:r>
              <a:t>A small business invests $10,000 to produce a new kind of super hot tortilla chip.  Each package costs $0.65 to produce and is sold for $1.20. How much has to be sold for the compny to break even?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"/>
      <p:bldP build="whole" bldLvl="1" animBg="1" rev="0" advAuto="0" spid="242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5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4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49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o Now"/>
          <p:cNvSpPr txBox="1"/>
          <p:nvPr/>
        </p:nvSpPr>
        <p:spPr>
          <a:xfrm>
            <a:off x="2416655" y="60050"/>
            <a:ext cx="3203497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Do Now</a:t>
            </a:r>
          </a:p>
        </p:txBody>
      </p:sp>
      <p:sp>
        <p:nvSpPr>
          <p:cNvPr id="189" name="Be sure to: do the work below in your saved copy of thenAlice’s restaurant Pyret file:…"/>
          <p:cNvSpPr txBox="1"/>
          <p:nvPr/>
        </p:nvSpPr>
        <p:spPr>
          <a:xfrm>
            <a:off x="1393694" y="582300"/>
            <a:ext cx="3564592" cy="39751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3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  <a:r>
              <a:rPr>
                <a:solidFill>
                  <a:schemeClr val="accent3"/>
                </a:solidFill>
              </a:rPr>
              <a:t>Get out your notebook/binder. Read the paragraph below carefully, then answer each question with a complete sentence.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>
              <a:defRPr sz="13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 defTabSz="457200">
              <a:spcBef>
                <a:spcPts val="1200"/>
              </a:spcBef>
              <a:defRPr sz="1300">
                <a:solidFill>
                  <a:schemeClr val="accent5"/>
                </a:solidFill>
              </a:defRPr>
            </a:pPr>
            <a:r>
              <a:t>A small business invests $10,000 to produce a new kind of super hot tortilla chip.  Each package costs $0.65 to produce and is sold for $1.20.</a:t>
            </a:r>
          </a:p>
          <a:p>
            <a:pPr defTabSz="457200">
              <a:spcBef>
                <a:spcPts val="1200"/>
              </a:spcBef>
              <a:defRPr sz="1300">
                <a:solidFill>
                  <a:schemeClr val="accent5"/>
                </a:solidFill>
              </a:defRPr>
            </a:pPr>
            <a:r>
              <a:t>In the graph to the right, the x-axis represents units of chip sold, the y-axis represents money (in $).</a:t>
            </a:r>
          </a:p>
          <a:p>
            <a:pPr>
              <a:defRPr sz="13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 marL="187157" indent="-187157">
              <a:buSzPct val="100000"/>
              <a:buAutoNum type="arabicPeriod" startAt="1"/>
              <a:defRPr sz="13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Examine the red and blue lines. Which line represents the </a:t>
            </a:r>
            <a:r>
              <a:rPr>
                <a:solidFill>
                  <a:schemeClr val="accent2"/>
                </a:solidFill>
              </a:rPr>
              <a:t>cost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and which represents </a:t>
            </a:r>
            <a:r>
              <a:rPr>
                <a:solidFill>
                  <a:schemeClr val="accent2"/>
                </a:solidFill>
              </a:rPr>
              <a:t>revenue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? Explain why.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 marL="187157" indent="-187157">
              <a:buSzPct val="100000"/>
              <a:buAutoNum type="arabicPeriod" startAt="1"/>
              <a:defRPr sz="13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What do you think the point where these two lines intersect represents?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0280" y="1172801"/>
            <a:ext cx="3577292" cy="2539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5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substitution to solve systems of  equations in two variables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Systems of equations are useful in situations where variables must satisfy two or more conditions. E.g. cost and revenue per units sold.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Using elimination to solve any system of equations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Vocabul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Vocabulary</a:t>
            </a:r>
          </a:p>
        </p:txBody>
      </p:sp>
      <p:sp>
        <p:nvSpPr>
          <p:cNvPr id="201" name="private access…"/>
          <p:cNvSpPr txBox="1"/>
          <p:nvPr/>
        </p:nvSpPr>
        <p:spPr>
          <a:xfrm>
            <a:off x="4323939" y="1572049"/>
            <a:ext cx="1929729" cy="85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solution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An ordered pair </a:t>
            </a:r>
            <a14:m>
              <m:oMath>
                <m:r>
                  <a:rPr xmlns:a="http://schemas.openxmlformats.org/drawingml/2006/main" sz="17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17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7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that solves each equation in a system.</a:t>
            </a:r>
          </a:p>
        </p:txBody>
      </p:sp>
      <p:sp>
        <p:nvSpPr>
          <p:cNvPr id="202" name="private access…"/>
          <p:cNvSpPr txBox="1"/>
          <p:nvPr/>
        </p:nvSpPr>
        <p:spPr>
          <a:xfrm>
            <a:off x="1535204" y="1576584"/>
            <a:ext cx="1929729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System of equations</a:t>
            </a:r>
          </a:p>
          <a:p>
            <a:pPr lvl="2">
              <a:defRPr>
                <a:solidFill>
                  <a:srgbClr val="FF6A00"/>
                </a:solidFill>
              </a:defRPr>
            </a:pPr>
            <a:r>
              <a:t>A set of two or more equations that share the same variables.</a:t>
            </a:r>
          </a:p>
        </p:txBody>
      </p:sp>
      <p:sp>
        <p:nvSpPr>
          <p:cNvPr id="203" name="Solving a system of equations: finding all the solutions for a system of equations"/>
          <p:cNvSpPr txBox="1"/>
          <p:nvPr/>
        </p:nvSpPr>
        <p:spPr>
          <a:xfrm>
            <a:off x="1153537" y="3245063"/>
            <a:ext cx="6564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1">
                <a:solidFill>
                  <a:schemeClr val="accent2">
                    <a:lumOff val="-9333"/>
                  </a:schemeClr>
                </a:solidFill>
              </a:defRPr>
            </a:pPr>
            <a:r>
              <a:t>Solving a system of equations: </a:t>
            </a:r>
            <a:r>
              <a:rPr b="0"/>
              <a:t>finding all the solutions for a system of equations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  <p:bldP build="whole" bldLvl="1" animBg="1" rev="0" advAuto="0" spid="20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Warm-up"/>
          <p:cNvSpPr txBox="1"/>
          <p:nvPr/>
        </p:nvSpPr>
        <p:spPr>
          <a:xfrm>
            <a:off x="2543831" y="509913"/>
            <a:ext cx="3203498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Warm-up</a:t>
            </a:r>
          </a:p>
        </p:txBody>
      </p:sp>
      <p:sp>
        <p:nvSpPr>
          <p:cNvPr id="206" name="private access…"/>
          <p:cNvSpPr txBox="1"/>
          <p:nvPr/>
        </p:nvSpPr>
        <p:spPr>
          <a:xfrm>
            <a:off x="405390" y="1695530"/>
            <a:ext cx="192972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6A00"/>
                </a:solidFill>
              </a:defRPr>
            </a:pPr>
            <a:r>
              <a:t>Follow along in your notes, but </a:t>
            </a:r>
            <a:r>
              <a:rPr u="sng"/>
              <a:t>try</a:t>
            </a:r>
            <a:r>
              <a:t> to stay one step ahead.</a:t>
            </a:r>
          </a:p>
        </p:txBody>
      </p:sp>
      <p:sp>
        <p:nvSpPr>
          <p:cNvPr id="207" name="private access…"/>
          <p:cNvSpPr txBox="1"/>
          <p:nvPr/>
        </p:nvSpPr>
        <p:spPr>
          <a:xfrm>
            <a:off x="2580799" y="1543088"/>
            <a:ext cx="5230062" cy="1524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Let’s solve the system of equations. </a:t>
            </a:r>
          </a:p>
          <a:p>
            <a:pPr>
              <a:defRPr>
                <a:solidFill>
                  <a:srgbClr val="FF6A00"/>
                </a:solidFill>
              </a:defRPr>
            </a:pPr>
            <a:endParaRPr>
              <a:solidFill>
                <a:srgbClr val="012F7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  <a:r>
              <a:t>              (1)</a:t>
            </a:r>
          </a:p>
          <a:p>
            <a:pPr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2</m:t>
                </m:r>
              </m:oMath>
            </a14:m>
            <a:r>
              <a:t>              (2)</a:t>
            </a:r>
          </a:p>
          <a:p>
            <a:pPr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  <p:bldP build="whole" bldLvl="1" animBg="1" rev="0" advAuto="0" spid="20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ini-lesson: 2 more examples"/>
          <p:cNvSpPr txBox="1"/>
          <p:nvPr/>
        </p:nvSpPr>
        <p:spPr>
          <a:xfrm>
            <a:off x="2543831" y="509913"/>
            <a:ext cx="3203498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Mini-lesson: 2 more examples</a:t>
            </a:r>
          </a:p>
        </p:txBody>
      </p:sp>
      <p:sp>
        <p:nvSpPr>
          <p:cNvPr id="212" name="private access…"/>
          <p:cNvSpPr txBox="1"/>
          <p:nvPr/>
        </p:nvSpPr>
        <p:spPr>
          <a:xfrm>
            <a:off x="1548390" y="953426"/>
            <a:ext cx="624420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6A00"/>
                </a:solidFill>
              </a:defRPr>
            </a:pPr>
            <a:r>
              <a:rPr>
                <a:solidFill>
                  <a:schemeClr val="accent5">
                    <a:satOff val="-3088"/>
                    <a:lumOff val="25392"/>
                  </a:schemeClr>
                </a:solidFill>
              </a:rPr>
              <a:t>Be sure to…</a:t>
            </a:r>
            <a:r>
              <a:t>Follow along in your notes, but </a:t>
            </a:r>
            <a:r>
              <a:rPr u="sng"/>
              <a:t>try</a:t>
            </a:r>
            <a:r>
              <a:t> to stay one step ahead.</a:t>
            </a:r>
          </a:p>
        </p:txBody>
      </p:sp>
      <p:sp>
        <p:nvSpPr>
          <p:cNvPr id="213" name="private access…"/>
          <p:cNvSpPr txBox="1"/>
          <p:nvPr/>
        </p:nvSpPr>
        <p:spPr>
          <a:xfrm>
            <a:off x="815499" y="1317653"/>
            <a:ext cx="2516330" cy="1537104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Two-solution case</a:t>
            </a:r>
          </a:p>
          <a:p>
            <a:pPr>
              <a:defRPr>
                <a:solidFill>
                  <a:srgbClr val="FF6A00"/>
                </a:solidFill>
              </a:defRPr>
            </a:pPr>
            <a:endParaRPr>
              <a:solidFill>
                <a:srgbClr val="012F7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>
                <m:sSup>
                  <m:e>
                    <m:r>
                      <a:rPr xmlns:a="http://schemas.openxmlformats.org/drawingml/2006/main" sz="1650" i="1">
                        <a:solidFill>
                          <a:srgbClr val="0099E8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0099E8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4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7</m:t>
                </m:r>
              </m:oMath>
            </a14:m>
            <a:r>
              <a:t>              (1)</a:t>
            </a:r>
          </a:p>
          <a:p>
            <a:pPr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             (2)</a:t>
            </a:r>
          </a:p>
          <a:p>
            <a:pPr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14" name="private access…"/>
          <p:cNvSpPr txBox="1"/>
          <p:nvPr/>
        </p:nvSpPr>
        <p:spPr>
          <a:xfrm>
            <a:off x="4460399" y="1316912"/>
            <a:ext cx="2516330" cy="1537104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No-solution case</a:t>
            </a:r>
          </a:p>
          <a:p>
            <a:pPr>
              <a:defRPr>
                <a:solidFill>
                  <a:srgbClr val="FF6A00"/>
                </a:solidFill>
              </a:defRPr>
            </a:pPr>
            <a:endParaRPr>
              <a:solidFill>
                <a:srgbClr val="012F7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  <a:r>
              <a:t>              (1)</a:t>
            </a:r>
          </a:p>
          <a:p>
            <a:pPr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>
                <m:sSup>
                  <m:e>
                    <m:r>
                      <a:rPr xmlns:a="http://schemas.openxmlformats.org/drawingml/2006/main" sz="1650" i="1">
                        <a:solidFill>
                          <a:srgbClr val="0099E8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0099E8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  <a:r>
              <a:t>              (2)</a:t>
            </a:r>
          </a:p>
          <a:p>
            <a:pPr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2935653"/>
            <a:ext cx="6018419" cy="1761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  <p:bldP build="whole" bldLvl="1" animBg="1" rev="0" advAuto="0" spid="213" grpId="2"/>
      <p:bldP build="whole" bldLvl="1" animBg="1" rev="0" advAuto="0" spid="215" grpId="4"/>
      <p:bldP build="whole" bldLvl="1" animBg="1" rev="0" advAuto="0" spid="214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ini-lesson: notes"/>
          <p:cNvSpPr txBox="1"/>
          <p:nvPr/>
        </p:nvSpPr>
        <p:spPr>
          <a:xfrm>
            <a:off x="2543831" y="509913"/>
            <a:ext cx="3203498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Mini-lesson: notes</a:t>
            </a:r>
          </a:p>
        </p:txBody>
      </p:sp>
      <p:sp>
        <p:nvSpPr>
          <p:cNvPr id="220" name="private access…"/>
          <p:cNvSpPr txBox="1"/>
          <p:nvPr/>
        </p:nvSpPr>
        <p:spPr>
          <a:xfrm>
            <a:off x="1548390" y="953426"/>
            <a:ext cx="6244203" cy="292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6A00"/>
                </a:solidFill>
              </a:defRPr>
            </a:pPr>
            <a:r>
              <a:rPr>
                <a:solidFill>
                  <a:schemeClr val="accent5">
                    <a:satOff val="-3088"/>
                    <a:lumOff val="25392"/>
                  </a:schemeClr>
                </a:solidFill>
              </a:rPr>
              <a:t>Be sure to…</a:t>
            </a:r>
            <a:r>
              <a:t>copy in your notes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8390" y="953426"/>
            <a:ext cx="6244076" cy="2671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ndependent work"/>
          <p:cNvSpPr txBox="1"/>
          <p:nvPr/>
        </p:nvSpPr>
        <p:spPr>
          <a:xfrm>
            <a:off x="2543831" y="509913"/>
            <a:ext cx="3203498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Independent work</a:t>
            </a:r>
          </a:p>
        </p:txBody>
      </p:sp>
      <p:sp>
        <p:nvSpPr>
          <p:cNvPr id="226" name="private access…"/>
          <p:cNvSpPr txBox="1"/>
          <p:nvPr/>
        </p:nvSpPr>
        <p:spPr>
          <a:xfrm>
            <a:off x="352972" y="1501707"/>
            <a:ext cx="4401781" cy="214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6A00"/>
                </a:solidFill>
              </a:defRPr>
            </a:pPr>
            <a:r>
              <a:rPr>
                <a:solidFill>
                  <a:schemeClr val="accent5">
                    <a:satOff val="-3088"/>
                    <a:lumOff val="25392"/>
                  </a:schemeClr>
                </a:solidFill>
              </a:rPr>
              <a:t>Be sure to…</a:t>
            </a:r>
            <a:r>
              <a:t>copy in your notes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972" y="1501707"/>
            <a:ext cx="4401654" cy="1883295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Complete problems (1-3) of Pset #1."/>
          <p:cNvSpPr txBox="1"/>
          <p:nvPr/>
        </p:nvSpPr>
        <p:spPr>
          <a:xfrm>
            <a:off x="5236026" y="1476376"/>
            <a:ext cx="15958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Complete problems (1-3) of Pset #1.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