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STANDARDS REFERENCED:</a:t>
            </a:r>
          </a:p>
          <a:p>
            <a:pPr/>
          </a:p>
          <a:p>
            <a:pPr/>
            <a:r>
              <a:t>CSTA 11-12th grade standards: 3B-AP-12: Compare and contrast fundamental data structures and their uses.</a:t>
            </a:r>
          </a:p>
          <a:p>
            <a:pPr/>
          </a:p>
          <a:p>
            <a:pPr/>
            <a:r>
              <a:t>NY State: 9-12.CT.7</a:t>
            </a:r>
          </a:p>
          <a:p>
            <a:pPr/>
            <a:r>
              <a:t>Design or remix a program that</a:t>
            </a:r>
          </a:p>
          <a:p>
            <a:pPr/>
            <a:r>
              <a:t>utilizes a data structure to maintain</a:t>
            </a:r>
          </a:p>
          <a:p>
            <a:pPr/>
            <a:r>
              <a:t>changes to related pieces of data.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We could keep a ‘list’ of this information, each item in the list pointing to a different student object.</a:t>
            </a:r>
          </a:p>
          <a:p>
            <a:pPr marL="187157" indent="-187157">
              <a:buSzPct val="100000"/>
              <a:buAutoNum type="arabicPeriod" startAt="1"/>
            </a:pPr>
            <a:r>
              <a:t>It’s unclear how to make such a list in Java.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+What do arrays remind you of (think Python)? They remind us of lists and tuples in Python.</a:t>
            </a:r>
          </a:p>
          <a:p>
            <a:pPr/>
          </a:p>
          <a:p>
            <a:pPr/>
            <a:r>
              <a:t>Later on we’ll actually be seeing some differences between Java arrays and Python lists.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int[] refers to the type (an integer array).</a:t>
            </a:r>
          </a:p>
          <a:p>
            <a:pPr/>
          </a:p>
          <a:p>
            <a:pPr/>
          </a:p>
          <a:p>
            <a:pPr/>
            <a:r>
              <a:t>It’s an object assigned to the variable scores. </a:t>
            </a:r>
          </a:p>
          <a:p>
            <a:pPr/>
          </a:p>
          <a:p>
            <a:pPr/>
            <a:r>
              <a:t>[5] means it has 5 elements.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4" name="Shape 2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correct choice is A. myArray is initialized as {0,0,0,0}.  The changeIt method takes an array, and index, and a new value, and adds newValue to the item in the array at the index. In this case the item at 1 is 0, so 0+5 = 5.  All other items remain unchanged. 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4" name="Shape 2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</a:t>
            </a:r>
          </a:p>
          <a:p>
            <a:pPr/>
            <a:r>
              <a:t>double[] temperatures = { 80.2, 65.3, 12.17, 20.21};</a:t>
            </a:r>
          </a:p>
          <a:p>
            <a:pPr/>
          </a:p>
          <a:p>
            <a:pPr/>
            <a:r>
              <a:t>+What’s another way to do this?</a:t>
            </a:r>
          </a:p>
          <a:p>
            <a:pPr/>
            <a:r>
              <a:t>double[] temperatures = new double[4];</a:t>
            </a:r>
          </a:p>
          <a:p>
            <a:pPr/>
            <a:r>
              <a:t>temperatures[0] = 80.2,</a:t>
            </a:r>
          </a:p>
          <a:p>
            <a:pPr/>
            <a:r>
              <a:t>etc. </a:t>
            </a:r>
          </a:p>
          <a:p>
            <a:pPr/>
          </a:p>
          <a:p>
            <a:pPr/>
            <a:r>
              <a:t>2. </a:t>
            </a:r>
          </a:p>
          <a:p>
            <a:pPr/>
            <a:r>
              <a:t>temperatures[2] = 15.2;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1" name="Shape 2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an Array Index Out of Bounds Exception error? </a:t>
            </a:r>
          </a:p>
          <a:p>
            <a:pPr/>
            <a:r>
              <a:t>This error is thrown if an index that does not exist tries to be accessed.</a:t>
            </a:r>
          </a:p>
          <a:p>
            <a:pPr/>
            <a:r>
              <a:t>How would you create an array of 6 doubles? </a:t>
            </a:r>
          </a:p>
          <a:p>
            <a:pPr/>
            <a:r>
              <a:t>double[] arr = new double[6];</a:t>
            </a:r>
          </a:p>
          <a:p>
            <a:pPr/>
            <a:r>
              <a:t>How would you access the last element in an array called myNumbers? </a:t>
            </a:r>
          </a:p>
          <a:p>
            <a:pPr/>
            <a:r>
              <a:t>myNumbers[myNumbers.length - 1]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store collections of data using 1D arrays? </a:t>
            </a:r>
            <a:endParaRPr b="0" sz="1200"/>
          </a:p>
        </p:txBody>
      </p:sp>
      <p:sp>
        <p:nvSpPr>
          <p:cNvPr id="46" name="Dr. O’Brien. 2/2/22"/>
          <p:cNvSpPr txBox="1"/>
          <p:nvPr/>
        </p:nvSpPr>
        <p:spPr>
          <a:xfrm>
            <a:off x="7222008" y="39450"/>
            <a:ext cx="14753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O’Brien. 2/2/22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1.1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 February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56" name="Consider the following method.…"/>
          <p:cNvSpPr txBox="1"/>
          <p:nvPr>
            <p:ph type="body" sz="half" idx="1"/>
          </p:nvPr>
        </p:nvSpPr>
        <p:spPr>
          <a:xfrm>
            <a:off x="437652" y="1629980"/>
            <a:ext cx="3447089" cy="3002402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1400"/>
              </a:spcBef>
              <a:buClrTx/>
              <a:buSzTx/>
              <a:buFontTx/>
              <a:buNone/>
              <a:defRPr sz="14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Consider the following method.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 void changeIt(int[] arr, int index, int newValue)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marL="228600" indent="-22860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arr[index] += newValue;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Which of the following code segments, if located in a method in the same class as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changeIt</a:t>
            </a:r>
            <a:r>
              <a:t>, will cause the array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myArray </a:t>
            </a:r>
            <a:r>
              <a:t>to contain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{0, 5, 0, 0}</a:t>
            </a:r>
            <a:r>
              <a:t> ?</a:t>
            </a:r>
          </a:p>
        </p:txBody>
      </p:sp>
      <p:grpSp>
        <p:nvGrpSpPr>
          <p:cNvPr id="261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57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60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58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59" name="Practice problem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405718">
                  <a:defRPr sz="16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</a:t>
                </a:r>
              </a:p>
              <a:p>
                <a:pPr defTabSz="405718">
                  <a:defRPr sz="104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Answer the problem below and write a sentence justifying your solution.</a:t>
                </a:r>
              </a:p>
            </p:txBody>
          </p:sp>
        </p:grpSp>
      </p:grpSp>
      <p:pic>
        <p:nvPicPr>
          <p:cNvPr id="26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46904" y="1719273"/>
            <a:ext cx="2892900" cy="2823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67" name="Write out code for a program to do the following:…"/>
          <p:cNvSpPr txBox="1"/>
          <p:nvPr>
            <p:ph type="body" idx="1"/>
          </p:nvPr>
        </p:nvSpPr>
        <p:spPr>
          <a:xfrm>
            <a:off x="437652" y="1629980"/>
            <a:ext cx="7689515" cy="3002402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1400"/>
              </a:spcBef>
              <a:buClrTx/>
              <a:buSzTx/>
              <a:buFontTx/>
              <a:buNone/>
              <a:defRPr sz="14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Write out code for a program to do the following:</a:t>
            </a:r>
          </a:p>
          <a:p>
            <a:pPr marL="0" indent="0" defTabSz="457200">
              <a:lnSpc>
                <a:spcPct val="100000"/>
              </a:lnSpc>
              <a:spcBef>
                <a:spcPts val="1400"/>
              </a:spcBef>
              <a:buClrTx/>
              <a:buSzTx/>
              <a:buFontTx/>
              <a:buNone/>
              <a:defRPr sz="14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1400"/>
              </a:spcBef>
              <a:buClrTx/>
              <a:buSzTx/>
              <a:buFontTx/>
              <a:buNone/>
              <a:defRPr sz="14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1. Initialize an array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temperatures</a:t>
            </a:r>
            <a:r>
              <a:t> with the following four values: 80.2, 65.3, 12.17, 20.21.</a:t>
            </a:r>
          </a:p>
          <a:p>
            <a:pPr marL="0" indent="0" defTabSz="457200">
              <a:lnSpc>
                <a:spcPct val="100000"/>
              </a:lnSpc>
              <a:spcBef>
                <a:spcPts val="1400"/>
              </a:spcBef>
              <a:buClrTx/>
              <a:buSzTx/>
              <a:buFontTx/>
              <a:buNone/>
              <a:defRPr sz="14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2. Change the value of the third item to be 15.2. </a:t>
            </a:r>
          </a:p>
        </p:txBody>
      </p:sp>
      <p:grpSp>
        <p:nvGrpSpPr>
          <p:cNvPr id="272" name="Google Shape;118;p19"/>
          <p:cNvGrpSpPr/>
          <p:nvPr/>
        </p:nvGrpSpPr>
        <p:grpSpPr>
          <a:xfrm>
            <a:off x="2119861" y="42840"/>
            <a:ext cx="5092944" cy="745623"/>
            <a:chOff x="-1" y="0"/>
            <a:chExt cx="5092942" cy="745622"/>
          </a:xfrm>
        </p:grpSpPr>
        <p:sp>
          <p:nvSpPr>
            <p:cNvPr id="268" name="Rectangle"/>
            <p:cNvSpPr/>
            <p:nvPr/>
          </p:nvSpPr>
          <p:spPr>
            <a:xfrm>
              <a:off x="-2" y="0"/>
              <a:ext cx="4546963" cy="74562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71" name="Do now…"/>
            <p:cNvGrpSpPr/>
            <p:nvPr/>
          </p:nvGrpSpPr>
          <p:grpSpPr>
            <a:xfrm>
              <a:off x="9457" y="9458"/>
              <a:ext cx="5083485" cy="726706"/>
              <a:chOff x="0" y="0"/>
              <a:chExt cx="5083483" cy="726705"/>
            </a:xfrm>
          </p:grpSpPr>
          <p:sp>
            <p:nvSpPr>
              <p:cNvPr id="269" name="Rectangle"/>
              <p:cNvSpPr/>
              <p:nvPr/>
            </p:nvSpPr>
            <p:spPr>
              <a:xfrm>
                <a:off x="-1" y="-1"/>
                <a:ext cx="5083485" cy="726707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70" name="Practice problem…"/>
              <p:cNvSpPr txBox="1"/>
              <p:nvPr/>
            </p:nvSpPr>
            <p:spPr>
              <a:xfrm>
                <a:off x="12699" y="12699"/>
                <a:ext cx="5058085" cy="701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405718">
                  <a:defRPr sz="16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Practice problem </a:t>
                </a:r>
              </a:p>
              <a:p>
                <a:pPr defTabSz="405718">
                  <a:defRPr sz="104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Answer the problem below and write a sentence justifying your solution.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77" name="What is an Array Index Out of Bounds Exception error?…"/>
          <p:cNvSpPr txBox="1"/>
          <p:nvPr/>
        </p:nvSpPr>
        <p:spPr>
          <a:xfrm>
            <a:off x="778973" y="1600200"/>
            <a:ext cx="3278433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 What is an Array Index Out of Bounds Exception error? </a:t>
            </a:r>
          </a:p>
          <a:p>
            <a:pPr marL="187157" indent="-187157">
              <a:buSzPct val="100000"/>
              <a:buAutoNum type="arabicPeriod" startAt="1"/>
            </a:pPr>
            <a:r>
              <a:t> How could you create an array of 6 doubles? </a:t>
            </a:r>
          </a:p>
          <a:p>
            <a:pPr marL="187157" indent="-187157">
              <a:buSzPct val="100000"/>
              <a:buAutoNum type="arabicPeriod" startAt="1"/>
            </a:pPr>
            <a:r>
              <a:t> How could you access the last element in an array called myNumbers? </a:t>
            </a:r>
          </a:p>
        </p:txBody>
      </p:sp>
      <p:pic>
        <p:nvPicPr>
          <p:cNvPr id="27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6052" y="1554712"/>
            <a:ext cx="3053022" cy="2034076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Reflection: summing up the lesson…"/>
          <p:cNvSpPr txBox="1"/>
          <p:nvPr/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813816"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Reflection: summing up the lesson</a:t>
            </a:r>
          </a:p>
          <a:p>
            <a:pPr defTabSz="813816">
              <a:defRPr sz="12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questions below. Show all work or write a complete sentence for each answer:</a:t>
            </a:r>
          </a:p>
        </p:txBody>
      </p:sp>
      <p:sp>
        <p:nvSpPr>
          <p:cNvPr id="191" name="In unit 4, we made a LehmanStudent class. This stores data for an individual Lehman student. Now we want to make a LehmanRoster class with data for every student In the school.…"/>
          <p:cNvSpPr txBox="1"/>
          <p:nvPr/>
        </p:nvSpPr>
        <p:spPr>
          <a:xfrm>
            <a:off x="297563" y="1992403"/>
            <a:ext cx="4074447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In unit 4, we made a LehmanStudent class. This stores data for an individual Lehman student. Now we want to make a LehmanRoster class with data for every student In the school. </a:t>
            </a:r>
          </a:p>
          <a:p>
            <a:pPr/>
          </a:p>
          <a:p>
            <a:pPr marL="187157" indent="-187157">
              <a:buSzPct val="100000"/>
              <a:buAutoNum type="arabicPeriod" startAt="1"/>
            </a:pPr>
            <a:r>
              <a:t>How could we store this information?</a:t>
            </a:r>
          </a:p>
          <a:p>
            <a:pPr marL="187157" indent="-187157">
              <a:buSzPct val="100000"/>
              <a:buAutoNum type="arabicPeriod" startAt="1"/>
            </a:pPr>
            <a:r>
              <a:t>What are some difficulties you foresee?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76596" y="1790533"/>
            <a:ext cx="2189783" cy="2919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store collections of data using 1D arrays 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Arrays allow us to store and manipulate </a:t>
            </a:r>
            <a:r>
              <a:rPr b="0" i="1"/>
              <a:t>collections </a:t>
            </a:r>
            <a:r>
              <a:rPr b="0"/>
              <a:t>of data.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Traversing arrays with for and while loops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Vocab…"/>
          <p:cNvSpPr txBox="1"/>
          <p:nvPr>
            <p:ph type="title"/>
          </p:nvPr>
        </p:nvSpPr>
        <p:spPr>
          <a:xfrm>
            <a:off x="1438671" y="184914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Vocab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These definitions should be in your Glossary. If not Copy each definition, in your </a:t>
            </a:r>
            <a:r>
              <a:rPr u="sng">
                <a:solidFill>
                  <a:schemeClr val="accent3">
                    <a:lumOff val="-9098"/>
                  </a:schemeClr>
                </a:solidFill>
              </a:rPr>
              <a:t>Java Glossary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</a:t>
            </a:r>
          </a:p>
        </p:txBody>
      </p:sp>
      <p:sp>
        <p:nvSpPr>
          <p:cNvPr id="200" name="Array…"/>
          <p:cNvSpPr txBox="1"/>
          <p:nvPr/>
        </p:nvSpPr>
        <p:spPr>
          <a:xfrm>
            <a:off x="530494" y="1567298"/>
            <a:ext cx="1929727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Array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An object that stores a fixed number of objects of the same type.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sp>
        <p:nvSpPr>
          <p:cNvPr id="201" name="What do arrays remind you of (think Python)?"/>
          <p:cNvSpPr txBox="1"/>
          <p:nvPr/>
        </p:nvSpPr>
        <p:spPr>
          <a:xfrm>
            <a:off x="4402608" y="2463800"/>
            <a:ext cx="3590058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7B2900"/>
                </a:solidFill>
              </a:defRPr>
            </a:lvl1pPr>
          </a:lstStyle>
          <a:p>
            <a:pPr/>
            <a:r>
              <a:t>What do arrays remind you of (think Python)?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118;p19"/>
          <p:cNvGrpSpPr/>
          <p:nvPr/>
        </p:nvGrpSpPr>
        <p:grpSpPr>
          <a:xfrm>
            <a:off x="2448811" y="72865"/>
            <a:ext cx="6244203" cy="914171"/>
            <a:chOff x="-1" y="0"/>
            <a:chExt cx="6244202" cy="914170"/>
          </a:xfrm>
        </p:grpSpPr>
        <p:sp>
          <p:nvSpPr>
            <p:cNvPr id="205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08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06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07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Mini-lesson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  <p:sp>
        <p:nvSpPr>
          <p:cNvPr id="210" name="Array…"/>
          <p:cNvSpPr txBox="1"/>
          <p:nvPr/>
        </p:nvSpPr>
        <p:spPr>
          <a:xfrm>
            <a:off x="530494" y="1567298"/>
            <a:ext cx="1929727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Array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An object that stores a fixed number of objects of the same type.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sp>
        <p:nvSpPr>
          <p:cNvPr id="211" name="Once an array has been created its size can’t change."/>
          <p:cNvSpPr txBox="1"/>
          <p:nvPr/>
        </p:nvSpPr>
        <p:spPr>
          <a:xfrm>
            <a:off x="3771484" y="1486652"/>
            <a:ext cx="426262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Once an array has been created its size can’t change.</a:t>
            </a:r>
          </a:p>
        </p:txBody>
      </p:sp>
      <p:pic>
        <p:nvPicPr>
          <p:cNvPr id="212" name="IMG_0085.png" descr="IMG_0085.png"/>
          <p:cNvPicPr>
            <a:picLocks noChangeAspect="1"/>
          </p:cNvPicPr>
          <p:nvPr/>
        </p:nvPicPr>
        <p:blipFill>
          <a:blip r:embed="rId3">
            <a:extLst/>
          </a:blip>
          <a:srcRect l="0" t="52320" r="12422" b="16070"/>
          <a:stretch>
            <a:fillRect/>
          </a:stretch>
        </p:blipFill>
        <p:spPr>
          <a:xfrm>
            <a:off x="2567957" y="2754505"/>
            <a:ext cx="6006075" cy="1625814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int[] scores = new int[5]"/>
          <p:cNvSpPr txBox="1"/>
          <p:nvPr/>
        </p:nvSpPr>
        <p:spPr>
          <a:xfrm>
            <a:off x="3626203" y="2302200"/>
            <a:ext cx="2680135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int[] scores = new int[5]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1"/>
      <p:bldP build="whole" bldLvl="1" animBg="1" rev="0" advAuto="0" spid="212" grpId="2"/>
      <p:bldP build="whole" bldLvl="1" animBg="1" rev="0" advAuto="0" spid="211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118;p19"/>
          <p:cNvGrpSpPr/>
          <p:nvPr/>
        </p:nvGrpSpPr>
        <p:grpSpPr>
          <a:xfrm>
            <a:off x="2448811" y="72865"/>
            <a:ext cx="6244203" cy="914171"/>
            <a:chOff x="-1" y="0"/>
            <a:chExt cx="6244202" cy="914170"/>
          </a:xfrm>
        </p:grpSpPr>
        <p:sp>
          <p:nvSpPr>
            <p:cNvPr id="217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20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18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19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Mini-lesson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  <p:sp>
        <p:nvSpPr>
          <p:cNvPr id="222" name="Array…"/>
          <p:cNvSpPr txBox="1"/>
          <p:nvPr/>
        </p:nvSpPr>
        <p:spPr>
          <a:xfrm>
            <a:off x="530494" y="1567298"/>
            <a:ext cx="1929727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Array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An object that stores a fixed number of objects of the same type.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sp>
        <p:nvSpPr>
          <p:cNvPr id="223" name="Default values for array elements:"/>
          <p:cNvSpPr txBox="1"/>
          <p:nvPr/>
        </p:nvSpPr>
        <p:spPr>
          <a:xfrm>
            <a:off x="3624263" y="1623128"/>
            <a:ext cx="267102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Default values for array elements:</a:t>
            </a:r>
          </a:p>
        </p:txBody>
      </p:sp>
      <p:pic>
        <p:nvPicPr>
          <p:cNvPr id="224" name="IMG_0086.png" descr="IMG_0086.png"/>
          <p:cNvPicPr>
            <a:picLocks noChangeAspect="1"/>
          </p:cNvPicPr>
          <p:nvPr/>
        </p:nvPicPr>
        <p:blipFill>
          <a:blip r:embed="rId2">
            <a:extLst/>
          </a:blip>
          <a:srcRect l="0" t="31037" r="9284" b="19647"/>
          <a:stretch>
            <a:fillRect/>
          </a:stretch>
        </p:blipFill>
        <p:spPr>
          <a:xfrm>
            <a:off x="2510952" y="2175463"/>
            <a:ext cx="5355835" cy="2183672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int[] scores = new int[5]"/>
          <p:cNvSpPr txBox="1"/>
          <p:nvPr/>
        </p:nvSpPr>
        <p:spPr>
          <a:xfrm>
            <a:off x="3441344" y="1203482"/>
            <a:ext cx="2680136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int[] scores = new int[5]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118;p19"/>
          <p:cNvGrpSpPr/>
          <p:nvPr/>
        </p:nvGrpSpPr>
        <p:grpSpPr>
          <a:xfrm>
            <a:off x="2448811" y="72865"/>
            <a:ext cx="6244203" cy="914171"/>
            <a:chOff x="-1" y="0"/>
            <a:chExt cx="6244202" cy="914170"/>
          </a:xfrm>
        </p:grpSpPr>
        <p:sp>
          <p:nvSpPr>
            <p:cNvPr id="227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30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28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29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Mini-lesson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  <p:sp>
        <p:nvSpPr>
          <p:cNvPr id="232" name="Array…"/>
          <p:cNvSpPr txBox="1"/>
          <p:nvPr/>
        </p:nvSpPr>
        <p:spPr>
          <a:xfrm>
            <a:off x="530494" y="1567298"/>
            <a:ext cx="1929727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Array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An object that stores a fixed number of objects of the same type.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sp>
        <p:nvSpPr>
          <p:cNvPr id="233" name="Using an initializer list to make a new array:"/>
          <p:cNvSpPr txBox="1"/>
          <p:nvPr/>
        </p:nvSpPr>
        <p:spPr>
          <a:xfrm>
            <a:off x="3624263" y="1623128"/>
            <a:ext cx="35503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Using an </a:t>
            </a:r>
            <a:r>
              <a:rPr b="1">
                <a:solidFill>
                  <a:srgbClr val="012F7B"/>
                </a:solidFill>
              </a:rPr>
              <a:t>initializer list</a:t>
            </a:r>
            <a:r>
              <a:rPr b="1"/>
              <a:t> </a:t>
            </a:r>
            <a:r>
              <a:t>to make a new array:</a:t>
            </a:r>
          </a:p>
        </p:txBody>
      </p:sp>
      <p:sp>
        <p:nvSpPr>
          <p:cNvPr id="234" name="int[] scores = {80, 92, 91, 68, 88}"/>
          <p:cNvSpPr txBox="1"/>
          <p:nvPr/>
        </p:nvSpPr>
        <p:spPr>
          <a:xfrm>
            <a:off x="3611921" y="2331642"/>
            <a:ext cx="3747108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474747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int[] scores = {80, 92, 91, 68, 88}</a:t>
            </a:r>
          </a:p>
        </p:txBody>
      </p:sp>
      <p:pic>
        <p:nvPicPr>
          <p:cNvPr id="235" name="IMG_0087.png" descr="IMG_0087.png"/>
          <p:cNvPicPr>
            <a:picLocks noChangeAspect="1"/>
          </p:cNvPicPr>
          <p:nvPr/>
        </p:nvPicPr>
        <p:blipFill>
          <a:blip r:embed="rId2">
            <a:extLst/>
          </a:blip>
          <a:srcRect l="0" t="49357" r="9434" b="25397"/>
          <a:stretch>
            <a:fillRect/>
          </a:stretch>
        </p:blipFill>
        <p:spPr>
          <a:xfrm>
            <a:off x="2802106" y="3027456"/>
            <a:ext cx="5194791" cy="1086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5" grpId="2"/>
      <p:bldP build="whole" bldLvl="1" animBg="1" rev="0" advAuto="0" spid="23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118;p19"/>
          <p:cNvGrpSpPr/>
          <p:nvPr/>
        </p:nvGrpSpPr>
        <p:grpSpPr>
          <a:xfrm>
            <a:off x="2448811" y="72865"/>
            <a:ext cx="6244203" cy="914171"/>
            <a:chOff x="-1" y="0"/>
            <a:chExt cx="6244202" cy="914170"/>
          </a:xfrm>
        </p:grpSpPr>
        <p:sp>
          <p:nvSpPr>
            <p:cNvPr id="237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40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38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39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Mini-lesson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  <p:sp>
        <p:nvSpPr>
          <p:cNvPr id="242" name="Array…"/>
          <p:cNvSpPr txBox="1"/>
          <p:nvPr/>
        </p:nvSpPr>
        <p:spPr>
          <a:xfrm>
            <a:off x="530494" y="1567298"/>
            <a:ext cx="1929727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Array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An object that stores a fixed number of objects of the same type.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sp>
        <p:nvSpPr>
          <p:cNvPr id="243" name="How to make an array of any type:"/>
          <p:cNvSpPr txBox="1"/>
          <p:nvPr/>
        </p:nvSpPr>
        <p:spPr>
          <a:xfrm>
            <a:off x="3624263" y="1623128"/>
            <a:ext cx="27205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How to make an array of </a:t>
            </a:r>
            <a:r>
              <a:rPr>
                <a:solidFill>
                  <a:srgbClr val="012F7B"/>
                </a:solidFill>
              </a:rPr>
              <a:t>any</a:t>
            </a:r>
            <a:r>
              <a:t> type:</a:t>
            </a:r>
          </a:p>
        </p:txBody>
      </p:sp>
      <p:pic>
        <p:nvPicPr>
          <p:cNvPr id="244" name="IMG_0088.png" descr="IMG_0088.png"/>
          <p:cNvPicPr>
            <a:picLocks noChangeAspect="1"/>
          </p:cNvPicPr>
          <p:nvPr/>
        </p:nvPicPr>
        <p:blipFill>
          <a:blip r:embed="rId2">
            <a:extLst/>
          </a:blip>
          <a:srcRect l="3045" t="38982" r="6304" b="18221"/>
          <a:stretch>
            <a:fillRect/>
          </a:stretch>
        </p:blipFill>
        <p:spPr>
          <a:xfrm>
            <a:off x="3473229" y="2116003"/>
            <a:ext cx="4195455" cy="148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118;p19"/>
          <p:cNvGrpSpPr/>
          <p:nvPr/>
        </p:nvGrpSpPr>
        <p:grpSpPr>
          <a:xfrm>
            <a:off x="2448811" y="72865"/>
            <a:ext cx="6244203" cy="914171"/>
            <a:chOff x="-1" y="0"/>
            <a:chExt cx="6244202" cy="914170"/>
          </a:xfrm>
        </p:grpSpPr>
        <p:sp>
          <p:nvSpPr>
            <p:cNvPr id="246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49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47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48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Mini-lesson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  <p:sp>
        <p:nvSpPr>
          <p:cNvPr id="251" name="Array…"/>
          <p:cNvSpPr txBox="1"/>
          <p:nvPr/>
        </p:nvSpPr>
        <p:spPr>
          <a:xfrm>
            <a:off x="530494" y="1567298"/>
            <a:ext cx="1929727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Array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An object that stores a fixed number of objects of the same type.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sp>
        <p:nvSpPr>
          <p:cNvPr id="252" name="Example:…"/>
          <p:cNvSpPr txBox="1"/>
          <p:nvPr/>
        </p:nvSpPr>
        <p:spPr>
          <a:xfrm>
            <a:off x="4034717" y="1201273"/>
            <a:ext cx="3886623" cy="359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Example:</a:t>
            </a:r>
          </a:p>
          <a:p>
            <a:pPr/>
          </a:p>
          <a:p>
            <a:pPr/>
            <a:r>
              <a:rPr>
                <a:solidFill>
                  <a:schemeClr val="accent1">
                    <a:lumOff val="-6117"/>
                  </a:schemeClr>
                </a:solidFill>
              </a:rPr>
              <a:t>Let’s create an array of 4 integers: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  <a:p>
            <a:pPr/>
            <a:endParaRPr>
              <a:solidFill>
                <a:schemeClr val="accent1">
                  <a:lumOff val="-6117"/>
                </a:schemeClr>
              </a:solidFill>
            </a:endParaRP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int[] new_array = {4, 35, -20, 8};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/>
            <a:r>
              <a:rPr>
                <a:solidFill>
                  <a:schemeClr val="accent1">
                    <a:lumOff val="-6117"/>
                  </a:schemeClr>
                </a:solidFill>
              </a:rPr>
              <a:t>What will new_array[3] give us?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  <a:p>
            <a:pPr/>
            <a:endParaRPr>
              <a:solidFill>
                <a:schemeClr val="accent1">
                  <a:lumOff val="-6117"/>
                </a:schemeClr>
              </a:solidFill>
            </a:endParaRP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new_array[3] == 8;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/>
            <a:r>
              <a:rPr>
                <a:solidFill>
                  <a:schemeClr val="accent1">
                    <a:lumOff val="-6117"/>
                  </a:schemeClr>
                </a:solidFill>
              </a:rPr>
              <a:t>What do you think will happen if we enter 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  <a:p>
            <a:pPr/>
            <a:endParaRPr>
              <a:solidFill>
                <a:schemeClr val="accent1">
                  <a:lumOff val="-6117"/>
                </a:schemeClr>
              </a:solidFill>
            </a:endParaRP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new_array[5]</a:t>
            </a:r>
          </a:p>
          <a:p>
            <a:pPr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This will give us an </a:t>
            </a:r>
            <a:r>
              <a:rPr>
                <a:solidFill>
                  <a:srgbClr val="000000"/>
                </a:solidFill>
              </a:rPr>
              <a:t>ArrayIndexOutofBounds</a:t>
            </a:r>
            <a:r>
              <a:t> Error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/>
          </a:p>
        </p:txBody>
      </p:sp>
      <p:sp>
        <p:nvSpPr>
          <p:cNvPr id="253" name="Array Index out of bound error…"/>
          <p:cNvSpPr txBox="1"/>
          <p:nvPr/>
        </p:nvSpPr>
        <p:spPr>
          <a:xfrm>
            <a:off x="530494" y="2673931"/>
            <a:ext cx="2382803" cy="191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Array Index out of bound error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Exception that is thrown if a program tries to access an array index that is negative, or greater than or equal to the length of the array.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3" grpId="2"/>
      <p:bldP build="p" bldLvl="5" animBg="1" rev="0" advAuto="0" spid="25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