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VOCAB</a:t>
            </a:r>
          </a:p>
          <a:p>
            <a:pPr/>
            <a:r>
              <a:t>adjugate</a:t>
            </a:r>
          </a:p>
          <a:p>
            <a:pPr/>
            <a:r>
              <a:t>determinate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marL="187157" indent="-187157">
              <a:buSzPct val="100000"/>
              <a:buAutoNum type="arabicPeriod" startAt="1"/>
            </a:pPr>
            <a:r>
              <a:t>answers will vary, students might be unsure what is meant by a n% solution. explain on the board, with a drawing of a class (some percent medicine rest water)</a:t>
            </a:r>
          </a:p>
          <a:p>
            <a:pPr marL="187157" indent="-187157">
              <a:buSzPct val="100000"/>
              <a:buAutoNum type="arabicPeriod" startAt="1"/>
            </a:pPr>
            <a:r>
              <a:t>Answers wil vary. The answer is yes, if the student recognizes that this can be transformed into the system of linear equations below:</a:t>
            </a:r>
          </a:p>
          <a:p>
            <a:pPr/>
          </a:p>
          <a:p>
            <a:pPr/>
            <a:r>
              <a:t>x + y = 100</a:t>
            </a:r>
          </a:p>
          <a:p>
            <a:pPr/>
            <a:r>
              <a:t>0.02x + 0.04y = 2.5</a:t>
            </a:r>
          </a:p>
          <a:p>
            <a:pPr/>
          </a:p>
          <a:p>
            <a:pPr/>
            <a:r>
              <a:t>where x represents the number of patients who take the 2% solution and y the rest.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hape 201"/>
          <p:cNvSpPr/>
          <p:nvPr>
            <p:ph type="sldImg"/>
          </p:nvPr>
        </p:nvSpPr>
        <p:spPr>
          <a:prstGeom prst="rect">
            <a:avLst/>
          </a:prstGeom>
        </p:spPr>
        <p:txBody>
          <a:bodyPr/>
          <a:lstStyle/>
          <a:p>
            <a:pPr/>
          </a:p>
        </p:txBody>
      </p:sp>
      <p:sp>
        <p:nvSpPr>
          <p:cNvPr id="202" name="Shape 202"/>
          <p:cNvSpPr/>
          <p:nvPr>
            <p:ph type="body" sz="quarter" idx="1"/>
          </p:nvPr>
        </p:nvSpPr>
        <p:spPr>
          <a:prstGeom prst="rect">
            <a:avLst/>
          </a:prstGeom>
        </p:spPr>
        <p:txBody>
          <a:bodyPr/>
          <a:lstStyle/>
          <a:p>
            <a:pPr/>
            <a:r>
              <a:t>AX = B is another way of writing a system of linear equations, where A is the coefficient matrix, B the solutions matrix and X the variables matrix.  We typically want to figure out what variables satisfy all of the equations in a system, so our goal is to solve for X.  The second formula tells us that if we can find the inverse of A we can multiply it by B to find X.</a:t>
            </a:r>
          </a:p>
          <a:p>
            <a:pPr/>
          </a:p>
          <a:p>
            <a:pPr/>
            <a:r>
              <a:t>2 min. writing -&gt; turn &amp; talk -&gt; share out.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Shape 226"/>
          <p:cNvSpPr/>
          <p:nvPr>
            <p:ph type="sldImg"/>
          </p:nvPr>
        </p:nvSpPr>
        <p:spPr>
          <a:prstGeom prst="rect">
            <a:avLst/>
          </a:prstGeom>
        </p:spPr>
        <p:txBody>
          <a:bodyPr/>
          <a:lstStyle/>
          <a:p>
            <a:pPr/>
          </a:p>
        </p:txBody>
      </p:sp>
      <p:sp>
        <p:nvSpPr>
          <p:cNvPr id="227" name="Shape 227"/>
          <p:cNvSpPr/>
          <p:nvPr>
            <p:ph type="body" sz="quarter" idx="1"/>
          </p:nvPr>
        </p:nvSpPr>
        <p:spPr>
          <a:prstGeom prst="rect">
            <a:avLst/>
          </a:prstGeom>
        </p:spPr>
        <p:txBody>
          <a:bodyPr/>
          <a:lstStyle/>
          <a:p>
            <a:pPr/>
            <a:r>
              <a:t>We’ll learn more next week about how to find the determinant and adjugate for bigger matrices.</a:t>
            </a:r>
          </a:p>
          <a:p>
            <a:pPr/>
          </a:p>
          <a:p>
            <a:pPr/>
            <a:r>
              <a:t>Why are the two Matrix inverse equations the same? because (1/x)*y = y/x.</a:t>
            </a:r>
          </a:p>
          <a:p>
            <a:pPr/>
          </a:p>
          <a:p>
            <a:pPr/>
            <a:r>
              <a:t>Practice problem:</a:t>
            </a:r>
          </a:p>
          <a:p>
            <a:pPr/>
          </a:p>
          <a:p>
            <a:pPr/>
            <a:r>
              <a:t>det(X) = 9*3 - 5*5 = 27 - 25 = 2</a:t>
            </a:r>
          </a:p>
          <a:p>
            <a:pPr/>
            <a:r>
              <a:t>adj(X) = [ 3 -5</a:t>
            </a:r>
          </a:p>
          <a:p>
            <a:pPr/>
            <a:r>
              <a:t>                -5 9]</a:t>
            </a:r>
          </a:p>
          <a:p>
            <a:pPr/>
          </a:p>
          <a:p>
            <a:pPr/>
            <a:r>
              <a:t>X^-1 = adj(X)/det(X) = [ 3/2 -5/2</a:t>
            </a:r>
          </a:p>
          <a:p>
            <a:pPr/>
            <a:r>
              <a:t>                		-5/2   9/2].  = [ 1.5. -2.5</a:t>
            </a:r>
          </a:p>
          <a:p>
            <a:pPr/>
            <a:r>
              <a:t>  			   -2.5. 4.5]</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p>
            <a:pPr/>
            <a:r>
              <a:t>see answer key for solutions</a:t>
            </a:r>
          </a:p>
          <a:p>
            <a:pPr/>
          </a:p>
          <a:p>
            <a:pPr/>
            <a:r>
              <a:t>pre-planned questions:</a:t>
            </a:r>
          </a:p>
          <a:p>
            <a:pPr/>
            <a:r>
              <a:t>+How do you find the adjugate/determinant? use the formulas on the board!!!</a:t>
            </a:r>
          </a:p>
          <a:p>
            <a:pPr/>
            <a:r>
              <a:t>+How can I use the adjugate/determinant to find the inverese? adj(A)/det(A)</a:t>
            </a:r>
          </a:p>
          <a:p>
            <a:pPr/>
            <a:r>
              <a:t>+How do I convert to AX=B? A is the coefficient matrix, X reprsents the variables and B the solutions</a:t>
            </a:r>
          </a:p>
          <a:p>
            <a:pPr/>
            <a:r>
              <a:t>+Why can’t I just use substitution? Because we’re practicing using adjugates and determinates.  It might seem silly here, but with bigger matrices it will be a LOT easier.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159380" y="4629606"/>
            <a:ext cx="8552701" cy="624607"/>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 </a:t>
            </a:r>
            <a:r>
              <a:t>g</a:t>
            </a:r>
            <a:r>
              <a:t>oal: </a:t>
            </a:r>
            <a:r>
              <a:rPr b="0"/>
              <a:t>HDW use the adjugate and determinant to find the inverse of a </a:t>
            </a:r>
            <a14:m>
              <m:oMath>
                <m:r>
                  <a:rPr xmlns:a="http://schemas.openxmlformats.org/drawingml/2006/main" sz="1750" i="1">
                    <a:solidFill>
                      <a:srgbClr val="000000"/>
                    </a:solidFill>
                    <a:latin typeface="Cambria Math" panose="02040503050406030204" pitchFamily="18" charset="0"/>
                  </a:rPr>
                  <m:t>2</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2</m:t>
                </m:r>
              </m:oMath>
            </a14:m>
            <a:r>
              <a:rPr b="0"/>
              <a:t> matrix?</a:t>
            </a:r>
            <a:endParaRPr b="0"/>
          </a:p>
        </p:txBody>
      </p:sp>
      <p:sp>
        <p:nvSpPr>
          <p:cNvPr id="45" name="Dr. O’Brien  3/22/22"/>
          <p:cNvSpPr txBox="1"/>
          <p:nvPr/>
        </p:nvSpPr>
        <p:spPr>
          <a:xfrm>
            <a:off x="6731910" y="39450"/>
            <a:ext cx="2095054"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Dr. O’Brien  3/22/22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7.2</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22 March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Be sure to: do the work below in your saved copy of thenAlice’s restaurant Pyret file:…"/>
          <p:cNvSpPr txBox="1"/>
          <p:nvPr/>
        </p:nvSpPr>
        <p:spPr>
          <a:xfrm>
            <a:off x="1990674" y="582300"/>
            <a:ext cx="6269917" cy="520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700">
                <a:solidFill>
                  <a:schemeClr val="accent5">
                    <a:satOff val="-3088"/>
                    <a:lumOff val="12696"/>
                  </a:schemeClr>
                </a:solidFill>
              </a:defRPr>
            </a:pPr>
            <a:r>
              <a:t>Do now…</a:t>
            </a:r>
            <a:r>
              <a:rPr>
                <a:solidFill>
                  <a:schemeClr val="accent3"/>
                </a:solidFill>
              </a:rPr>
              <a:t>Get out your notebook/binder. Write down the  </a:t>
            </a:r>
            <a:r>
              <a:rPr>
                <a:solidFill>
                  <a:srgbClr val="FF2600"/>
                </a:solidFill>
              </a:rPr>
              <a:t>date</a:t>
            </a:r>
            <a:r>
              <a:rPr>
                <a:solidFill>
                  <a:schemeClr val="accent3"/>
                </a:solidFill>
              </a:rPr>
              <a:t> and </a:t>
            </a:r>
            <a:r>
              <a:rPr>
                <a:solidFill>
                  <a:srgbClr val="E22400"/>
                </a:solidFill>
              </a:rPr>
              <a:t>goal</a:t>
            </a:r>
            <a:r>
              <a:rPr>
                <a:solidFill>
                  <a:schemeClr val="accent3"/>
                </a:solidFill>
              </a:rPr>
              <a:t>.</a:t>
            </a:r>
          </a:p>
        </p:txBody>
      </p:sp>
      <p:sp>
        <p:nvSpPr>
          <p:cNvPr id="191" name="Dr. Galvez and Dr. Guillermo are testing a new experimental medicine (Precalodine) at Montefiore Hosptial. The medicine is being given to a total of 100 patients. Patients take the medicine in a 1 liter solution, meaning that some percent of the solution"/>
          <p:cNvSpPr txBox="1"/>
          <p:nvPr/>
        </p:nvSpPr>
        <p:spPr>
          <a:xfrm>
            <a:off x="1601756" y="1273357"/>
            <a:ext cx="5940488" cy="30645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300"/>
              </a:spcBef>
              <a:defRPr sz="1533">
                <a:solidFill>
                  <a:srgbClr val="000000"/>
                </a:solidFill>
                <a:latin typeface="Times Roman"/>
                <a:ea typeface="Times Roman"/>
                <a:cs typeface="Times Roman"/>
                <a:sym typeface="Times Roman"/>
              </a:defRPr>
            </a:pPr>
            <a:r>
              <a:t>Dr. Galvez and Dr. Guillermo are testing a new experimental medicine (Precalodine) at Montefiore Hosptial. The medicine is being given to a total of 100 patients. Patients take the medicine in a 1 liter solution, meaning that some percent of the solution is the medicine, and the rest is water. If patients are being given 2% or 4% solutions, and 2.5 liters of the medicine are on hand. </a:t>
            </a:r>
            <a:br/>
          </a:p>
          <a:p>
            <a:pPr>
              <a:defRPr>
                <a:solidFill>
                  <a:schemeClr val="accent1">
                    <a:lumOff val="-6117"/>
                  </a:schemeClr>
                </a:solidFill>
              </a:defRPr>
            </a:pPr>
            <a:r>
              <a:rPr>
                <a:solidFill>
                  <a:schemeClr val="accent5">
                    <a:satOff val="-3088"/>
                    <a:lumOff val="12696"/>
                  </a:schemeClr>
                </a:solidFill>
              </a:rPr>
              <a:t>Be sure to…</a:t>
            </a:r>
            <a:r>
              <a:t>read the text above, then answer the questions below</a:t>
            </a:r>
          </a:p>
          <a:p>
            <a:pPr marL="187157" indent="-187157">
              <a:buSzPct val="100000"/>
              <a:buAutoNum type="arabicPeriod" startAt="1"/>
              <a:defRPr>
                <a:solidFill>
                  <a:schemeClr val="accent1">
                    <a:lumOff val="-6117"/>
                  </a:schemeClr>
                </a:solidFill>
              </a:defRPr>
            </a:pPr>
            <a:r>
              <a:t>What doesn’t make sense to you? Write down any questions you have.</a:t>
            </a:r>
          </a:p>
          <a:p>
            <a:pPr marL="187157" indent="-187157">
              <a:buSzPct val="100000"/>
              <a:buAutoNum type="arabicPeriod" startAt="1"/>
              <a:defRPr>
                <a:solidFill>
                  <a:schemeClr val="accent1">
                    <a:lumOff val="-6117"/>
                  </a:schemeClr>
                </a:solidFill>
              </a:defRPr>
            </a:pPr>
            <a:r>
              <a:t>Let’s say you want to know how many patients you can give each dosage to. Do you think you have enough information to answer this question using matrix algebra? Explain why or why not in a complete sentence.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19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Double-click to edit"/>
          <p:cNvSpPr txBox="1"/>
          <p:nvPr>
            <p:ph type="title"/>
          </p:nvPr>
        </p:nvSpPr>
        <p:spPr>
          <a:prstGeom prst="rect">
            <a:avLst/>
          </a:prstGeom>
        </p:spPr>
        <p:txBody>
          <a:bodyPr/>
          <a:lstStyle/>
          <a:p>
            <a:pPr defTabSz="886968">
              <a:defRPr sz="2910"/>
            </a:pPr>
          </a:p>
        </p:txBody>
      </p:sp>
      <p:sp>
        <p:nvSpPr>
          <p:cNvPr id="196" name="framing…"/>
          <p:cNvSpPr txBox="1"/>
          <p:nvPr/>
        </p:nvSpPr>
        <p:spPr>
          <a:xfrm>
            <a:off x="4148458" y="1077536"/>
            <a:ext cx="4070436" cy="2988428"/>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740663">
              <a:lnSpc>
                <a:spcPct val="115000"/>
              </a:lnSpc>
              <a:defRPr b="1" sz="1458">
                <a:solidFill>
                  <a:schemeClr val="accent5"/>
                </a:solidFill>
                <a:latin typeface="Lato"/>
                <a:ea typeface="Lato"/>
                <a:cs typeface="Lato"/>
                <a:sym typeface="Lato"/>
              </a:defRPr>
            </a:pPr>
            <a:r>
              <a:t>framing</a:t>
            </a:r>
          </a:p>
          <a:p>
            <a:pPr marL="370331" indent="-277749" defTabSz="740663">
              <a:lnSpc>
                <a:spcPct val="115000"/>
              </a:lnSpc>
              <a:buClr>
                <a:srgbClr val="000000"/>
              </a:buClr>
              <a:buSzPts val="1400"/>
              <a:buFont typeface="Helvetica"/>
              <a:buChar char="●"/>
              <a:defRPr b="1" sz="1458">
                <a:solidFill>
                  <a:srgbClr val="000000"/>
                </a:solidFill>
                <a:latin typeface="Lato"/>
                <a:ea typeface="Lato"/>
                <a:cs typeface="Lato"/>
                <a:sym typeface="Lato"/>
              </a:defRPr>
            </a:pPr>
            <a:r>
              <a:t>what: </a:t>
            </a:r>
            <a:r>
              <a:rPr b="0"/>
              <a:t>use the adjugate and determinant to find the inverse of a </a:t>
            </a:r>
            <a14:m>
              <m:oMath>
                <m:r>
                  <a:rPr xmlns:a="http://schemas.openxmlformats.org/drawingml/2006/main" sz="1800" i="1">
                    <a:solidFill>
                      <a:srgbClr val="000000"/>
                    </a:solidFill>
                    <a:latin typeface="Cambria Math" panose="02040503050406030204" pitchFamily="18" charset="0"/>
                  </a:rPr>
                  <m:t>2</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2</m:t>
                </m:r>
              </m:oMath>
            </a14:m>
            <a:r>
              <a:rPr b="0"/>
              <a:t> matrix</a:t>
            </a:r>
            <a:endParaRPr b="0"/>
          </a:p>
          <a:p>
            <a:pPr marL="370331" indent="-277749" defTabSz="740663">
              <a:lnSpc>
                <a:spcPct val="115000"/>
              </a:lnSpc>
              <a:buClr>
                <a:srgbClr val="000000"/>
              </a:buClr>
              <a:buSzPts val="1400"/>
              <a:buFont typeface="Helvetica"/>
              <a:buChar char="●"/>
              <a:defRPr b="1" sz="1458">
                <a:solidFill>
                  <a:srgbClr val="000000"/>
                </a:solidFill>
                <a:latin typeface="Lato"/>
                <a:ea typeface="Lato"/>
                <a:cs typeface="Lato"/>
                <a:sym typeface="Lato"/>
              </a:defRPr>
            </a:pPr>
            <a:r>
              <a:t>why: </a:t>
            </a:r>
            <a:r>
              <a:rPr b="0"/>
              <a:t> Knowing the adjugate and determinant makes it really easy to find the inverse of a matrix. This makes it easy to solve systems of equations quickly, including in lots of real world applications.</a:t>
            </a:r>
            <a:endParaRPr b="0"/>
          </a:p>
          <a:p>
            <a:pPr marL="370331" indent="-277749" defTabSz="740663">
              <a:lnSpc>
                <a:spcPct val="115000"/>
              </a:lnSpc>
              <a:buClr>
                <a:srgbClr val="000000"/>
              </a:buClr>
              <a:buSzPts val="1400"/>
              <a:buFont typeface="Helvetica"/>
              <a:buChar char="●"/>
              <a:defRPr b="1" sz="1458">
                <a:solidFill>
                  <a:srgbClr val="000000"/>
                </a:solidFill>
                <a:latin typeface="Lato"/>
                <a:ea typeface="Lato"/>
                <a:cs typeface="Lato"/>
                <a:sym typeface="Lato"/>
              </a:defRPr>
            </a:pPr>
            <a:r>
              <a:t>where to: </a:t>
            </a:r>
            <a:r>
              <a:rPr b="0"/>
              <a:t> Using adjugate and determinant to find the inverse of bigger square matrices.</a:t>
            </a:r>
          </a:p>
        </p:txBody>
      </p:sp>
      <p:pic>
        <p:nvPicPr>
          <p:cNvPr id="197" name="Image" descr="Image"/>
          <p:cNvPicPr>
            <a:picLocks noChangeAspect="1"/>
          </p:cNvPicPr>
          <p:nvPr/>
        </p:nvPicPr>
        <p:blipFill>
          <a:blip r:embed="rId2">
            <a:extLst/>
          </a:blip>
          <a:stretch>
            <a:fillRect/>
          </a:stretch>
        </p:blipFill>
        <p:spPr>
          <a:xfrm>
            <a:off x="250447" y="1536873"/>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6"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Warm up: Stop ’n’ Jot"/>
          <p:cNvSpPr txBox="1"/>
          <p:nvPr>
            <p:ph type="title"/>
          </p:nvPr>
        </p:nvSpPr>
        <p:spPr>
          <a:prstGeom prst="rect">
            <a:avLst/>
          </a:prstGeom>
        </p:spPr>
        <p:txBody>
          <a:bodyPr/>
          <a:lstStyle>
            <a:lvl1pPr defTabSz="886968">
              <a:defRPr sz="2910"/>
            </a:lvl1pPr>
          </a:lstStyle>
          <a:p>
            <a:pPr/>
            <a:r>
              <a:t>Warm up: Stop ’n’ Jot</a:t>
            </a:r>
          </a:p>
        </p:txBody>
      </p:sp>
      <p:sp>
        <p:nvSpPr>
          <p:cNvPr id="200" name="Be sure to… Answer the question below in at least two complete sentences, in your notes. Be prepared to share out!…"/>
          <p:cNvSpPr txBox="1"/>
          <p:nvPr>
            <p:ph type="body" idx="1"/>
          </p:nvPr>
        </p:nvSpPr>
        <p:spPr>
          <a:prstGeom prst="rect">
            <a:avLst/>
          </a:prstGeom>
        </p:spPr>
        <p:txBody>
          <a:bodyPr/>
          <a:lstStyle/>
          <a:p>
            <a:pPr marL="0" indent="0" defTabSz="822959">
              <a:buClrTx/>
              <a:buSzTx/>
              <a:buFontTx/>
              <a:buNone/>
              <a:defRPr sz="1619"/>
            </a:pPr>
            <a:r>
              <a:rPr>
                <a:solidFill>
                  <a:schemeClr val="accent3"/>
                </a:solidFill>
              </a:rPr>
              <a:t>Be sure to… </a:t>
            </a:r>
            <a:r>
              <a:t>Answer the question below in at least two complete sentences, in your notes. Be prepared to share out!</a:t>
            </a:r>
          </a:p>
          <a:p>
            <a:pPr marL="0" indent="0" defTabSz="822959">
              <a:buClrTx/>
              <a:buSzTx/>
              <a:buFontTx/>
              <a:buNone/>
              <a:defRPr sz="1619"/>
            </a:pPr>
          </a:p>
          <a:p>
            <a:pPr marL="0" indent="0" defTabSz="822959">
              <a:buClrTx/>
              <a:buSzTx/>
              <a:buFontTx/>
              <a:buNone/>
              <a:defRPr sz="1619">
                <a:solidFill>
                  <a:schemeClr val="accent5"/>
                </a:solidFill>
              </a:defRPr>
            </a:pPr>
            <a:r>
              <a:t>Why are the formulas below useful for solving systems of equations?</a:t>
            </a:r>
          </a:p>
          <a:p>
            <a:pPr marL="0" indent="0" defTabSz="822959">
              <a:buClrTx/>
              <a:buSzTx/>
              <a:buFontTx/>
              <a:buNone/>
              <a:defRPr sz="1619">
                <a:solidFill>
                  <a:schemeClr val="accent5"/>
                </a:solidFill>
              </a:defRPr>
            </a:pPr>
          </a:p>
          <a:p>
            <a:pPr marL="0" indent="0" defTabSz="822959">
              <a:buClrTx/>
              <a:buSzTx/>
              <a:buFontTx/>
              <a:buNone/>
              <a:defRPr sz="1619">
                <a:solidFill>
                  <a:schemeClr val="accent3">
                    <a:lumOff val="-9098"/>
                  </a:schemeClr>
                </a:solidFill>
              </a:defRPr>
            </a:pPr>
            <a14:m>
              <m:oMathPara>
                <m:oMathParaPr>
                  <m:jc m:val="left"/>
                </m:oMathParaPr>
                <m:oMath>
                  <m:r>
                    <a:rPr xmlns:a="http://schemas.openxmlformats.org/drawingml/2006/main" sz="1950" i="1">
                      <a:solidFill>
                        <a:srgbClr val="007AB9"/>
                      </a:solidFill>
                      <a:latin typeface="Cambria Math" panose="02040503050406030204" pitchFamily="18" charset="0"/>
                    </a:rPr>
                    <m:t>A</m:t>
                  </m:r>
                  <m:r>
                    <a:rPr xmlns:a="http://schemas.openxmlformats.org/drawingml/2006/main" sz="1950" i="1">
                      <a:solidFill>
                        <a:srgbClr val="007AB9"/>
                      </a:solidFill>
                      <a:latin typeface="Cambria Math" panose="02040503050406030204" pitchFamily="18" charset="0"/>
                    </a:rPr>
                    <m:t>X</m:t>
                  </m:r>
                  <m:r>
                    <a:rPr xmlns:a="http://schemas.openxmlformats.org/drawingml/2006/main" sz="1950" i="1">
                      <a:solidFill>
                        <a:srgbClr val="007AB9"/>
                      </a:solidFill>
                      <a:latin typeface="Cambria Math" panose="02040503050406030204" pitchFamily="18" charset="0"/>
                    </a:rPr>
                    <m:t>=</m:t>
                  </m:r>
                  <m:r>
                    <a:rPr xmlns:a="http://schemas.openxmlformats.org/drawingml/2006/main" sz="1950" i="1">
                      <a:solidFill>
                        <a:srgbClr val="007AB9"/>
                      </a:solidFill>
                      <a:latin typeface="Cambria Math" panose="02040503050406030204" pitchFamily="18" charset="0"/>
                    </a:rPr>
                    <m:t>B</m:t>
                  </m:r>
                </m:oMath>
              </m:oMathPara>
            </a14:m>
          </a:p>
          <a:p>
            <a:pPr marL="0" indent="0" defTabSz="822959">
              <a:buClrTx/>
              <a:buSzTx/>
              <a:buFontTx/>
              <a:buNone/>
              <a:defRPr sz="1619">
                <a:solidFill>
                  <a:schemeClr val="accent5"/>
                </a:solidFill>
              </a:defRPr>
            </a:pPr>
          </a:p>
          <a:p>
            <a:pPr marL="0" indent="0" defTabSz="822959">
              <a:buClrTx/>
              <a:buSzTx/>
              <a:buFontTx/>
              <a:buNone/>
              <a:defRPr sz="1619">
                <a:solidFill>
                  <a:schemeClr val="accent3">
                    <a:lumOff val="-9098"/>
                  </a:schemeClr>
                </a:solidFill>
              </a:defRPr>
            </a:pPr>
            <a14:m>
              <m:oMathPara>
                <m:oMathParaPr>
                  <m:jc m:val="left"/>
                </m:oMathParaPr>
                <m:oMath>
                  <m:r>
                    <a:rPr xmlns:a="http://schemas.openxmlformats.org/drawingml/2006/main" sz="1950" i="1">
                      <a:solidFill>
                        <a:srgbClr val="007AB9"/>
                      </a:solidFill>
                      <a:latin typeface="Cambria Math" panose="02040503050406030204" pitchFamily="18" charset="0"/>
                    </a:rPr>
                    <m:t>X</m:t>
                  </m:r>
                  <m:r>
                    <a:rPr xmlns:a="http://schemas.openxmlformats.org/drawingml/2006/main" sz="1950" i="1">
                      <a:solidFill>
                        <a:srgbClr val="007AB9"/>
                      </a:solidFill>
                      <a:latin typeface="Cambria Math" panose="02040503050406030204" pitchFamily="18" charset="0"/>
                    </a:rPr>
                    <m:t>=</m:t>
                  </m:r>
                  <m:sSup>
                    <m:e>
                      <m:r>
                        <a:rPr xmlns:a="http://schemas.openxmlformats.org/drawingml/2006/main" sz="1950" i="1">
                          <a:solidFill>
                            <a:srgbClr val="007AB9"/>
                          </a:solidFill>
                          <a:latin typeface="Cambria Math" panose="02040503050406030204" pitchFamily="18" charset="0"/>
                        </a:rPr>
                        <m:t>A</m:t>
                      </m:r>
                    </m:e>
                    <m:sup>
                      <m:r>
                        <a:rPr xmlns:a="http://schemas.openxmlformats.org/drawingml/2006/main" sz="1950" i="1">
                          <a:solidFill>
                            <a:srgbClr val="007AB9"/>
                          </a:solidFill>
                          <a:latin typeface="Cambria Math" panose="02040503050406030204" pitchFamily="18" charset="0"/>
                        </a:rPr>
                        <m:t>-</m:t>
                      </m:r>
                      <m:r>
                        <a:rPr xmlns:a="http://schemas.openxmlformats.org/drawingml/2006/main" sz="1950" i="1">
                          <a:solidFill>
                            <a:srgbClr val="007AB9"/>
                          </a:solidFill>
                          <a:latin typeface="Cambria Math" panose="02040503050406030204" pitchFamily="18" charset="0"/>
                        </a:rPr>
                        <m:t>1</m:t>
                      </m:r>
                    </m:sup>
                  </m:sSup>
                  <m:r>
                    <a:rPr xmlns:a="http://schemas.openxmlformats.org/drawingml/2006/main" sz="1950" i="1">
                      <a:solidFill>
                        <a:srgbClr val="007AB9"/>
                      </a:solidFill>
                      <a:latin typeface="Cambria Math" panose="02040503050406030204" pitchFamily="18" charset="0"/>
                    </a:rPr>
                    <m:t>B</m:t>
                  </m:r>
                </m:oMath>
              </m:oMathPara>
            </a14: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0">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0">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00">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200">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0"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7" name="Group"/>
          <p:cNvGrpSpPr/>
          <p:nvPr/>
        </p:nvGrpSpPr>
        <p:grpSpPr>
          <a:xfrm>
            <a:off x="1955001" y="769654"/>
            <a:ext cx="6195874" cy="969737"/>
            <a:chOff x="0" y="0"/>
            <a:chExt cx="6195873" cy="969735"/>
          </a:xfrm>
        </p:grpSpPr>
        <p:sp>
          <p:nvSpPr>
            <p:cNvPr id="204" name="Last week we learned a formula for finding the inverse of a   matrix:"/>
            <p:cNvSpPr/>
            <p:nvPr/>
          </p:nvSpPr>
          <p:spPr>
            <a:xfrm>
              <a:off x="125942" y="0"/>
              <a:ext cx="6069932"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r>
                <a:t>Last week we learned a formula for finding the inverse of a </a:t>
              </a:r>
              <a14:m>
                <m:oMath>
                  <m:r>
                    <a:rPr xmlns:a="http://schemas.openxmlformats.org/drawingml/2006/main" sz="1750" i="1">
                      <a:solidFill>
                        <a:srgbClr val="F46524"/>
                      </a:solidFill>
                      <a:latin typeface="Cambria Math" panose="02040503050406030204" pitchFamily="18" charset="0"/>
                    </a:rPr>
                    <m:t>2</m:t>
                  </m:r>
                  <m:r>
                    <a:rPr xmlns:a="http://schemas.openxmlformats.org/drawingml/2006/main" sz="1750" i="1">
                      <a:solidFill>
                        <a:srgbClr val="F46524"/>
                      </a:solidFill>
                      <a:latin typeface="Cambria Math" panose="02040503050406030204" pitchFamily="18" charset="0"/>
                    </a:rPr>
                    <m:t>×</m:t>
                  </m:r>
                  <m:r>
                    <a:rPr xmlns:a="http://schemas.openxmlformats.org/drawingml/2006/main" sz="1750" i="1">
                      <a:solidFill>
                        <a:srgbClr val="F46524"/>
                      </a:solidFill>
                      <a:latin typeface="Cambria Math" panose="02040503050406030204" pitchFamily="18" charset="0"/>
                    </a:rPr>
                    <m:t>2</m:t>
                  </m:r>
                </m:oMath>
              </a14:m>
              <a:r>
                <a:t> matrix:</a:t>
              </a:r>
            </a:p>
            <a:p>
              <a:pPr/>
            </a:p>
            <a:p>
              <a:pPr/>
            </a:p>
            <a:p>
              <a:pPr/>
            </a:p>
            <a:p>
              <a:pPr/>
            </a:p>
          </p:txBody>
        </p:sp>
        <p:pic>
          <p:nvPicPr>
            <p:cNvPr id="205" name="Image" descr="Image"/>
            <p:cNvPicPr>
              <a:picLocks noChangeAspect="1"/>
            </p:cNvPicPr>
            <p:nvPr/>
          </p:nvPicPr>
          <p:blipFill>
            <a:blip r:embed="rId3">
              <a:extLst/>
            </a:blip>
            <a:srcRect l="0" t="0" r="0" b="0"/>
            <a:stretch>
              <a:fillRect/>
            </a:stretch>
          </p:blipFill>
          <p:spPr>
            <a:xfrm>
              <a:off x="0" y="334735"/>
              <a:ext cx="1320800" cy="635001"/>
            </a:xfrm>
            <a:prstGeom prst="rect">
              <a:avLst/>
            </a:prstGeom>
            <a:ln w="12700" cap="flat">
              <a:noFill/>
              <a:miter lim="400000"/>
            </a:ln>
            <a:effectLst/>
          </p:spPr>
        </p:pic>
        <p:pic>
          <p:nvPicPr>
            <p:cNvPr id="206" name="Image" descr="Image"/>
            <p:cNvPicPr>
              <a:picLocks noChangeAspect="1"/>
            </p:cNvPicPr>
            <p:nvPr/>
          </p:nvPicPr>
          <p:blipFill>
            <a:blip r:embed="rId4">
              <a:extLst/>
            </a:blip>
            <a:stretch>
              <a:fillRect/>
            </a:stretch>
          </p:blipFill>
          <p:spPr>
            <a:xfrm>
              <a:off x="2107493" y="386050"/>
              <a:ext cx="2106830" cy="532371"/>
            </a:xfrm>
            <a:prstGeom prst="rect">
              <a:avLst/>
            </a:prstGeom>
            <a:ln w="12700" cap="flat">
              <a:noFill/>
              <a:miter lim="400000"/>
            </a:ln>
            <a:effectLst/>
          </p:spPr>
        </p:pic>
      </p:grpSp>
      <p:sp>
        <p:nvSpPr>
          <p:cNvPr id="208" name="Vocabulary:"/>
          <p:cNvSpPr txBox="1"/>
          <p:nvPr/>
        </p:nvSpPr>
        <p:spPr>
          <a:xfrm>
            <a:off x="471001" y="1973225"/>
            <a:ext cx="1232621" cy="254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a:solidFill>
                  <a:schemeClr val="accent5">
                    <a:satOff val="-3088"/>
                    <a:lumOff val="12696"/>
                  </a:schemeClr>
                </a:solidFill>
              </a:defRPr>
            </a:lvl1pPr>
          </a:lstStyle>
          <a:p>
            <a:pPr/>
            <a:r>
              <a:t>Vocabulary:</a:t>
            </a:r>
          </a:p>
        </p:txBody>
      </p:sp>
      <p:grpSp>
        <p:nvGrpSpPr>
          <p:cNvPr id="213" name="Group"/>
          <p:cNvGrpSpPr/>
          <p:nvPr/>
        </p:nvGrpSpPr>
        <p:grpSpPr>
          <a:xfrm>
            <a:off x="300492" y="2432341"/>
            <a:ext cx="4176486" cy="1297159"/>
            <a:chOff x="0" y="0"/>
            <a:chExt cx="4176485" cy="1297158"/>
          </a:xfrm>
        </p:grpSpPr>
        <p:grpSp>
          <p:nvGrpSpPr>
            <p:cNvPr id="211" name="Group"/>
            <p:cNvGrpSpPr/>
            <p:nvPr/>
          </p:nvGrpSpPr>
          <p:grpSpPr>
            <a:xfrm>
              <a:off x="0" y="27158"/>
              <a:ext cx="2082719" cy="1270001"/>
              <a:chOff x="0" y="0"/>
              <a:chExt cx="2082718" cy="1270000"/>
            </a:xfrm>
          </p:grpSpPr>
          <p:pic>
            <p:nvPicPr>
              <p:cNvPr id="209" name="Image" descr="Image"/>
              <p:cNvPicPr>
                <a:picLocks noChangeAspect="1"/>
              </p:cNvPicPr>
              <p:nvPr/>
            </p:nvPicPr>
            <p:blipFill>
              <a:blip r:embed="rId5">
                <a:extLst/>
              </a:blip>
              <a:stretch>
                <a:fillRect/>
              </a:stretch>
            </p:blipFill>
            <p:spPr>
              <a:xfrm>
                <a:off x="221235" y="152787"/>
                <a:ext cx="1861484" cy="724701"/>
              </a:xfrm>
              <a:prstGeom prst="rect">
                <a:avLst/>
              </a:prstGeom>
              <a:ln w="12700" cap="flat">
                <a:noFill/>
                <a:miter lim="400000"/>
              </a:ln>
              <a:effectLst/>
            </p:spPr>
          </p:pic>
          <p:sp>
            <p:nvSpPr>
              <p:cNvPr id="210" name="The determinant of a   matrix A, written det(A):"/>
              <p:cNvSpPr/>
              <p:nvPr/>
            </p:nvSpPr>
            <p:spPr>
              <a:xfrm>
                <a:off x="0" y="0"/>
                <a:ext cx="1270000"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 The </a:t>
                </a:r>
                <a:r>
                  <a:rPr>
                    <a:solidFill>
                      <a:schemeClr val="accent1">
                        <a:lumOff val="-6117"/>
                      </a:schemeClr>
                    </a:solidFill>
                  </a:rPr>
                  <a:t>determinant</a:t>
                </a:r>
                <a:r>
                  <a:t> of a </a:t>
                </a:r>
                <a14:m>
                  <m:oMath>
                    <m:r>
                      <a:rPr xmlns:a="http://schemas.openxmlformats.org/drawingml/2006/main" sz="1750" i="1">
                        <a:solidFill>
                          <a:srgbClr val="F46524"/>
                        </a:solidFill>
                        <a:latin typeface="Cambria Math" panose="02040503050406030204" pitchFamily="18" charset="0"/>
                      </a:rPr>
                      <m:t>2</m:t>
                    </m:r>
                    <m:r>
                      <a:rPr xmlns:a="http://schemas.openxmlformats.org/drawingml/2006/main" sz="1750" i="1">
                        <a:solidFill>
                          <a:srgbClr val="F46524"/>
                        </a:solidFill>
                        <a:latin typeface="Cambria Math" panose="02040503050406030204" pitchFamily="18" charset="0"/>
                      </a:rPr>
                      <m:t>×</m:t>
                    </m:r>
                    <m:r>
                      <a:rPr xmlns:a="http://schemas.openxmlformats.org/drawingml/2006/main" sz="1750" i="1">
                        <a:solidFill>
                          <a:srgbClr val="F46524"/>
                        </a:solidFill>
                        <a:latin typeface="Cambria Math" panose="02040503050406030204" pitchFamily="18" charset="0"/>
                      </a:rPr>
                      <m:t>2</m:t>
                    </m:r>
                  </m:oMath>
                </a14:m>
                <a:r>
                  <a:t> matrix A, written </a:t>
                </a:r>
                <a:r>
                  <a:rPr>
                    <a:solidFill>
                      <a:schemeClr val="accent1">
                        <a:lumOff val="-6117"/>
                      </a:schemeClr>
                    </a:solidFill>
                  </a:rPr>
                  <a:t>det(A)</a:t>
                </a:r>
                <a:r>
                  <a:t>:</a:t>
                </a:r>
              </a:p>
            </p:txBody>
          </p:sp>
        </p:grpSp>
        <p:sp>
          <p:nvSpPr>
            <p:cNvPr id="212" name="Rectangle"/>
            <p:cNvSpPr/>
            <p:nvPr/>
          </p:nvSpPr>
          <p:spPr>
            <a:xfrm>
              <a:off x="9468" y="-1"/>
              <a:ext cx="4167018" cy="809872"/>
            </a:xfrm>
            <a:prstGeom prst="rect">
              <a:avLst/>
            </a:prstGeom>
            <a:noFill/>
            <a:ln w="25400" cap="flat">
              <a:solidFill>
                <a:schemeClr val="accent1"/>
              </a:solidFill>
              <a:prstDash val="solid"/>
              <a:round/>
            </a:ln>
            <a:effectLst/>
          </p:spPr>
          <p:txBody>
            <a:bodyPr wrap="square" lIns="0" tIns="0" rIns="0" bIns="0" numCol="1" anchor="t">
              <a:noAutofit/>
            </a:bodyPr>
            <a:lstStyle/>
            <a:p>
              <a:pPr/>
            </a:p>
          </p:txBody>
        </p:sp>
      </p:grpSp>
      <p:grpSp>
        <p:nvGrpSpPr>
          <p:cNvPr id="217" name="Group"/>
          <p:cNvGrpSpPr/>
          <p:nvPr/>
        </p:nvGrpSpPr>
        <p:grpSpPr>
          <a:xfrm>
            <a:off x="335029" y="3401066"/>
            <a:ext cx="4329248" cy="1265329"/>
            <a:chOff x="0" y="0"/>
            <a:chExt cx="4329246" cy="1265327"/>
          </a:xfrm>
        </p:grpSpPr>
        <p:pic>
          <p:nvPicPr>
            <p:cNvPr id="214" name="Image" descr="Image"/>
            <p:cNvPicPr>
              <a:picLocks noChangeAspect="1"/>
            </p:cNvPicPr>
            <p:nvPr/>
          </p:nvPicPr>
          <p:blipFill>
            <a:blip r:embed="rId6">
              <a:extLst/>
            </a:blip>
            <a:stretch>
              <a:fillRect/>
            </a:stretch>
          </p:blipFill>
          <p:spPr>
            <a:xfrm>
              <a:off x="71331" y="296805"/>
              <a:ext cx="2624385" cy="968523"/>
            </a:xfrm>
            <a:prstGeom prst="rect">
              <a:avLst/>
            </a:prstGeom>
            <a:ln w="12700" cap="flat">
              <a:noFill/>
              <a:miter lim="400000"/>
            </a:ln>
            <a:effectLst/>
          </p:spPr>
        </p:pic>
        <p:sp>
          <p:nvSpPr>
            <p:cNvPr id="215" name="The adjugate of a   matrix A, written adj(A):"/>
            <p:cNvSpPr txBox="1"/>
            <p:nvPr/>
          </p:nvSpPr>
          <p:spPr>
            <a:xfrm>
              <a:off x="44653" y="130768"/>
              <a:ext cx="4284594" cy="2655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a:r>
                <a:t>The </a:t>
              </a:r>
              <a:r>
                <a:rPr>
                  <a:solidFill>
                    <a:schemeClr val="accent1">
                      <a:lumOff val="-6117"/>
                    </a:schemeClr>
                  </a:solidFill>
                </a:rPr>
                <a:t>adjugate</a:t>
              </a:r>
              <a:r>
                <a:t> of a </a:t>
              </a:r>
              <a14:m>
                <m:oMath>
                  <m:r>
                    <a:rPr xmlns:a="http://schemas.openxmlformats.org/drawingml/2006/main" sz="1750" i="1">
                      <a:solidFill>
                        <a:srgbClr val="F46524"/>
                      </a:solidFill>
                      <a:latin typeface="Cambria Math" panose="02040503050406030204" pitchFamily="18" charset="0"/>
                    </a:rPr>
                    <m:t>2</m:t>
                  </m:r>
                  <m:r>
                    <a:rPr xmlns:a="http://schemas.openxmlformats.org/drawingml/2006/main" sz="1750" i="1">
                      <a:solidFill>
                        <a:srgbClr val="F46524"/>
                      </a:solidFill>
                      <a:latin typeface="Cambria Math" panose="02040503050406030204" pitchFamily="18" charset="0"/>
                    </a:rPr>
                    <m:t>×</m:t>
                  </m:r>
                  <m:r>
                    <a:rPr xmlns:a="http://schemas.openxmlformats.org/drawingml/2006/main" sz="1750" i="1">
                      <a:solidFill>
                        <a:srgbClr val="F46524"/>
                      </a:solidFill>
                      <a:latin typeface="Cambria Math" panose="02040503050406030204" pitchFamily="18" charset="0"/>
                    </a:rPr>
                    <m:t>2</m:t>
                  </m:r>
                </m:oMath>
              </a14:m>
              <a:r>
                <a:t> matrix A, written </a:t>
              </a:r>
              <a:r>
                <a:rPr>
                  <a:solidFill>
                    <a:schemeClr val="accent1">
                      <a:lumOff val="-6117"/>
                    </a:schemeClr>
                  </a:solidFill>
                </a:rPr>
                <a:t>adj(A)</a:t>
              </a:r>
              <a:r>
                <a:t>:</a:t>
              </a:r>
            </a:p>
          </p:txBody>
        </p:sp>
        <p:sp>
          <p:nvSpPr>
            <p:cNvPr id="216" name="Rectangle"/>
            <p:cNvSpPr/>
            <p:nvPr/>
          </p:nvSpPr>
          <p:spPr>
            <a:xfrm>
              <a:off x="0" y="0"/>
              <a:ext cx="4158186" cy="1213843"/>
            </a:xfrm>
            <a:prstGeom prst="rect">
              <a:avLst/>
            </a:prstGeom>
            <a:noFill/>
            <a:ln w="25400" cap="flat">
              <a:solidFill>
                <a:schemeClr val="accent1"/>
              </a:solidFill>
              <a:prstDash val="solid"/>
              <a:round/>
            </a:ln>
            <a:effectLst/>
          </p:spPr>
          <p:txBody>
            <a:bodyPr wrap="square" lIns="0" tIns="0" rIns="0" bIns="0" numCol="1" anchor="t">
              <a:noAutofit/>
            </a:bodyPr>
            <a:lstStyle/>
            <a:p>
              <a:pPr/>
            </a:p>
          </p:txBody>
        </p:sp>
      </p:grpSp>
      <p:sp>
        <p:nvSpPr>
          <p:cNvPr id="218" name="Be sure to: do the work below in your saved copy of thenAlice’s restaurant Pyret file:…"/>
          <p:cNvSpPr txBox="1"/>
          <p:nvPr/>
        </p:nvSpPr>
        <p:spPr>
          <a:xfrm>
            <a:off x="1765205" y="155300"/>
            <a:ext cx="4818189" cy="520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700">
                <a:solidFill>
                  <a:schemeClr val="accent5">
                    <a:satOff val="-3088"/>
                    <a:lumOff val="12696"/>
                  </a:schemeClr>
                </a:solidFill>
              </a:defRPr>
            </a:pPr>
            <a:r>
              <a:t>Mini-lesson </a:t>
            </a:r>
            <a:r>
              <a:rPr>
                <a:solidFill>
                  <a:schemeClr val="accent3"/>
                </a:solidFill>
              </a:rPr>
              <a:t>Be sure to </a:t>
            </a:r>
            <a:r>
              <a:rPr>
                <a:solidFill>
                  <a:srgbClr val="FF2600"/>
                </a:solidFill>
              </a:rPr>
              <a:t>copy the notes below</a:t>
            </a:r>
            <a:r>
              <a:rPr>
                <a:solidFill>
                  <a:schemeClr val="accent3"/>
                </a:solidFill>
              </a:rPr>
              <a:t> in your notebook &amp; ask questions!</a:t>
            </a:r>
          </a:p>
        </p:txBody>
      </p:sp>
      <p:grpSp>
        <p:nvGrpSpPr>
          <p:cNvPr id="222" name="Group"/>
          <p:cNvGrpSpPr/>
          <p:nvPr/>
        </p:nvGrpSpPr>
        <p:grpSpPr>
          <a:xfrm>
            <a:off x="5458912" y="1869114"/>
            <a:ext cx="3490159" cy="1405272"/>
            <a:chOff x="0" y="0"/>
            <a:chExt cx="3490157" cy="1405270"/>
          </a:xfrm>
        </p:grpSpPr>
        <p:sp>
          <p:nvSpPr>
            <p:cNvPr id="219" name="We can now write:"/>
            <p:cNvSpPr txBox="1"/>
            <p:nvPr/>
          </p:nvSpPr>
          <p:spPr>
            <a:xfrm>
              <a:off x="71039" y="27935"/>
              <a:ext cx="3419119" cy="13773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r>
                <a:t>We can now write:</a:t>
              </a:r>
            </a:p>
            <a:p>
              <a:pPr/>
            </a:p>
          </p:txBody>
        </p:sp>
        <p:pic>
          <p:nvPicPr>
            <p:cNvPr id="220" name="Image" descr="Image"/>
            <p:cNvPicPr>
              <a:picLocks noChangeAspect="1"/>
            </p:cNvPicPr>
            <p:nvPr/>
          </p:nvPicPr>
          <p:blipFill>
            <a:blip r:embed="rId7">
              <a:extLst/>
            </a:blip>
            <a:stretch>
              <a:fillRect/>
            </a:stretch>
          </p:blipFill>
          <p:spPr>
            <a:xfrm>
              <a:off x="71039" y="27935"/>
              <a:ext cx="2298288" cy="904646"/>
            </a:xfrm>
            <a:prstGeom prst="rect">
              <a:avLst/>
            </a:prstGeom>
            <a:ln w="12700" cap="flat">
              <a:noFill/>
              <a:miter lim="400000"/>
            </a:ln>
            <a:effectLst/>
          </p:spPr>
        </p:pic>
        <p:sp>
          <p:nvSpPr>
            <p:cNvPr id="221" name="Rectangle"/>
            <p:cNvSpPr/>
            <p:nvPr/>
          </p:nvSpPr>
          <p:spPr>
            <a:xfrm>
              <a:off x="0" y="0"/>
              <a:ext cx="2519637" cy="1015988"/>
            </a:xfrm>
            <a:prstGeom prst="rect">
              <a:avLst/>
            </a:prstGeom>
            <a:noFill/>
            <a:ln w="25400" cap="flat">
              <a:solidFill>
                <a:schemeClr val="accent1"/>
              </a:solidFill>
              <a:prstDash val="solid"/>
              <a:round/>
            </a:ln>
            <a:effectLst/>
          </p:spPr>
          <p:txBody>
            <a:bodyPr wrap="square" lIns="0" tIns="0" rIns="0" bIns="0" numCol="1" anchor="t">
              <a:noAutofit/>
            </a:bodyPr>
            <a:lstStyle/>
            <a:p>
              <a:pPr/>
            </a:p>
          </p:txBody>
        </p:sp>
      </p:grpSp>
      <p:grpSp>
        <p:nvGrpSpPr>
          <p:cNvPr id="225" name="Group"/>
          <p:cNvGrpSpPr/>
          <p:nvPr/>
        </p:nvGrpSpPr>
        <p:grpSpPr>
          <a:xfrm>
            <a:off x="4895698" y="3024513"/>
            <a:ext cx="3722264" cy="1533622"/>
            <a:chOff x="0" y="0"/>
            <a:chExt cx="3722263" cy="1533620"/>
          </a:xfrm>
        </p:grpSpPr>
        <p:sp>
          <p:nvSpPr>
            <p:cNvPr id="223" name="Group"/>
            <p:cNvSpPr/>
            <p:nvPr/>
          </p:nvSpPr>
          <p:spPr>
            <a:xfrm>
              <a:off x="0" y="0"/>
              <a:ext cx="3722264" cy="0"/>
            </a:xfrm>
            <a:custGeom>
              <a:avLst/>
              <a:gdLst/>
              <a:ahLst/>
              <a:cxnLst>
                <a:cxn ang="0">
                  <a:pos x="wd2" y="hd2"/>
                </a:cxn>
                <a:cxn ang="5400000">
                  <a:pos x="wd2" y="hd2"/>
                </a:cxn>
                <a:cxn ang="10800000">
                  <a:pos x="wd2" y="hd2"/>
                </a:cxn>
                <a:cxn ang="16200000">
                  <a:pos x="wd2" y="hd2"/>
                </a:cxn>
              </a:cxnLst>
              <a:rect l="0" t="0" r="r" b="b"/>
              <a:pathLst>
                <a:path w="21600" h="0" fill="norm" stroke="1"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defRPr b="1">
                  <a:solidFill>
                    <a:schemeClr val="accent2">
                      <a:lumOff val="-9333"/>
                    </a:schemeClr>
                  </a:solidFill>
                </a:defRPr>
              </a:pPr>
              <a:r>
                <a:t>Practice problem: </a:t>
              </a:r>
              <a:r>
                <a:rPr b="0"/>
                <a:t>for the matrix below (i) find the determinant and adjugate  (ii) use the formula above to find the inverse. </a:t>
              </a:r>
              <a:r>
                <a:rPr b="0">
                  <a:solidFill>
                    <a:schemeClr val="accent3">
                      <a:satOff val="-16546"/>
                      <a:lumOff val="13627"/>
                    </a:schemeClr>
                  </a:solidFill>
                </a:rPr>
                <a:t> Be sure to…</a:t>
              </a:r>
              <a:r>
                <a:rPr b="0"/>
                <a:t>Show all work in your notebook!</a:t>
              </a:r>
            </a:p>
          </p:txBody>
        </p:sp>
        <p:sp>
          <p:nvSpPr>
            <p:cNvPr id="224" name="Equation"/>
            <p:cNvSpPr txBox="1"/>
            <p:nvPr/>
          </p:nvSpPr>
          <p:spPr>
            <a:xfrm>
              <a:off x="692553" y="1002506"/>
              <a:ext cx="965409" cy="531115"/>
            </a:xfrm>
            <a:prstGeom prst="rect">
              <a:avLst/>
            </a:prstGeom>
            <a:noFill/>
            <a:ln w="12700" cap="flat">
              <a:noFill/>
              <a:miter lim="400000"/>
            </a:ln>
            <a:effectLst/>
          </p:spPr>
          <p:txBody>
            <a:bodyPr wrap="none" lIns="0" tIns="0" rIns="0" bIns="0">
              <a:spAutoFit/>
            </a:bodyPr>
            <a:lstStyle/>
            <a:p>
              <a:pPr latinLnBrk="1">
                <a:defRPr sz="1800">
                  <a:solidFill>
                    <a:srgbClr val="000000"/>
                  </a:solidFill>
                </a:defRPr>
              </a:pPr>
              <a14:m>
                <m:oMathPara>
                  <m:oMathParaPr>
                    <m:jc m:val="centerGroup"/>
                  </m:oMathParaPr>
                  <m:oMath>
                    <m:r>
                      <a:rPr xmlns:a="http://schemas.openxmlformats.org/drawingml/2006/main" sz="1700" i="1">
                        <a:solidFill>
                          <a:srgbClr val="F46524"/>
                        </a:solidFill>
                        <a:latin typeface="Cambria Math" panose="02040503050406030204" pitchFamily="18" charset="0"/>
                      </a:rPr>
                      <m:t>X</m:t>
                    </m:r>
                    <m:r>
                      <a:rPr xmlns:a="http://schemas.openxmlformats.org/drawingml/2006/main" sz="1700" i="1">
                        <a:solidFill>
                          <a:srgbClr val="F46524"/>
                        </a:solidFill>
                        <a:latin typeface="Cambria Math" panose="02040503050406030204" pitchFamily="18" charset="0"/>
                      </a:rPr>
                      <m:t>=</m:t>
                    </m:r>
                    <m:d>
                      <m:dPr>
                        <m:ctrlPr>
                          <a:rPr xmlns:a="http://schemas.openxmlformats.org/drawingml/2006/main" sz="1700" i="1">
                            <a:solidFill>
                              <a:srgbClr val="F46524"/>
                            </a:solidFill>
                            <a:latin typeface="Cambria Math" panose="02040503050406030204" pitchFamily="18" charset="0"/>
                          </a:rPr>
                        </m:ctrlPr>
                        <m:begChr m:val="["/>
                        <m:endChr m:val="]"/>
                      </m:dPr>
                      <m:e>
                        <m:m>
                          <m:mPr>
                            <m:ctrlPr>
                              <a:rPr xmlns:a="http://schemas.openxmlformats.org/drawingml/2006/main" sz="1700" i="1">
                                <a:solidFill>
                                  <a:srgbClr val="F46524"/>
                                </a:solidFill>
                                <a:latin typeface="Cambria Math" panose="02040503050406030204" pitchFamily="18" charset="0"/>
                              </a:rPr>
                            </m:ctrlPr>
                            <m:baseJc m:val="center"/>
                            <m:plcHide m:val="on"/>
                            <m:mcs>
                              <m:mc>
                                <m:mcPr>
                                  <m:count m:val="2"/>
                                  <m:mcJc m:val="center"/>
                                </m:mcPr>
                              </m:mc>
                            </m:mcs>
                          </m:mPr>
                          <m:mr>
                            <m:e>
                              <m:r>
                                <a:rPr xmlns:a="http://schemas.openxmlformats.org/drawingml/2006/main" sz="1700" i="1">
                                  <a:solidFill>
                                    <a:srgbClr val="F46524"/>
                                  </a:solidFill>
                                  <a:latin typeface="Cambria Math" panose="02040503050406030204" pitchFamily="18" charset="0"/>
                                </a:rPr>
                                <m:t>9</m:t>
                              </m:r>
                            </m:e>
                            <m:e>
                              <m:r>
                                <a:rPr xmlns:a="http://schemas.openxmlformats.org/drawingml/2006/main" sz="1700" i="1">
                                  <a:solidFill>
                                    <a:srgbClr val="F46524"/>
                                  </a:solidFill>
                                  <a:latin typeface="Cambria Math" panose="02040503050406030204" pitchFamily="18" charset="0"/>
                                </a:rPr>
                                <m:t>5</m:t>
                              </m:r>
                            </m:e>
                          </m:mr>
                          <m:mr>
                            <m:e>
                              <m:r>
                                <a:rPr xmlns:a="http://schemas.openxmlformats.org/drawingml/2006/main" sz="1700" i="1">
                                  <a:solidFill>
                                    <a:srgbClr val="F46524"/>
                                  </a:solidFill>
                                  <a:latin typeface="Cambria Math" panose="02040503050406030204" pitchFamily="18" charset="0"/>
                                </a:rPr>
                                <m:t>5</m:t>
                              </m:r>
                            </m:e>
                            <m:e>
                              <m:r>
                                <a:rPr xmlns:a="http://schemas.openxmlformats.org/drawingml/2006/main" sz="1700" i="1">
                                  <a:solidFill>
                                    <a:srgbClr val="F46524"/>
                                  </a:solidFill>
                                  <a:latin typeface="Cambria Math" panose="02040503050406030204" pitchFamily="18" charset="0"/>
                                </a:rPr>
                                <m:t>3</m:t>
                              </m:r>
                            </m:e>
                          </m:mr>
                        </m:m>
                      </m:e>
                    </m:d>
                  </m:oMath>
                </m:oMathPara>
              </a14:m>
              <a:endParaRPr sz="1700">
                <a:solidFill>
                  <a:srgbClr val="F46524"/>
                </a:solidFill>
              </a:endParaR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2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6" fill="hold">
                                  <p:stCondLst>
                                    <p:cond delay="0"/>
                                  </p:stCondLst>
                                  <p:iterate type="el" backwards="0">
                                    <p:tmAbs val="0"/>
                                  </p:iterate>
                                  <p:childTnLst>
                                    <p:set>
                                      <p:cBhvr>
                                        <p:cTn id="26" fill="hold"/>
                                        <p:tgtEl>
                                          <p:spTgt spid="2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5" grpId="6"/>
      <p:bldP build="whole" bldLvl="1" animBg="1" rev="0" advAuto="0" spid="217" grpId="4"/>
      <p:bldP build="whole" bldLvl="1" animBg="1" rev="0" advAuto="0" spid="222" grpId="5"/>
      <p:bldP build="whole" bldLvl="1" animBg="1" rev="0" advAuto="0" spid="207" grpId="1"/>
      <p:bldP build="whole" bldLvl="1" animBg="1" rev="0" advAuto="0" spid="208" grpId="2"/>
      <p:bldP build="whole" bldLvl="1" animBg="1" rev="0" advAuto="0" spid="213" grpId="3"/>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3" name="Group"/>
          <p:cNvGrpSpPr/>
          <p:nvPr/>
        </p:nvGrpSpPr>
        <p:grpSpPr>
          <a:xfrm>
            <a:off x="208982" y="3435289"/>
            <a:ext cx="4021202" cy="871010"/>
            <a:chOff x="0" y="0"/>
            <a:chExt cx="4021200" cy="871009"/>
          </a:xfrm>
        </p:grpSpPr>
        <p:grpSp>
          <p:nvGrpSpPr>
            <p:cNvPr id="231" name="Group"/>
            <p:cNvGrpSpPr/>
            <p:nvPr/>
          </p:nvGrpSpPr>
          <p:grpSpPr>
            <a:xfrm>
              <a:off x="0" y="26148"/>
              <a:ext cx="3946570" cy="844862"/>
              <a:chOff x="0" y="0"/>
              <a:chExt cx="3946569" cy="844861"/>
            </a:xfrm>
          </p:grpSpPr>
          <p:pic>
            <p:nvPicPr>
              <p:cNvPr id="229" name="Image" descr="Image"/>
              <p:cNvPicPr>
                <a:picLocks noChangeAspect="1"/>
              </p:cNvPicPr>
              <p:nvPr/>
            </p:nvPicPr>
            <p:blipFill>
              <a:blip r:embed="rId3">
                <a:extLst/>
              </a:blip>
              <a:stretch>
                <a:fillRect/>
              </a:stretch>
            </p:blipFill>
            <p:spPr>
              <a:xfrm>
                <a:off x="213010" y="147106"/>
                <a:ext cx="1792272" cy="697756"/>
              </a:xfrm>
              <a:prstGeom prst="rect">
                <a:avLst/>
              </a:prstGeom>
              <a:ln w="12700" cap="flat">
                <a:noFill/>
                <a:miter lim="400000"/>
              </a:ln>
              <a:effectLst/>
            </p:spPr>
          </p:pic>
          <p:sp>
            <p:nvSpPr>
              <p:cNvPr id="230" name="The determinant of a   matrix A, written det(A):"/>
              <p:cNvSpPr txBox="1"/>
              <p:nvPr/>
            </p:nvSpPr>
            <p:spPr>
              <a:xfrm>
                <a:off x="0" y="0"/>
                <a:ext cx="3946570" cy="2166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a:r>
                  <a:t> The </a:t>
                </a:r>
                <a:r>
                  <a:rPr>
                    <a:solidFill>
                      <a:schemeClr val="accent1">
                        <a:lumOff val="-6117"/>
                      </a:schemeClr>
                    </a:solidFill>
                  </a:rPr>
                  <a:t>determinant</a:t>
                </a:r>
                <a:r>
                  <a:t> of a </a:t>
                </a:r>
                <a14:m>
                  <m:oMath>
                    <m:r>
                      <a:rPr xmlns:a="http://schemas.openxmlformats.org/drawingml/2006/main" sz="1700" i="1">
                        <a:solidFill>
                          <a:srgbClr val="F46524"/>
                        </a:solidFill>
                        <a:latin typeface="Cambria Math" panose="02040503050406030204" pitchFamily="18" charset="0"/>
                      </a:rPr>
                      <m:t>2</m:t>
                    </m:r>
                    <m:r>
                      <a:rPr xmlns:a="http://schemas.openxmlformats.org/drawingml/2006/main" sz="1700" i="1">
                        <a:solidFill>
                          <a:srgbClr val="F46524"/>
                        </a:solidFill>
                        <a:latin typeface="Cambria Math" panose="02040503050406030204" pitchFamily="18" charset="0"/>
                      </a:rPr>
                      <m:t>×</m:t>
                    </m:r>
                    <m:r>
                      <a:rPr xmlns:a="http://schemas.openxmlformats.org/drawingml/2006/main" sz="1700" i="1">
                        <a:solidFill>
                          <a:srgbClr val="F46524"/>
                        </a:solidFill>
                        <a:latin typeface="Cambria Math" panose="02040503050406030204" pitchFamily="18" charset="0"/>
                      </a:rPr>
                      <m:t>2</m:t>
                    </m:r>
                  </m:oMath>
                </a14:m>
                <a:r>
                  <a:t> matrix A, written </a:t>
                </a:r>
                <a:r>
                  <a:rPr>
                    <a:solidFill>
                      <a:schemeClr val="accent1">
                        <a:lumOff val="-6117"/>
                      </a:schemeClr>
                    </a:solidFill>
                  </a:rPr>
                  <a:t>det(A)</a:t>
                </a:r>
                <a:r>
                  <a:t>:</a:t>
                </a:r>
              </a:p>
            </p:txBody>
          </p:sp>
        </p:grpSp>
        <p:sp>
          <p:nvSpPr>
            <p:cNvPr id="232" name="Rectangle"/>
            <p:cNvSpPr/>
            <p:nvPr/>
          </p:nvSpPr>
          <p:spPr>
            <a:xfrm>
              <a:off x="9116" y="-1"/>
              <a:ext cx="4012085" cy="779760"/>
            </a:xfrm>
            <a:prstGeom prst="rect">
              <a:avLst/>
            </a:prstGeom>
            <a:noFill/>
            <a:ln w="25400" cap="flat">
              <a:solidFill>
                <a:schemeClr val="accent1"/>
              </a:solidFill>
              <a:prstDash val="solid"/>
              <a:round/>
            </a:ln>
            <a:effectLst/>
          </p:spPr>
          <p:txBody>
            <a:bodyPr wrap="square" lIns="0" tIns="0" rIns="0" bIns="0" numCol="1" anchor="t">
              <a:noAutofit/>
            </a:bodyPr>
            <a:lstStyle/>
            <a:p>
              <a:pPr/>
            </a:p>
          </p:txBody>
        </p:sp>
      </p:grpSp>
      <p:grpSp>
        <p:nvGrpSpPr>
          <p:cNvPr id="237" name="Group"/>
          <p:cNvGrpSpPr/>
          <p:nvPr/>
        </p:nvGrpSpPr>
        <p:grpSpPr>
          <a:xfrm>
            <a:off x="4397811" y="3238130"/>
            <a:ext cx="4329248" cy="1265328"/>
            <a:chOff x="0" y="0"/>
            <a:chExt cx="4329246" cy="1265327"/>
          </a:xfrm>
        </p:grpSpPr>
        <p:pic>
          <p:nvPicPr>
            <p:cNvPr id="234" name="Image" descr="Image"/>
            <p:cNvPicPr>
              <a:picLocks noChangeAspect="1"/>
            </p:cNvPicPr>
            <p:nvPr/>
          </p:nvPicPr>
          <p:blipFill>
            <a:blip r:embed="rId4">
              <a:extLst/>
            </a:blip>
            <a:stretch>
              <a:fillRect/>
            </a:stretch>
          </p:blipFill>
          <p:spPr>
            <a:xfrm>
              <a:off x="71331" y="296805"/>
              <a:ext cx="2624385" cy="968523"/>
            </a:xfrm>
            <a:prstGeom prst="rect">
              <a:avLst/>
            </a:prstGeom>
            <a:ln w="12700" cap="flat">
              <a:noFill/>
              <a:miter lim="400000"/>
            </a:ln>
            <a:effectLst/>
          </p:spPr>
        </p:pic>
        <p:sp>
          <p:nvSpPr>
            <p:cNvPr id="235" name="The adjugate of a   matrix A, written adj(A):"/>
            <p:cNvSpPr txBox="1"/>
            <p:nvPr/>
          </p:nvSpPr>
          <p:spPr>
            <a:xfrm>
              <a:off x="44653" y="130768"/>
              <a:ext cx="4284594" cy="26556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a:r>
                <a:t>The </a:t>
              </a:r>
              <a:r>
                <a:rPr>
                  <a:solidFill>
                    <a:schemeClr val="accent1">
                      <a:lumOff val="-6117"/>
                    </a:schemeClr>
                  </a:solidFill>
                </a:rPr>
                <a:t>adjugate</a:t>
              </a:r>
              <a:r>
                <a:t> of a </a:t>
              </a:r>
              <a14:m>
                <m:oMath>
                  <m:r>
                    <a:rPr xmlns:a="http://schemas.openxmlformats.org/drawingml/2006/main" sz="1750" i="1">
                      <a:solidFill>
                        <a:srgbClr val="F46524"/>
                      </a:solidFill>
                      <a:latin typeface="Cambria Math" panose="02040503050406030204" pitchFamily="18" charset="0"/>
                    </a:rPr>
                    <m:t>2</m:t>
                  </m:r>
                  <m:r>
                    <a:rPr xmlns:a="http://schemas.openxmlformats.org/drawingml/2006/main" sz="1750" i="1">
                      <a:solidFill>
                        <a:srgbClr val="F46524"/>
                      </a:solidFill>
                      <a:latin typeface="Cambria Math" panose="02040503050406030204" pitchFamily="18" charset="0"/>
                    </a:rPr>
                    <m:t>×</m:t>
                  </m:r>
                  <m:r>
                    <a:rPr xmlns:a="http://schemas.openxmlformats.org/drawingml/2006/main" sz="1750" i="1">
                      <a:solidFill>
                        <a:srgbClr val="F46524"/>
                      </a:solidFill>
                      <a:latin typeface="Cambria Math" panose="02040503050406030204" pitchFamily="18" charset="0"/>
                    </a:rPr>
                    <m:t>2</m:t>
                  </m:r>
                </m:oMath>
              </a14:m>
              <a:r>
                <a:t> matrix A, written </a:t>
              </a:r>
              <a:r>
                <a:rPr>
                  <a:solidFill>
                    <a:schemeClr val="accent1">
                      <a:lumOff val="-6117"/>
                    </a:schemeClr>
                  </a:solidFill>
                </a:rPr>
                <a:t>adj(A)</a:t>
              </a:r>
              <a:r>
                <a:t>:</a:t>
              </a:r>
            </a:p>
          </p:txBody>
        </p:sp>
        <p:sp>
          <p:nvSpPr>
            <p:cNvPr id="236" name="Rectangle"/>
            <p:cNvSpPr/>
            <p:nvPr/>
          </p:nvSpPr>
          <p:spPr>
            <a:xfrm>
              <a:off x="0" y="0"/>
              <a:ext cx="4158186" cy="1213843"/>
            </a:xfrm>
            <a:prstGeom prst="rect">
              <a:avLst/>
            </a:prstGeom>
            <a:noFill/>
            <a:ln w="25400" cap="flat">
              <a:solidFill>
                <a:schemeClr val="accent1"/>
              </a:solidFill>
              <a:prstDash val="solid"/>
              <a:round/>
            </a:ln>
            <a:effectLst/>
          </p:spPr>
          <p:txBody>
            <a:bodyPr wrap="square" lIns="0" tIns="0" rIns="0" bIns="0" numCol="1" anchor="t">
              <a:noAutofit/>
            </a:bodyPr>
            <a:lstStyle/>
            <a:p>
              <a:pPr/>
            </a:p>
          </p:txBody>
        </p:sp>
      </p:grpSp>
      <p:sp>
        <p:nvSpPr>
          <p:cNvPr id="238" name="Be sure to: do the work below in your saved copy of thenAlice’s restaurant Pyret file:…"/>
          <p:cNvSpPr txBox="1"/>
          <p:nvPr/>
        </p:nvSpPr>
        <p:spPr>
          <a:xfrm>
            <a:off x="3544340" y="884635"/>
            <a:ext cx="4854681" cy="1536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700">
                <a:solidFill>
                  <a:schemeClr val="accent5">
                    <a:satOff val="-3088"/>
                    <a:lumOff val="12696"/>
                  </a:schemeClr>
                </a:solidFill>
              </a:defRPr>
            </a:pPr>
            <a:r>
              <a:t>Independent work  </a:t>
            </a:r>
            <a:r>
              <a:rPr>
                <a:solidFill>
                  <a:schemeClr val="accent4"/>
                </a:solidFill>
              </a:rPr>
              <a:t>Be sure to:</a:t>
            </a:r>
            <a:endParaRPr>
              <a:solidFill>
                <a:schemeClr val="accent4"/>
              </a:solidFill>
            </a:endParaRPr>
          </a:p>
          <a:p>
            <a:pPr>
              <a:defRPr sz="1700">
                <a:solidFill>
                  <a:schemeClr val="accent5">
                    <a:satOff val="-3088"/>
                    <a:lumOff val="12696"/>
                  </a:schemeClr>
                </a:solidFill>
              </a:defRPr>
            </a:pPr>
            <a:endParaRPr>
              <a:solidFill>
                <a:schemeClr val="accent3"/>
              </a:solidFill>
            </a:endParaRPr>
          </a:p>
          <a:p>
            <a:pPr marL="227263" indent="-227263">
              <a:buSzPct val="100000"/>
              <a:buAutoNum type="arabicPeriod" startAt="1"/>
              <a:defRPr sz="1700">
                <a:solidFill>
                  <a:schemeClr val="accent5">
                    <a:satOff val="-3088"/>
                    <a:lumOff val="12696"/>
                  </a:schemeClr>
                </a:solidFill>
              </a:defRPr>
            </a:pPr>
            <a:r>
              <a:rPr>
                <a:solidFill>
                  <a:schemeClr val="accent3"/>
                </a:solidFill>
              </a:rPr>
              <a:t>Copy notes to the left (if you came in late).</a:t>
            </a:r>
            <a:endParaRPr>
              <a:solidFill>
                <a:schemeClr val="accent3"/>
              </a:solidFill>
            </a:endParaRPr>
          </a:p>
          <a:p>
            <a:pPr marL="227263" indent="-227263">
              <a:buSzPct val="100000"/>
              <a:buAutoNum type="arabicPeriod" startAt="1"/>
              <a:defRPr sz="1700">
                <a:solidFill>
                  <a:schemeClr val="accent5">
                    <a:satOff val="-3088"/>
                    <a:lumOff val="12696"/>
                  </a:schemeClr>
                </a:solidFill>
              </a:defRPr>
            </a:pPr>
            <a:r>
              <a:rPr>
                <a:solidFill>
                  <a:schemeClr val="accent3"/>
                </a:solidFill>
              </a:rPr>
              <a:t>Work silently on worksheet for the first 3 minutes. After that you can check in with your neighbor.</a:t>
            </a:r>
          </a:p>
        </p:txBody>
      </p:sp>
      <p:grpSp>
        <p:nvGrpSpPr>
          <p:cNvPr id="241" name="Group"/>
          <p:cNvGrpSpPr/>
          <p:nvPr/>
        </p:nvGrpSpPr>
        <p:grpSpPr>
          <a:xfrm>
            <a:off x="719441" y="1447321"/>
            <a:ext cx="3447496" cy="975348"/>
            <a:chOff x="0" y="0"/>
            <a:chExt cx="3447494" cy="975347"/>
          </a:xfrm>
        </p:grpSpPr>
        <p:sp>
          <p:nvSpPr>
            <p:cNvPr id="239" name="Formula to find the inverse…"/>
            <p:cNvSpPr txBox="1"/>
            <p:nvPr/>
          </p:nvSpPr>
          <p:spPr>
            <a:xfrm>
              <a:off x="28376" y="0"/>
              <a:ext cx="3419119" cy="7874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r>
                <a:t>Formula to find the inverse </a:t>
              </a:r>
            </a:p>
            <a:p>
              <a:pPr/>
              <a:r>
                <a:t>of matrix A:</a:t>
              </a:r>
            </a:p>
            <a:p>
              <a:pPr>
                <a:defRPr sz="1200"/>
              </a:pPr>
            </a:p>
          </p:txBody>
        </p:sp>
        <p:pic>
          <p:nvPicPr>
            <p:cNvPr id="240" name="Image" descr="Image"/>
            <p:cNvPicPr>
              <a:picLocks noChangeAspect="1"/>
            </p:cNvPicPr>
            <p:nvPr/>
          </p:nvPicPr>
          <p:blipFill>
            <a:blip r:embed="rId5">
              <a:extLst/>
            </a:blip>
            <a:srcRect l="0" t="30392" r="0" b="0"/>
            <a:stretch>
              <a:fillRect/>
            </a:stretch>
          </p:blipFill>
          <p:spPr>
            <a:xfrm>
              <a:off x="0" y="478131"/>
              <a:ext cx="1814752" cy="497217"/>
            </a:xfrm>
            <a:prstGeom prst="rect">
              <a:avLst/>
            </a:prstGeom>
            <a:ln w="12700" cap="flat">
              <a:noFill/>
              <a:miter lim="400000"/>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7" grpId="2"/>
      <p:bldP build="whole" bldLvl="1" animBg="1" rev="0" advAuto="0" spid="233"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Why is it useful to be able to find the adjugate and determinant of a matrix?…"/>
          <p:cNvSpPr txBox="1"/>
          <p:nvPr/>
        </p:nvSpPr>
        <p:spPr>
          <a:xfrm>
            <a:off x="778973" y="1600200"/>
            <a:ext cx="3278433" cy="863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Why is it useful to be able to find the adjugate and determinant of a matrix?</a:t>
            </a:r>
          </a:p>
          <a:p>
            <a:pPr marL="187157" indent="-187157">
              <a:buSzPct val="100000"/>
              <a:buAutoNum type="arabicPeriod" startAt="1"/>
            </a:pPr>
            <a:r>
              <a:t>What’s one thing you’d like to understand better after today’s lesson?</a:t>
            </a:r>
          </a:p>
        </p:txBody>
      </p:sp>
      <p:pic>
        <p:nvPicPr>
          <p:cNvPr id="246" name="Image" descr="Image"/>
          <p:cNvPicPr>
            <a:picLocks noChangeAspect="1"/>
          </p:cNvPicPr>
          <p:nvPr/>
        </p:nvPicPr>
        <p:blipFill>
          <a:blip r:embed="rId2">
            <a:extLst/>
          </a:blip>
          <a:stretch>
            <a:fillRect/>
          </a:stretch>
        </p:blipFill>
        <p:spPr>
          <a:xfrm>
            <a:off x="4616052" y="1554712"/>
            <a:ext cx="3053022" cy="2034076"/>
          </a:xfrm>
          <a:prstGeom prst="rect">
            <a:avLst/>
          </a:prstGeom>
          <a:ln w="12700">
            <a:miter lim="400000"/>
          </a:ln>
        </p:spPr>
      </p:pic>
      <p:sp>
        <p:nvSpPr>
          <p:cNvPr id="247" name="Reflection: Thinking about thinking…"/>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Reflection: Thinking about thinking</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Answer each question below with a complete sentence. Be prepared to share out!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45">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5"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Google Shape;119;p19"/>
          <p:cNvSpPr txBox="1"/>
          <p:nvPr/>
        </p:nvSpPr>
        <p:spPr>
          <a:xfrm>
            <a:off x="2463308" y="1404067"/>
            <a:ext cx="10603771" cy="245297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marL="629708" indent="-629708" defTabSz="2438400">
              <a:lnSpc>
                <a:spcPct val="115000"/>
              </a:lnSpc>
              <a:buSzPct val="100000"/>
              <a:buAutoNum type="arabicPeriod" startAt="1"/>
              <a:defRPr sz="1800">
                <a:solidFill>
                  <a:srgbClr val="171717"/>
                </a:solidFill>
                <a:latin typeface="+mn-lt"/>
                <a:ea typeface="+mn-ea"/>
                <a:cs typeface="+mn-cs"/>
                <a:sym typeface="Arial"/>
              </a:defRPr>
            </a:pPr>
            <a:r>
              <a:t>Make sure there isn’t any litter near your workstation.</a:t>
            </a:r>
          </a:p>
          <a:p>
            <a:pPr marL="629708" indent="-629708" defTabSz="2438400">
              <a:lnSpc>
                <a:spcPct val="115000"/>
              </a:lnSpc>
              <a:buSzPct val="100000"/>
              <a:buAutoNum type="arabicPeriod" startAt="1"/>
              <a:defRPr sz="1800">
                <a:solidFill>
                  <a:srgbClr val="171717"/>
                </a:solidFill>
                <a:latin typeface="+mn-lt"/>
                <a:ea typeface="+mn-ea"/>
                <a:cs typeface="+mn-cs"/>
                <a:sym typeface="Arial"/>
              </a:defRPr>
            </a:pPr>
            <a:r>
              <a:t>If you borrowed headphones, sign them back in.</a:t>
            </a:r>
          </a:p>
          <a:p>
            <a:pPr marL="629708" indent="-629708" defTabSz="2438400">
              <a:lnSpc>
                <a:spcPct val="115000"/>
              </a:lnSpc>
              <a:buSzPct val="100000"/>
              <a:buAutoNum type="arabicPeriod" startAt="1"/>
              <a:defRPr b="1" sz="1800">
                <a:solidFill>
                  <a:srgbClr val="171717"/>
                </a:solidFill>
                <a:latin typeface="+mn-lt"/>
                <a:ea typeface="+mn-ea"/>
                <a:cs typeface="+mn-cs"/>
                <a:sym typeface="Arial"/>
              </a:defRPr>
            </a:pPr>
            <a:r>
              <a:t>Make sure you are logged out of your computer! </a:t>
            </a:r>
          </a:p>
          <a:p>
            <a:pPr marL="629708" indent="-629708" defTabSz="2438400">
              <a:lnSpc>
                <a:spcPct val="115000"/>
              </a:lnSpc>
              <a:buSzPct val="100000"/>
              <a:buAutoNum type="arabicPeriod" startAt="1"/>
              <a:defRPr sz="1800">
                <a:solidFill>
                  <a:srgbClr val="171717"/>
                </a:solidFill>
                <a:latin typeface="+mn-lt"/>
                <a:ea typeface="+mn-ea"/>
                <a:cs typeface="+mn-cs"/>
                <a:sym typeface="Arial"/>
              </a:defRPr>
            </a:pPr>
            <a:r>
              <a:t>Remain in your seat until the bell rings.</a:t>
            </a:r>
          </a:p>
        </p:txBody>
      </p:sp>
      <p:grpSp>
        <p:nvGrpSpPr>
          <p:cNvPr id="252" name="Google Shape;118;p19"/>
          <p:cNvGrpSpPr/>
          <p:nvPr/>
        </p:nvGrpSpPr>
        <p:grpSpPr>
          <a:xfrm>
            <a:off x="2147095" y="500360"/>
            <a:ext cx="6535195" cy="810605"/>
            <a:chOff x="0" y="0"/>
            <a:chExt cx="6535193" cy="810604"/>
          </a:xfrm>
        </p:grpSpPr>
        <p:sp>
          <p:nvSpPr>
            <p:cNvPr id="250"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defRPr>
              </a:pPr>
            </a:p>
          </p:txBody>
        </p:sp>
        <p:sp>
          <p:nvSpPr>
            <p:cNvPr id="251" name="wrapping up!…"/>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latin typeface="+mn-lt"/>
                  <a:ea typeface="+mn-ea"/>
                  <a:cs typeface="+mn-cs"/>
                  <a:sym typeface="Arial"/>
                </a:defRPr>
              </a:pPr>
              <a:r>
                <a:t>wrapping up!</a:t>
              </a:r>
            </a:p>
            <a:p>
              <a:pPr>
                <a:defRPr>
                  <a:solidFill>
                    <a:schemeClr val="accent5"/>
                  </a:solidFill>
                </a:defRPr>
              </a:pPr>
              <a:r>
                <a:t>be sure to:</a:t>
              </a:r>
              <a:r>
                <a:rPr>
                  <a:solidFill>
                    <a:schemeClr val="accent5">
                      <a:lumOff val="-9843"/>
                    </a:schemeClr>
                  </a:solidFill>
                </a:rPr>
                <a:t> </a:t>
              </a:r>
              <a:r>
                <a:rPr>
                  <a:solidFill>
                    <a:schemeClr val="accent1"/>
                  </a:solidFill>
                </a:rPr>
                <a:t>read the directions below!</a:t>
              </a:r>
            </a:p>
          </p:txBody>
        </p:sp>
      </p:grpSp>
      <p:pic>
        <p:nvPicPr>
          <p:cNvPr id="253" name="Image" descr="Image"/>
          <p:cNvPicPr>
            <a:picLocks noChangeAspect="1"/>
          </p:cNvPicPr>
          <p:nvPr/>
        </p:nvPicPr>
        <p:blipFill>
          <a:blip r:embed="rId2">
            <a:extLst/>
          </a:blip>
          <a:stretch>
            <a:fillRect/>
          </a:stretch>
        </p:blipFill>
        <p:spPr>
          <a:xfrm>
            <a:off x="281021" y="1497170"/>
            <a:ext cx="2126173" cy="181118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