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-Google. searchnig for something in your finder (or the windows equivalent). searching for text on a webpage or in a document.</a:t>
            </a:r>
          </a:p>
          <a:p>
            <a:pPr/>
          </a:p>
          <a:p>
            <a:pPr/>
            <a:r>
              <a:t>-If we have a lot of information, it can take a long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def binsearch(data, target, begin, end):</a:t>
            </a:r>
          </a:p>
          <a:p>
            <a:pPr/>
            <a:r>
              <a:t>    if begin &lt;= end:</a:t>
            </a:r>
          </a:p>
          <a:p>
            <a:pPr/>
            <a:r>
              <a:t>        mid = (begin+end)/2</a:t>
            </a:r>
          </a:p>
          <a:p>
            <a:pPr/>
            <a:r>
              <a:t>        if target == data[mid]:</a:t>
            </a:r>
          </a:p>
          <a:p>
            <a:pPr/>
            <a:r>
              <a:t>            return data[mid]</a:t>
            </a:r>
          </a:p>
          <a:p>
            <a:pPr/>
            <a:r>
              <a:t>        elif target &lt; data[mid]:</a:t>
            </a:r>
          </a:p>
          <a:p>
            <a:pPr/>
            <a:r>
              <a:t>            return binsearch(data, target, begin, mid)</a:t>
            </a:r>
          </a:p>
          <a:p>
            <a:pPr/>
            <a:r>
              <a:t>        else:</a:t>
            </a:r>
          </a:p>
          <a:p>
            <a:pPr/>
            <a:r>
              <a:t>            return binsearch(data, target, mid, end)</a:t>
            </a:r>
          </a:p>
          <a:p>
            <a:pPr/>
            <a:r>
              <a:t>    return None</a:t>
            </a:r>
          </a:p>
          <a:p>
            <a:pPr/>
          </a:p>
          <a:p>
            <a:pPr/>
            <a:r>
              <a:t>+why is this program recursive? </a:t>
            </a:r>
          </a:p>
          <a:p>
            <a:pPr/>
            <a:r>
              <a:t>+ what would go wrong if you made mid the end of your search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marL="187157" indent="-187157">
              <a:buSzPct val="100000"/>
              <a:buAutoNum type="arabicPeriod" startAt="1"/>
            </a:pPr>
            <a:r>
              <a:t>the list has to be sorted</a:t>
            </a:r>
          </a:p>
          <a:p>
            <a:pPr marL="187157" indent="-187157">
              <a:buSzPct val="100000"/>
              <a:buAutoNum type="arabicPeriod" startAt="1"/>
            </a:pPr>
            <a:r>
              <a:t>the algo works by dividing the list into two, then it’s executed on one of the sub lists, until the desired element is found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search through data?</a:t>
            </a:r>
          </a:p>
        </p:txBody>
      </p:sp>
      <p:sp>
        <p:nvSpPr>
          <p:cNvPr id="46"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3/31/22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AP CS A</a:t>
            </a:r>
          </a:p>
          <a:p>
            <a:pPr>
              <a:defRPr sz="4300">
                <a:solidFill>
                  <a:srgbClr val="0000FF"/>
                </a:solidFill>
              </a:defRPr>
            </a:pPr>
            <a:r>
              <a:t>Lesson 8.4</a:t>
            </a:r>
          </a:p>
        </p:txBody>
      </p:sp>
      <p:sp>
        <p:nvSpPr>
          <p:cNvPr id="201" name="Google Shape;77;p13"/>
          <p:cNvSpPr txBox="1"/>
          <p:nvPr>
            <p:ph type="subTitle" sz="quarter" idx="1"/>
          </p:nvPr>
        </p:nvSpPr>
        <p:spPr>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31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18;p19"/>
          <p:cNvSpPr txBox="1"/>
          <p:nvPr>
            <p:ph type="title"/>
          </p:nvPr>
        </p:nvSpPr>
        <p:spPr>
          <a:xfrm>
            <a:off x="1424035" y="575950"/>
            <a:ext cx="7302728" cy="939692"/>
          </a:xfrm>
          <a:prstGeom prst="rect">
            <a:avLst/>
          </a:prstGeom>
          <a:solidFill>
            <a:srgbClr val="FFFFFF"/>
          </a:solidFill>
        </p:spPr>
        <p:txBody>
          <a:bodyPr lIns="91421" tIns="91421" rIns="91421" bIns="91421"/>
          <a:lstStyle>
            <a:lvl1pPr defTabSz="813816">
              <a:defRPr b="0" sz="2100">
                <a:solidFill>
                  <a:srgbClr val="F46524"/>
                </a:solidFill>
                <a:latin typeface="+mn-lt"/>
                <a:ea typeface="+mn-ea"/>
                <a:cs typeface="+mn-cs"/>
                <a:sym typeface="Arial"/>
              </a:defRPr>
            </a:lvl1pPr>
          </a:lstStyle>
          <a:p>
            <a:pPr/>
            <a:r>
              <a:t>Do now</a:t>
            </a:r>
          </a:p>
        </p:txBody>
      </p:sp>
      <p:sp>
        <p:nvSpPr>
          <p:cNvPr id="204" name="Let’s  say you want to add a new item 7 to the array below:…"/>
          <p:cNvSpPr txBox="1"/>
          <p:nvPr/>
        </p:nvSpPr>
        <p:spPr>
          <a:xfrm>
            <a:off x="1480417" y="1095005"/>
            <a:ext cx="2459502"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600">
              <a:buSzPct val="100000"/>
              <a:buChar char="•"/>
              <a:defRPr>
                <a:solidFill>
                  <a:schemeClr val="accent1">
                    <a:lumOff val="-6117"/>
                  </a:schemeClr>
                </a:solidFill>
                <a:latin typeface="Lato"/>
                <a:ea typeface="Lato"/>
                <a:cs typeface="Lato"/>
                <a:sym typeface="Lato"/>
              </a:defRPr>
            </a:pPr>
            <a:r>
              <a:t>What are some examples of </a:t>
            </a:r>
            <a:r>
              <a:rPr b="1"/>
              <a:t>searching </a:t>
            </a:r>
            <a:r>
              <a:t>for information when you’re using a computer?</a:t>
            </a:r>
          </a:p>
          <a:p>
            <a:pPr marL="228600" indent="-228600">
              <a:buSzPct val="100000"/>
              <a:buChar char="•"/>
              <a:defRPr>
                <a:solidFill>
                  <a:schemeClr val="accent1">
                    <a:lumOff val="-6117"/>
                  </a:schemeClr>
                </a:solidFill>
                <a:latin typeface="Lato"/>
                <a:ea typeface="Lato"/>
                <a:cs typeface="Lato"/>
                <a:sym typeface="Lato"/>
              </a:defRPr>
            </a:pPr>
          </a:p>
          <a:p>
            <a:pPr marL="228600" indent="-228600">
              <a:buSzPct val="100000"/>
              <a:buChar char="•"/>
              <a:defRPr>
                <a:solidFill>
                  <a:schemeClr val="accent1">
                    <a:lumOff val="-6117"/>
                  </a:schemeClr>
                </a:solidFill>
                <a:latin typeface="Lato"/>
                <a:ea typeface="Lato"/>
                <a:cs typeface="Lato"/>
                <a:sym typeface="Lato"/>
              </a:defRPr>
            </a:pPr>
            <a:r>
              <a:t>What are some challenges you can foresee when it comes to writing a program for search?</a:t>
            </a:r>
          </a:p>
        </p:txBody>
      </p:sp>
      <p:pic>
        <p:nvPicPr>
          <p:cNvPr id="205" name="Image" descr="Image"/>
          <p:cNvPicPr>
            <a:picLocks noChangeAspect="1"/>
          </p:cNvPicPr>
          <p:nvPr/>
        </p:nvPicPr>
        <p:blipFill>
          <a:blip r:embed="rId3">
            <a:extLst/>
          </a:blip>
          <a:stretch>
            <a:fillRect/>
          </a:stretch>
        </p:blipFill>
        <p:spPr>
          <a:xfrm>
            <a:off x="4736343" y="909831"/>
            <a:ext cx="4109973" cy="231344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7">
              <a:defRPr sz="2900"/>
            </a:pPr>
          </a:p>
        </p:txBody>
      </p:sp>
      <p:grpSp>
        <p:nvGrpSpPr>
          <p:cNvPr id="212" name="framing…"/>
          <p:cNvGrpSpPr/>
          <p:nvPr/>
        </p:nvGrpSpPr>
        <p:grpSpPr>
          <a:xfrm>
            <a:off x="4138001" y="1037936"/>
            <a:ext cx="4070439" cy="2988434"/>
            <a:chOff x="0" y="-1"/>
            <a:chExt cx="4070437" cy="2988432"/>
          </a:xfrm>
        </p:grpSpPr>
        <p:sp>
          <p:nvSpPr>
            <p:cNvPr id="210" name="Rectangle"/>
            <p:cNvSpPr/>
            <p:nvPr/>
          </p:nvSpPr>
          <p:spPr>
            <a:xfrm>
              <a:off x="-1" y="-2"/>
              <a:ext cx="4070439" cy="2988434"/>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1" name="framing…"/>
            <p:cNvSpPr txBox="1"/>
            <p:nvPr/>
          </p:nvSpPr>
          <p:spPr>
            <a:xfrm>
              <a:off x="12699" y="12698"/>
              <a:ext cx="4045039" cy="296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use recursion to search through data</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We’ll see how it makes search easier.</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3"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Vocabulary"/>
          <p:cNvSpPr txBox="1"/>
          <p:nvPr>
            <p:ph type="title"/>
          </p:nvPr>
        </p:nvSpPr>
        <p:spPr>
          <a:prstGeom prst="rect">
            <a:avLst/>
          </a:prstGeom>
        </p:spPr>
        <p:txBody>
          <a:bodyPr/>
          <a:lstStyle>
            <a:lvl1pPr defTabSz="886967">
              <a:defRPr sz="2900"/>
            </a:lvl1pPr>
          </a:lstStyle>
          <a:p>
            <a:pPr/>
            <a:r>
              <a:t>warm up: linear vs. binary search</a:t>
            </a:r>
          </a:p>
        </p:txBody>
      </p:sp>
      <p:sp>
        <p:nvSpPr>
          <p:cNvPr id="216" name="Coefficient matrix…"/>
          <p:cNvSpPr txBox="1"/>
          <p:nvPr/>
        </p:nvSpPr>
        <p:spPr>
          <a:xfrm>
            <a:off x="1840317" y="1352601"/>
            <a:ext cx="6484331" cy="226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rPr>
                <a:solidFill>
                  <a:srgbClr val="012F7B"/>
                </a:solidFill>
                <a:latin typeface="Helvetica Neue"/>
                <a:ea typeface="Helvetica Neue"/>
                <a:cs typeface="Helvetica Neue"/>
                <a:sym typeface="Helvetica Neue"/>
              </a:rPr>
              <a:t>Watch Dr. O’Brien carefully. </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r>
              <a:rPr>
                <a:solidFill>
                  <a:schemeClr val="accent5"/>
                </a:solidFill>
                <a:latin typeface="Helvetica Neue"/>
                <a:ea typeface="Helvetica Neue"/>
                <a:cs typeface="Helvetica Neue"/>
                <a:sym typeface="Helvetica Neue"/>
              </a:rPr>
              <a:t>Stop ’n’ Jot: </a:t>
            </a:r>
            <a:br>
              <a:rPr>
                <a:solidFill>
                  <a:srgbClr val="012F7B"/>
                </a:solidFill>
                <a:latin typeface="Helvetica Neue"/>
                <a:ea typeface="Helvetica Neue"/>
                <a:cs typeface="Helvetica Neue"/>
                <a:sym typeface="Helvetica Neue"/>
              </a:rPr>
            </a:br>
            <a:r>
              <a:rPr>
                <a:solidFill>
                  <a:srgbClr val="012F7B"/>
                </a:solidFill>
                <a:latin typeface="Helvetica Neue"/>
                <a:ea typeface="Helvetica Neue"/>
                <a:cs typeface="Helvetica Neue"/>
                <a:sym typeface="Helvetica Neue"/>
              </a:rPr>
              <a:t>(1)How are the two search algorithms different. Which one do you like better?</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r>
              <a:rPr>
                <a:solidFill>
                  <a:srgbClr val="012F7B"/>
                </a:solidFill>
                <a:latin typeface="Helvetica Neue"/>
                <a:ea typeface="Helvetica Neue"/>
                <a:cs typeface="Helvetica Neue"/>
                <a:sym typeface="Helvetica Neue"/>
              </a:rPr>
              <a:t>(2) What has to be true about data for binary search to work?</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p>
          <a:p>
            <a:pPr defTabSz="457200">
              <a:defRPr sz="1200">
                <a:solidFill>
                  <a:srgbClr val="333333"/>
                </a:solidFill>
                <a:latin typeface="Monaco"/>
                <a:ea typeface="Monaco"/>
                <a:cs typeface="Monaco"/>
                <a:sym typeface="Monaco"/>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Vocabulary"/>
          <p:cNvSpPr txBox="1"/>
          <p:nvPr>
            <p:ph type="title"/>
          </p:nvPr>
        </p:nvSpPr>
        <p:spPr>
          <a:prstGeom prst="rect">
            <a:avLst/>
          </a:prstGeom>
        </p:spPr>
        <p:txBody>
          <a:bodyPr/>
          <a:lstStyle>
            <a:lvl1pPr defTabSz="886967">
              <a:defRPr sz="2900"/>
            </a:lvl1pPr>
          </a:lstStyle>
          <a:p>
            <a:pPr/>
            <a:r>
              <a:t>Vocabulary </a:t>
            </a:r>
          </a:p>
        </p:txBody>
      </p:sp>
      <p:sp>
        <p:nvSpPr>
          <p:cNvPr id="219" name="Coefficient matrix…"/>
          <p:cNvSpPr txBox="1"/>
          <p:nvPr/>
        </p:nvSpPr>
        <p:spPr>
          <a:xfrm>
            <a:off x="1988525" y="2548751"/>
            <a:ext cx="6135139"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t> The </a:t>
            </a:r>
            <a:r>
              <a:rPr b="1">
                <a:solidFill>
                  <a:schemeClr val="accent1">
                    <a:lumOff val="-6117"/>
                  </a:schemeClr>
                </a:solidFill>
              </a:rPr>
              <a:t>binary search</a:t>
            </a:r>
            <a:r>
              <a:t> algorithm starts at the middle of a sorted array or ArrayList and eliminates half of the array or ArrayList in each iteration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j-lt"/>
                <a:ea typeface="+mj-ea"/>
                <a:cs typeface="+mj-cs"/>
                <a:sym typeface="Helvetica"/>
              </a:defRPr>
            </a:pPr>
          </a:p>
        </p:txBody>
      </p:sp>
      <p:sp>
        <p:nvSpPr>
          <p:cNvPr id="220" name="Coefficient matrix…"/>
          <p:cNvSpPr txBox="1"/>
          <p:nvPr/>
        </p:nvSpPr>
        <p:spPr>
          <a:xfrm>
            <a:off x="2136862" y="1531952"/>
            <a:ext cx="5838464"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6A00"/>
                </a:solidFill>
                <a:latin typeface="+mj-lt"/>
                <a:ea typeface="+mj-ea"/>
                <a:cs typeface="+mj-cs"/>
                <a:sym typeface="Helvetica"/>
              </a:defRPr>
            </a:pPr>
            <a:r>
              <a:t> The </a:t>
            </a:r>
            <a:r>
              <a:rPr b="1">
                <a:solidFill>
                  <a:schemeClr val="accent1">
                    <a:lumOff val="-6117"/>
                  </a:schemeClr>
                </a:solidFill>
              </a:rPr>
              <a:t>linear search</a:t>
            </a:r>
            <a:r>
              <a:t> algorithm starts at the middle of an array or ArrayList and search through each element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j-lt"/>
                <a:ea typeface="+mj-ea"/>
                <a:cs typeface="+mj-cs"/>
                <a:sym typeface="Helvetica"/>
              </a:defRPr>
            </a:pPr>
          </a:p>
          <a:p>
            <a:pPr>
              <a:defRPr>
                <a:solidFill>
                  <a:srgbClr val="FF6A00"/>
                </a:solidFill>
                <a:latin typeface="+mj-lt"/>
                <a:ea typeface="+mj-ea"/>
                <a:cs typeface="+mj-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2"/>
      <p:bldP build="whole" bldLvl="1" animBg="1" rev="0" advAuto="0" spid="22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oding to learn: Live coding"/>
          <p:cNvSpPr txBox="1"/>
          <p:nvPr>
            <p:ph type="title"/>
          </p:nvPr>
        </p:nvSpPr>
        <p:spPr>
          <a:prstGeom prst="rect">
            <a:avLst/>
          </a:prstGeom>
        </p:spPr>
        <p:txBody>
          <a:bodyPr/>
          <a:lstStyle>
            <a:lvl1pPr defTabSz="886967">
              <a:defRPr sz="2900"/>
            </a:lvl1pPr>
          </a:lstStyle>
          <a:p>
            <a:pPr/>
            <a:r>
              <a:t>Coding to learn: Live coding</a:t>
            </a:r>
          </a:p>
        </p:txBody>
      </p:sp>
      <p:sp>
        <p:nvSpPr>
          <p:cNvPr id="223" name="be sure to: Log in to Workstation. Follow along, but try to stay one step ahead!"/>
          <p:cNvSpPr txBox="1"/>
          <p:nvPr/>
        </p:nvSpPr>
        <p:spPr>
          <a:xfrm>
            <a:off x="1759321" y="1910653"/>
            <a:ext cx="5625358"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813816">
              <a:defRPr sz="18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1" name="Google Shape;118;p19"/>
          <p:cNvGrpSpPr/>
          <p:nvPr/>
        </p:nvGrpSpPr>
        <p:grpSpPr>
          <a:xfrm>
            <a:off x="1781655" y="620249"/>
            <a:ext cx="6244207" cy="914173"/>
            <a:chOff x="-1" y="0"/>
            <a:chExt cx="6244206" cy="914172"/>
          </a:xfrm>
        </p:grpSpPr>
        <p:sp>
          <p:nvSpPr>
            <p:cNvPr id="227" name="Rectangle"/>
            <p:cNvSpPr/>
            <p:nvPr/>
          </p:nvSpPr>
          <p:spPr>
            <a:xfrm>
              <a:off x="-2" y="0"/>
              <a:ext cx="5574804" cy="91417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j-lt"/>
                  <a:ea typeface="+mj-ea"/>
                  <a:cs typeface="+mj-cs"/>
                  <a:sym typeface="Helvetica"/>
                </a:defRPr>
              </a:pPr>
            </a:p>
          </p:txBody>
        </p:sp>
        <p:grpSp>
          <p:nvGrpSpPr>
            <p:cNvPr id="230" name="Do now…"/>
            <p:cNvGrpSpPr/>
            <p:nvPr/>
          </p:nvGrpSpPr>
          <p:grpSpPr>
            <a:xfrm>
              <a:off x="11593" y="11592"/>
              <a:ext cx="6232612" cy="890985"/>
              <a:chOff x="0" y="-1"/>
              <a:chExt cx="6232611" cy="890983"/>
            </a:xfrm>
          </p:grpSpPr>
          <p:sp>
            <p:nvSpPr>
              <p:cNvPr id="228" name="Rectangle"/>
              <p:cNvSpPr/>
              <p:nvPr/>
            </p:nvSpPr>
            <p:spPr>
              <a:xfrm>
                <a:off x="-1" y="-2"/>
                <a:ext cx="6232612" cy="890985"/>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j-lt"/>
                    <a:ea typeface="+mj-ea"/>
                    <a:cs typeface="+mj-cs"/>
                    <a:sym typeface="Helvetica"/>
                  </a:defRPr>
                </a:pPr>
              </a:p>
            </p:txBody>
          </p:sp>
          <p:sp>
            <p:nvSpPr>
              <p:cNvPr id="229" name="Practice problem #1…"/>
              <p:cNvSpPr txBox="1"/>
              <p:nvPr/>
            </p:nvSpPr>
            <p:spPr>
              <a:xfrm>
                <a:off x="15569" y="15570"/>
                <a:ext cx="6201471" cy="859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5"/>
                    </a:solidFill>
                    <a:latin typeface="+mj-lt"/>
                    <a:ea typeface="+mj-ea"/>
                    <a:cs typeface="+mj-cs"/>
                    <a:sym typeface="Helvetica"/>
                  </a:defRPr>
                </a:pPr>
                <a:r>
                  <a:rPr>
                    <a:solidFill>
                      <a:schemeClr val="accent1"/>
                    </a:solidFill>
                  </a:rPr>
                  <a:t>Complete exercises in lessons 10.1 and 10.2 on CodeHS!</a:t>
                </a:r>
              </a:p>
            </p:txBody>
          </p:sp>
        </p:grpSp>
      </p:grpSp>
      <p:sp>
        <p:nvSpPr>
          <p:cNvPr id="232" name="Go to your workstation.…"/>
          <p:cNvSpPr txBox="1"/>
          <p:nvPr/>
        </p:nvSpPr>
        <p:spPr>
          <a:xfrm>
            <a:off x="2997163" y="2313663"/>
            <a:ext cx="5084057"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j-lt"/>
                <a:ea typeface="+mj-ea"/>
                <a:cs typeface="+mj-cs"/>
                <a:sym typeface="Helvetica"/>
              </a:defRPr>
            </a:pPr>
            <a:r>
              <a:t>Remain your workstation.</a:t>
            </a:r>
          </a:p>
          <a:p>
            <a:pPr marL="187156" indent="-187156">
              <a:buSzPct val="100000"/>
              <a:buAutoNum type="arabicPeriod" startAt="1"/>
              <a:defRPr>
                <a:solidFill>
                  <a:schemeClr val="accent3">
                    <a:lumOff val="-9098"/>
                  </a:schemeClr>
                </a:solidFill>
                <a:latin typeface="+mj-lt"/>
                <a:ea typeface="+mj-ea"/>
                <a:cs typeface="+mj-cs"/>
                <a:sym typeface="Helvetica"/>
              </a:defRPr>
            </a:pPr>
            <a:r>
              <a:t>Work on following problems in CodeHS:</a:t>
            </a:r>
          </a:p>
          <a:p>
            <a:pPr lvl="1" marL="695156" indent="-187156">
              <a:buSzPct val="100000"/>
              <a:buAutoNum type="alphaLcPeriod" startAt="1"/>
              <a:defRPr>
                <a:solidFill>
                  <a:schemeClr val="accent5"/>
                </a:solidFill>
                <a:latin typeface="+mj-lt"/>
                <a:ea typeface="+mj-ea"/>
                <a:cs typeface="+mj-cs"/>
                <a:sym typeface="Helvetica"/>
              </a:defRPr>
            </a:pPr>
            <a:r>
              <a:t>10.1.6: Factorial</a:t>
            </a:r>
          </a:p>
          <a:p>
            <a:pPr lvl="1" marL="695156" indent="-187156">
              <a:buSzPct val="100000"/>
              <a:buAutoNum type="alphaLcPeriod" startAt="1"/>
              <a:defRPr>
                <a:solidFill>
                  <a:schemeClr val="accent5"/>
                </a:solidFill>
                <a:latin typeface="+mj-lt"/>
                <a:ea typeface="+mj-ea"/>
                <a:cs typeface="+mj-cs"/>
                <a:sym typeface="Helvetica"/>
              </a:defRPr>
            </a:pPr>
            <a:r>
              <a:t>10.1.7: Countdown</a:t>
            </a:r>
          </a:p>
          <a:p>
            <a:pPr lvl="1" marL="695156" indent="-187156">
              <a:buSzPct val="100000"/>
              <a:buAutoNum type="alphaLcPeriod" startAt="1"/>
              <a:defRPr>
                <a:solidFill>
                  <a:schemeClr val="accent5"/>
                </a:solidFill>
                <a:latin typeface="+mj-lt"/>
                <a:ea typeface="+mj-ea"/>
                <a:cs typeface="+mj-cs"/>
                <a:sym typeface="Helvetica"/>
              </a:defRPr>
            </a:pPr>
            <a:r>
              <a:t>10.1.8: recursive minimum</a:t>
            </a:r>
          </a:p>
          <a:p>
            <a:pPr lvl="1" marL="695156" indent="-187156">
              <a:buSzPct val="100000"/>
              <a:buAutoNum type="alphaLcPeriod" startAt="1"/>
              <a:defRPr>
                <a:solidFill>
                  <a:schemeClr val="accent4"/>
                </a:solidFill>
                <a:latin typeface="+mj-lt"/>
                <a:ea typeface="+mj-ea"/>
                <a:cs typeface="+mj-cs"/>
                <a:sym typeface="Helvetica"/>
              </a:defRPr>
            </a:pPr>
            <a:r>
              <a:t>10.2.6: Exploring binary search </a:t>
            </a:r>
          </a:p>
          <a:p>
            <a:pPr lvl="1" marL="695156" indent="-187156">
              <a:buSzPct val="100000"/>
              <a:buAutoNum type="alphaLcPeriod" startAt="1"/>
              <a:defRPr>
                <a:solidFill>
                  <a:schemeClr val="accent4"/>
                </a:solidFill>
                <a:latin typeface="+mj-lt"/>
                <a:ea typeface="+mj-ea"/>
                <a:cs typeface="+mj-cs"/>
                <a:sym typeface="Helvetica"/>
              </a:defRPr>
            </a:pPr>
            <a:r>
              <a:t>10.2.7: Comparing binary and linear search</a:t>
            </a:r>
          </a:p>
          <a:p>
            <a:pPr lvl="1" marL="695156" indent="-187156">
              <a:buSzPct val="100000"/>
              <a:buAutoNum type="alphaLcPeriod" startAt="1"/>
              <a:defRPr>
                <a:solidFill>
                  <a:schemeClr val="accent4"/>
                </a:solidFill>
                <a:latin typeface="+mj-lt"/>
                <a:ea typeface="+mj-ea"/>
                <a:cs typeface="+mj-cs"/>
                <a:sym typeface="Helvetica"/>
              </a:defRPr>
            </a:pPr>
            <a:r>
              <a:t>10.2.8: maximum iterations</a:t>
            </a:r>
            <a:endParaRPr>
              <a:solidFill>
                <a:schemeClr val="accent5"/>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ouble-click to edit"/>
          <p:cNvSpPr txBox="1"/>
          <p:nvPr>
            <p:ph type="title"/>
          </p:nvPr>
        </p:nvSpPr>
        <p:spPr>
          <a:prstGeom prst="rect">
            <a:avLst/>
          </a:prstGeom>
        </p:spPr>
        <p:txBody>
          <a:bodyPr/>
          <a:lstStyle/>
          <a:p>
            <a:pPr defTabSz="886967">
              <a:defRPr sz="2900"/>
            </a:pPr>
          </a:p>
        </p:txBody>
      </p:sp>
      <p:sp>
        <p:nvSpPr>
          <p:cNvPr id="237" name="How would you add the double 75.6 to the end of an ArrayList of Doubles named myDoubl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What has to be true for binary search to work? </a:t>
            </a:r>
          </a:p>
          <a:p>
            <a:pPr marL="187156" indent="-187156">
              <a:buSzPct val="100000"/>
              <a:buAutoNum type="arabicPeriod" startAt="1"/>
              <a:defRPr>
                <a:latin typeface="+mj-lt"/>
                <a:ea typeface="+mj-ea"/>
                <a:cs typeface="+mj-cs"/>
                <a:sym typeface="Helvetica"/>
              </a:defRPr>
            </a:pPr>
            <a:r>
              <a:t>How is a recursion used in binary search?</a:t>
            </a:r>
          </a:p>
        </p:txBody>
      </p:sp>
      <p:pic>
        <p:nvPicPr>
          <p:cNvPr id="238" name="Image" descr="Image"/>
          <p:cNvPicPr>
            <a:picLocks noChangeAspect="1"/>
          </p:cNvPicPr>
          <p:nvPr/>
        </p:nvPicPr>
        <p:blipFill>
          <a:blip r:embed="rId3">
            <a:extLst/>
          </a:blip>
          <a:stretch>
            <a:fillRect/>
          </a:stretch>
        </p:blipFill>
        <p:spPr>
          <a:xfrm>
            <a:off x="4616051" y="1554711"/>
            <a:ext cx="3053023" cy="2034078"/>
          </a:xfrm>
          <a:prstGeom prst="rect">
            <a:avLst/>
          </a:prstGeom>
          <a:ln w="12700">
            <a:miter lim="400000"/>
          </a:ln>
        </p:spPr>
      </p:pic>
      <p:grpSp>
        <p:nvGrpSpPr>
          <p:cNvPr id="241" name="Reflection: Thinking about thinking…"/>
          <p:cNvGrpSpPr/>
          <p:nvPr/>
        </p:nvGrpSpPr>
        <p:grpSpPr>
          <a:xfrm>
            <a:off x="1404467" y="357128"/>
            <a:ext cx="7302728" cy="939692"/>
            <a:chOff x="0" y="0"/>
            <a:chExt cx="7302727" cy="939690"/>
          </a:xfrm>
        </p:grpSpPr>
        <p:sp>
          <p:nvSpPr>
            <p:cNvPr id="239"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40"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3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3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