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marL="187157" indent="-187157">
              <a:buSzPct val="100000"/>
              <a:buAutoNum type="arabicPeriod" startAt="1"/>
            </a:pPr>
            <a:r>
              <a:t>H(3)=1, g(1)=4, f(4)=7</a:t>
            </a:r>
          </a:p>
          <a:p>
            <a:pPr marL="187157" indent="-187157">
              <a:buSzPct val="100000"/>
              <a:buAutoNum type="arabicPeriod" startAt="1"/>
            </a:pPr>
            <a:r>
              <a:t>No hgf(x)=22</a:t>
            </a:r>
          </a:p>
          <a:p>
            <a:pPr marL="187157" indent="-187157">
              <a:buSzPct val="100000"/>
              <a:buAutoNum type="arabicPeriod" startAt="1"/>
            </a:pPr>
            <a:r>
              <a:t>(f o (g o h))(x)</a:t>
            </a:r>
          </a:p>
          <a:p>
            <a:pPr/>
            <a:r>
              <a:t>Why is the second parents pair needed? Otherwise it’s ambiguous with ((f o g) h)(x)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How do we write the contract for star()? star:: Number String String —&gt; Image</a:t>
            </a:r>
          </a:p>
          <a:p>
            <a:pPr/>
            <a:r>
              <a:t>Draw circle of evaluation and code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marL="187157" indent="-187157">
              <a:buSzPct val="100000"/>
              <a:buAutoNum type="arabicPeriod" startAt="1"/>
            </a:pPr>
            <a:r>
              <a:t>See teacher resources at bootstrap::algebra for answer keys</a:t>
            </a:r>
          </a:p>
          <a:p>
            <a:pPr marL="187157" indent="-187157">
              <a:buSzPct val="100000"/>
              <a:buAutoNum type="arabicPeriod" startAt="1"/>
            </a:pPr>
            <a:r>
              <a:t>How do we use the scale function? Use the same method as Tuesday to discover its parameter structure. Scale takes a number and an image as arguments.</a:t>
            </a:r>
          </a:p>
          <a:p>
            <a:pPr marL="187157" indent="-187157">
              <a:buSzPct val="100000"/>
              <a:buAutoNum type="arabicPeriod" startAt="1"/>
            </a:pPr>
            <a:r>
              <a:t>How do we rotate functions? Investigate how the rotate function works </a:t>
            </a:r>
          </a:p>
          <a:p>
            <a:pPr marL="187157" indent="-187157">
              <a:buSzPct val="100000"/>
              <a:buAutoNum type="arabicPeriod" startAt="1"/>
            </a:pPr>
            <a:r>
              <a:t>How is this even math? When you embed one function in another, that’s function composition. All complex programs in Pyret , along with other functional programming languages like Lisp or Haskell, involve function composition.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Answers will vary. Some contracts have more arguments than others, error messages help by telling you exactly what sort of arguments you need. Students may also notice annotations specifying the type of an argument in their error messages.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4" name="xx%"/>
          <p:cNvSpPr txBox="1"/>
          <p:nvPr>
            <p:ph type="title" hasCustomPrompt="1"/>
          </p:nvPr>
        </p:nvSpPr>
        <p:spPr>
          <a:prstGeom prst="rect">
            <a:avLst/>
          </a:prstGeom>
        </p:spPr>
        <p:txBody>
          <a:bodyPr/>
          <a:lstStyle/>
          <a:p>
            <a:pPr/>
            <a:r>
              <a:t>xx%</a:t>
            </a:r>
          </a:p>
        </p:txBody>
      </p:sp>
      <p:sp>
        <p:nvSpPr>
          <p:cNvPr id="12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2"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4"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5"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6"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7"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8"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9"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7"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58"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59"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61"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2"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a:t>
            </a:r>
            <a:r>
              <a:t> </a:t>
            </a:r>
            <a:r>
              <a:rPr b="0"/>
              <a:t>use the </a:t>
            </a:r>
            <a:r>
              <a:rPr b="0" i="1"/>
              <a:t>leading coefficient test </a:t>
            </a:r>
            <a:r>
              <a:rPr b="0"/>
              <a:t>to describe the end behavior of polynomials?</a:t>
            </a:r>
          </a:p>
        </p:txBody>
      </p:sp>
      <p:sp>
        <p:nvSpPr>
          <p:cNvPr id="163"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10/28/21</a:t>
            </a: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use function composition to build complex images in Pyret?</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12/2/21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Google Shape;30;p4"/>
          <p:cNvSpPr txBox="1"/>
          <p:nvPr/>
        </p:nvSpPr>
        <p:spPr>
          <a:xfrm>
            <a:off x="295650" y="4718506"/>
            <a:ext cx="8552700"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Use mathematical language to describe what happens in video games?</a:t>
            </a:r>
          </a:p>
        </p:txBody>
      </p:sp>
      <p:sp>
        <p:nvSpPr>
          <p:cNvPr id="62" name="Dr. O’Brien, 11/19/21"/>
          <p:cNvSpPr txBox="1"/>
          <p:nvPr/>
        </p:nvSpPr>
        <p:spPr>
          <a:xfrm>
            <a:off x="7220421" y="39450"/>
            <a:ext cx="166004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latin typeface="Lato"/>
                <a:ea typeface="Lato"/>
                <a:cs typeface="Lato"/>
                <a:sym typeface="Lato"/>
              </a:defRPr>
            </a:lvl1pPr>
          </a:lstStyle>
          <a:p>
            <a:pPr/>
            <a:r>
              <a:t>Dr. O’Brien, 11/19/21</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1"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0"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1"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2"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1"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2"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1"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2"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3"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4"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5" name="Google Shape;57;p9"/>
          <p:cNvSpPr txBox="1"/>
          <p:nvPr>
            <p:ph type="body" sz="half" idx="21"/>
          </p:nvPr>
        </p:nvSpPr>
        <p:spPr>
          <a:xfrm>
            <a:off x="4939500" y="724199"/>
            <a:ext cx="3837000" cy="3695102"/>
          </a:xfrm>
          <a:prstGeom prst="rect">
            <a:avLst/>
          </a:prstGeom>
        </p:spPr>
        <p:txBody>
          <a:bodyPr anchor="ctr"/>
          <a:lstStyle/>
          <a:p>
            <a:pPr algn="l"/>
          </a:p>
        </p:txBody>
      </p:sp>
      <p:sp>
        <p:nvSpPr>
          <p:cNvPr id="10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4"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5"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6"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Pre-calculus </a:t>
            </a:r>
          </a:p>
          <a:p>
            <a:pPr>
              <a:defRPr sz="4300">
                <a:solidFill>
                  <a:srgbClr val="0000FF"/>
                </a:solidFill>
              </a:defRPr>
            </a:pPr>
            <a:r>
              <a:t>Lesson 11.4</a:t>
            </a:r>
          </a:p>
        </p:txBody>
      </p:sp>
      <p:sp>
        <p:nvSpPr>
          <p:cNvPr id="174"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Lehman High School</a:t>
            </a:r>
          </a:p>
          <a:p>
            <a:pPr marL="0" indent="0">
              <a:lnSpc>
                <a:spcPct val="80000"/>
              </a:lnSpc>
              <a:defRPr sz="1600"/>
            </a:pPr>
            <a:r>
              <a:t>2 December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Image" descr="Image"/>
          <p:cNvPicPr>
            <a:picLocks noChangeAspect="1"/>
          </p:cNvPicPr>
          <p:nvPr/>
        </p:nvPicPr>
        <p:blipFill>
          <a:blip r:embed="rId3">
            <a:extLst/>
          </a:blip>
          <a:stretch>
            <a:fillRect/>
          </a:stretch>
        </p:blipFill>
        <p:spPr>
          <a:xfrm>
            <a:off x="5685284" y="1801019"/>
            <a:ext cx="3053022" cy="2034076"/>
          </a:xfrm>
          <a:prstGeom prst="rect">
            <a:avLst/>
          </a:prstGeom>
          <a:ln w="12700">
            <a:miter lim="400000"/>
          </a:ln>
        </p:spPr>
      </p:pic>
      <p:sp>
        <p:nvSpPr>
          <p:cNvPr id="219" name="Exit ticket"/>
          <p:cNvSpPr txBox="1"/>
          <p:nvPr/>
        </p:nvSpPr>
        <p:spPr>
          <a:xfrm>
            <a:off x="1363272" y="313588"/>
            <a:ext cx="6641122" cy="57935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defTabSz="813816">
              <a:defRPr sz="2100">
                <a:latin typeface="+mn-lt"/>
                <a:ea typeface="+mn-ea"/>
                <a:cs typeface="+mn-cs"/>
                <a:sym typeface="Arial"/>
              </a:defRPr>
            </a:lvl1pPr>
          </a:lstStyle>
          <a:p>
            <a:pPr/>
            <a:r>
              <a:t>Exit ticket</a:t>
            </a:r>
          </a:p>
        </p:txBody>
      </p:sp>
      <p:sp>
        <p:nvSpPr>
          <p:cNvPr id="220" name="Navigate to Google Classroom and open Exit Ticket activity. Complete before the end of the period!"/>
          <p:cNvSpPr txBox="1"/>
          <p:nvPr/>
        </p:nvSpPr>
        <p:spPr>
          <a:xfrm>
            <a:off x="1266199" y="1657958"/>
            <a:ext cx="3819937"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Navigate to </a:t>
            </a:r>
            <a:r>
              <a:rPr>
                <a:solidFill>
                  <a:srgbClr val="FFAB01"/>
                </a:solidFill>
              </a:rPr>
              <a:t>Google Classroom</a:t>
            </a:r>
            <a:r>
              <a:t> and open </a:t>
            </a:r>
            <a:r>
              <a:rPr>
                <a:solidFill>
                  <a:srgbClr val="012F7B"/>
                </a:solidFill>
              </a:rPr>
              <a:t>Exit Ticket activity</a:t>
            </a:r>
            <a:r>
              <a:t>. Complete before the end of the period!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ssume  ,   and  :…"/>
          <p:cNvSpPr txBox="1"/>
          <p:nvPr>
            <p:ph type="body" idx="1"/>
          </p:nvPr>
        </p:nvSpPr>
        <p:spPr>
          <a:xfrm>
            <a:off x="724276" y="1614459"/>
            <a:ext cx="8165138" cy="3002403"/>
          </a:xfrm>
          <a:prstGeom prst="rect">
            <a:avLst/>
          </a:prstGeom>
        </p:spPr>
        <p:txBody>
          <a:bodyPr/>
          <a:lstStyle/>
          <a:p>
            <a:pPr marL="0" indent="0" defTabSz="457200">
              <a:lnSpc>
                <a:spcPct val="100000"/>
              </a:lnSpc>
              <a:spcBef>
                <a:spcPts val="1300"/>
              </a:spcBef>
              <a:buClrTx/>
              <a:buSzTx/>
              <a:buFontTx/>
              <a:buNone/>
              <a:defRPr sz="2133">
                <a:latin typeface="+mj-lt"/>
                <a:ea typeface="+mj-ea"/>
                <a:cs typeface="+mj-cs"/>
                <a:sym typeface="Helvetica"/>
              </a:defRPr>
            </a:pPr>
            <a:r>
              <a:t>Assume </a:t>
            </a:r>
            <a14:m>
              <m:oMath>
                <m:r>
                  <a:rPr xmlns:a="http://schemas.openxmlformats.org/drawingml/2006/main" sz="2550" i="1">
                    <a:solidFill>
                      <a:srgbClr val="000000"/>
                    </a:solidFill>
                    <a:latin typeface="Cambria Math" panose="02040503050406030204" pitchFamily="18" charset="0"/>
                  </a:rPr>
                  <m:t>f</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x</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x</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3</m:t>
                </m:r>
              </m:oMath>
            </a14:m>
            <a:r>
              <a:t>, </a:t>
            </a:r>
            <a14:m>
              <m:oMath>
                <m:r>
                  <a:rPr xmlns:a="http://schemas.openxmlformats.org/drawingml/2006/main" sz="2600" i="1">
                    <a:solidFill>
                      <a:srgbClr val="000000"/>
                    </a:solidFill>
                    <a:latin typeface="Cambria Math" panose="02040503050406030204" pitchFamily="18" charset="0"/>
                  </a:rPr>
                  <m:t>g</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4</m:t>
                </m:r>
                <m:r>
                  <a:rPr xmlns:a="http://schemas.openxmlformats.org/drawingml/2006/main" sz="2600" i="1">
                    <a:solidFill>
                      <a:srgbClr val="000000"/>
                    </a:solidFill>
                    <a:latin typeface="Cambria Math" panose="02040503050406030204" pitchFamily="18" charset="0"/>
                  </a:rPr>
                  <m:t>x</m:t>
                </m:r>
              </m:oMath>
            </a14:m>
            <a:r>
              <a:t> and </a:t>
            </a:r>
            <a14:m>
              <m:oMath>
                <m:r>
                  <a:rPr xmlns:a="http://schemas.openxmlformats.org/drawingml/2006/main" sz="2600" i="1">
                    <a:solidFill>
                      <a:srgbClr val="000000"/>
                    </a:solidFill>
                    <a:latin typeface="Cambria Math" panose="02040503050406030204" pitchFamily="18" charset="0"/>
                  </a:rPr>
                  <m:t>h</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2</m:t>
                </m:r>
              </m:oMath>
            </a14:m>
            <a:r>
              <a:t>:</a:t>
            </a: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What will the composition </a:t>
            </a:r>
            <a14:m>
              <m:oMath>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h</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x</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m:t>
                </m:r>
              </m:oMath>
            </a14:m>
            <a:r>
              <a:t> evaluate to if </a:t>
            </a:r>
            <a14:m>
              <m:oMath>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3</m:t>
                </m:r>
              </m:oMath>
            </a14:m>
            <a:r>
              <a:t>?</a:t>
            </a: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Will </a:t>
            </a:r>
            <a14:m>
              <m:oMath>
                <m:r>
                  <a:rPr xmlns:a="http://schemas.openxmlformats.org/drawingml/2006/main" sz="2550" i="1">
                    <a:solidFill>
                      <a:srgbClr val="000000"/>
                    </a:solidFill>
                    <a:latin typeface="Cambria Math" panose="02040503050406030204" pitchFamily="18" charset="0"/>
                  </a:rPr>
                  <m:t>f</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g</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h</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x</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h</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g</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f</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x</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m:t>
                </m:r>
              </m:oMath>
            </a14:m>
            <a:r>
              <a:t>? Explain why or why not.</a:t>
            </a: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How could we rewrite </a:t>
            </a:r>
            <a14:m>
              <m:oMath>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h</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x</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m:t>
                </m:r>
              </m:oMath>
            </a14:m>
            <a:r>
              <a:t> with </a:t>
            </a:r>
            <a14:m>
              <m:oMath>
                <m:r>
                  <a:rPr xmlns:a="http://schemas.openxmlformats.org/drawingml/2006/main" sz="3350" i="1">
                    <a:solidFill>
                      <a:srgbClr val="000000"/>
                    </a:solidFill>
                    <a:latin typeface="Cambria Math" panose="02040503050406030204" pitchFamily="18" charset="0"/>
                  </a:rPr>
                  <m:t>∘</m:t>
                </m:r>
              </m:oMath>
            </a14:m>
            <a:r>
              <a:t> notation?</a:t>
            </a:r>
          </a:p>
        </p:txBody>
      </p:sp>
      <p:grpSp>
        <p:nvGrpSpPr>
          <p:cNvPr id="179" name="Google Shape;118;p19"/>
          <p:cNvGrpSpPr/>
          <p:nvPr/>
        </p:nvGrpSpPr>
        <p:grpSpPr>
          <a:xfrm>
            <a:off x="1482370" y="410536"/>
            <a:ext cx="6648950" cy="1090311"/>
            <a:chOff x="-1" y="0"/>
            <a:chExt cx="6648949" cy="1090309"/>
          </a:xfrm>
        </p:grpSpPr>
        <p:sp>
          <p:nvSpPr>
            <p:cNvPr id="177" name="Rectangle"/>
            <p:cNvSpPr/>
            <p:nvPr/>
          </p:nvSpPr>
          <p:spPr>
            <a:xfrm>
              <a:off x="-2" y="0"/>
              <a:ext cx="6648951" cy="109031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178" name="Do now…"/>
            <p:cNvSpPr txBox="1"/>
            <p:nvPr/>
          </p:nvSpPr>
          <p:spPr>
            <a:xfrm>
              <a:off x="13831" y="13831"/>
              <a:ext cx="6621287" cy="10626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60846">
                <a:defRPr sz="2256">
                  <a:latin typeface="+mn-lt"/>
                  <a:ea typeface="+mn-ea"/>
                  <a:cs typeface="+mn-cs"/>
                  <a:sym typeface="Arial"/>
                </a:defRPr>
              </a:pPr>
              <a:r>
                <a:t>do now</a:t>
              </a:r>
            </a:p>
            <a:p>
              <a:pPr defTabSz="560846">
                <a:defRPr sz="1504">
                  <a:solidFill>
                    <a:schemeClr val="accent5"/>
                  </a:solidFill>
                </a:defRPr>
              </a:pPr>
              <a:r>
                <a:t>be sure to:</a:t>
              </a:r>
              <a:r>
                <a:rPr>
                  <a:solidFill>
                    <a:schemeClr val="accent5">
                      <a:lumOff val="-9843"/>
                    </a:schemeClr>
                  </a:solidFill>
                </a:rPr>
                <a:t> </a:t>
              </a:r>
              <a:r>
                <a:rPr>
                  <a:solidFill>
                    <a:schemeClr val="accent1"/>
                  </a:solidFill>
                </a:rPr>
                <a:t>find seat. Get out your </a:t>
              </a:r>
              <a:r>
                <a:rPr b="1">
                  <a:solidFill>
                    <a:schemeClr val="accent1"/>
                  </a:solidFill>
                </a:rPr>
                <a:t>binder </a:t>
              </a:r>
              <a:r>
                <a:rPr>
                  <a:solidFill>
                    <a:schemeClr val="accent1"/>
                  </a:solidFill>
                </a:rPr>
                <a:t>and answer the </a:t>
              </a:r>
              <a:r>
                <a:rPr b="1">
                  <a:solidFill>
                    <a:schemeClr val="accent1"/>
                  </a:solidFill>
                </a:rPr>
                <a:t>do now</a:t>
              </a:r>
              <a:r>
                <a:rPr>
                  <a:solidFill>
                    <a:schemeClr val="accent1"/>
                  </a:solidFill>
                </a:rPr>
                <a:t> questions below. Show all work or answer each question with a complete sentence.</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raming"/>
          <p:cNvSpPr txBox="1"/>
          <p:nvPr>
            <p:ph type="title"/>
          </p:nvPr>
        </p:nvSpPr>
        <p:spPr>
          <a:prstGeom prst="rect">
            <a:avLst/>
          </a:prstGeom>
        </p:spPr>
        <p:txBody>
          <a:bodyPr/>
          <a:lstStyle>
            <a:lvl1pPr defTabSz="886968">
              <a:defRPr sz="2910"/>
            </a:lvl1pPr>
          </a:lstStyle>
          <a:p>
            <a:pPr/>
            <a:r>
              <a:t>framing</a:t>
            </a:r>
          </a:p>
        </p:txBody>
      </p:sp>
      <p:pic>
        <p:nvPicPr>
          <p:cNvPr id="184" name="Image" descr="Image"/>
          <p:cNvPicPr>
            <a:picLocks noChangeAspect="1"/>
          </p:cNvPicPr>
          <p:nvPr/>
        </p:nvPicPr>
        <p:blipFill>
          <a:blip r:embed="rId2">
            <a:extLst/>
          </a:blip>
          <a:stretch>
            <a:fillRect/>
          </a:stretch>
        </p:blipFill>
        <p:spPr>
          <a:xfrm>
            <a:off x="251394" y="1554284"/>
            <a:ext cx="3352801" cy="2425701"/>
          </a:xfrm>
          <a:prstGeom prst="rect">
            <a:avLst/>
          </a:prstGeom>
          <a:ln w="12700">
            <a:miter lim="400000"/>
          </a:ln>
        </p:spPr>
      </p:pic>
      <p:sp>
        <p:nvSpPr>
          <p:cNvPr id="185" name="what: HDW use function composition to build complex images in Pyret…"/>
          <p:cNvSpPr txBox="1"/>
          <p:nvPr/>
        </p:nvSpPr>
        <p:spPr>
          <a:xfrm>
            <a:off x="3682386" y="1584122"/>
            <a:ext cx="4838766"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what: </a:t>
            </a:r>
            <a:r>
              <a:rPr b="0"/>
              <a:t>HDW use function composition to build complex images in Pyret</a:t>
            </a:r>
            <a:endParaRPr b="0"/>
          </a:p>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why: </a:t>
            </a:r>
            <a:r>
              <a:rPr b="0"/>
              <a:t>In this unit we’ll be applying our mathematical knowledge to make a</a:t>
            </a:r>
            <a:r>
              <a:rPr b="0" i="1"/>
              <a:t> video game </a:t>
            </a:r>
            <a:r>
              <a:rPr b="0"/>
              <a:t>using the programming language Pyret. Composing functions is a big part of this.</a:t>
            </a:r>
            <a:endParaRPr b="0"/>
          </a:p>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where to: </a:t>
            </a:r>
            <a:r>
              <a:rPr b="0"/>
              <a:t>Next we explore using function composition to draw complex images in Pyret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Review"/>
          <p:cNvSpPr txBox="1"/>
          <p:nvPr>
            <p:ph type="title"/>
          </p:nvPr>
        </p:nvSpPr>
        <p:spPr>
          <a:prstGeom prst="rect">
            <a:avLst/>
          </a:prstGeom>
        </p:spPr>
        <p:txBody>
          <a:bodyPr/>
          <a:lstStyle>
            <a:lvl1pPr algn="r" defTabSz="886968">
              <a:defRPr sz="2910"/>
            </a:lvl1pPr>
          </a:lstStyle>
          <a:p>
            <a:pPr/>
            <a:r>
              <a:t>Review</a:t>
            </a:r>
          </a:p>
        </p:txBody>
      </p:sp>
      <p:pic>
        <p:nvPicPr>
          <p:cNvPr id="188" name="pyret-banner.png" descr="pyret-banner.png"/>
          <p:cNvPicPr>
            <a:picLocks noChangeAspect="1"/>
          </p:cNvPicPr>
          <p:nvPr/>
        </p:nvPicPr>
        <p:blipFill>
          <a:blip r:embed="rId3">
            <a:extLst/>
          </a:blip>
          <a:stretch>
            <a:fillRect/>
          </a:stretch>
        </p:blipFill>
        <p:spPr>
          <a:xfrm>
            <a:off x="3509803" y="292776"/>
            <a:ext cx="3697685" cy="1201749"/>
          </a:xfrm>
          <a:prstGeom prst="rect">
            <a:avLst/>
          </a:prstGeom>
          <a:ln w="12700">
            <a:miter lim="400000"/>
          </a:ln>
        </p:spPr>
      </p:pic>
      <p:pic>
        <p:nvPicPr>
          <p:cNvPr id="189" name="IMG_0084.png" descr="IMG_0084.png"/>
          <p:cNvPicPr>
            <a:picLocks noChangeAspect="1"/>
          </p:cNvPicPr>
          <p:nvPr/>
        </p:nvPicPr>
        <p:blipFill>
          <a:blip r:embed="rId4">
            <a:extLst/>
          </a:blip>
          <a:srcRect l="8141" t="38695" r="18869" b="36385"/>
          <a:stretch>
            <a:fillRect/>
          </a:stretch>
        </p:blipFill>
        <p:spPr>
          <a:xfrm>
            <a:off x="991592" y="1607027"/>
            <a:ext cx="7160858" cy="183358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194"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0846">
              <a:defRPr sz="2256">
                <a:latin typeface="+mn-lt"/>
                <a:ea typeface="+mn-ea"/>
                <a:cs typeface="+mn-cs"/>
                <a:sym typeface="Arial"/>
              </a:defRPr>
            </a:pPr>
            <a:r>
              <a:t>Coding to learn </a:t>
            </a:r>
          </a:p>
          <a:p>
            <a:pPr defTabSz="560846">
              <a:defRPr sz="1504">
                <a:latin typeface="+mn-lt"/>
                <a:ea typeface="+mn-ea"/>
                <a:cs typeface="+mn-cs"/>
                <a:sym typeface="Arial"/>
              </a:defRPr>
            </a:pPr>
            <a:r>
              <a:rPr>
                <a:solidFill>
                  <a:schemeClr val="accent1"/>
                </a:solidFill>
              </a:rPr>
              <a:t>Open computer and navigate to </a:t>
            </a:r>
            <a:r>
              <a:rPr>
                <a:solidFill>
                  <a:srgbClr val="FF6A00"/>
                </a:solidFill>
              </a:rPr>
              <a:t>code.pyret.org</a:t>
            </a:r>
            <a:r>
              <a:rPr>
                <a:solidFill>
                  <a:schemeClr val="accent1"/>
                </a:solidFill>
              </a:rPr>
              <a:t>. The read the instructions below.</a:t>
            </a:r>
          </a:p>
        </p:txBody>
      </p:sp>
      <p:pic>
        <p:nvPicPr>
          <p:cNvPr id="195" name="IMG_0080.png" descr="IMG_0080.png"/>
          <p:cNvPicPr>
            <a:picLocks noChangeAspect="1"/>
          </p:cNvPicPr>
          <p:nvPr/>
        </p:nvPicPr>
        <p:blipFill>
          <a:blip r:embed="rId3">
            <a:extLst/>
          </a:blip>
          <a:srcRect l="23155" t="30650" r="6284" b="24822"/>
          <a:stretch>
            <a:fillRect/>
          </a:stretch>
        </p:blipFill>
        <p:spPr>
          <a:xfrm>
            <a:off x="1867813" y="1612252"/>
            <a:ext cx="4838997" cy="2290251"/>
          </a:xfrm>
          <a:prstGeom prst="rect">
            <a:avLst/>
          </a:prstGeom>
          <a:ln w="12700">
            <a:solidFill>
              <a:srgbClr val="012F7B"/>
            </a:solidFill>
            <a:miter lim="400000"/>
          </a:ln>
        </p:spPr>
      </p:pic>
      <p:sp>
        <p:nvSpPr>
          <p:cNvPr id="196" name="Be sure to…"/>
          <p:cNvSpPr txBox="1"/>
          <p:nvPr/>
        </p:nvSpPr>
        <p:spPr>
          <a:xfrm>
            <a:off x="2109474" y="1243215"/>
            <a:ext cx="1283284"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AB01"/>
                </a:solidFill>
              </a:defRPr>
            </a:lvl1pPr>
          </a:lstStyle>
          <a:p>
            <a:pPr/>
            <a:r>
              <a:t>Be sure to…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P build="whole" bldLvl="1" animBg="1" rev="0" advAuto="0" spid="195"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01"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0846">
              <a:defRPr sz="2256">
                <a:latin typeface="+mn-lt"/>
                <a:ea typeface="+mn-ea"/>
                <a:cs typeface="+mn-cs"/>
                <a:sym typeface="Arial"/>
              </a:defRPr>
            </a:pPr>
            <a:r>
              <a:t>Coding to learn </a:t>
            </a:r>
          </a:p>
          <a:p>
            <a:pPr defTabSz="560846">
              <a:defRPr sz="1504">
                <a:latin typeface="+mn-lt"/>
                <a:ea typeface="+mn-ea"/>
                <a:cs typeface="+mn-cs"/>
                <a:sym typeface="Arial"/>
              </a:defRPr>
            </a:pPr>
            <a:r>
              <a:rPr>
                <a:solidFill>
                  <a:schemeClr val="accent1"/>
                </a:solidFill>
              </a:rPr>
              <a:t>Open computer and navigate to </a:t>
            </a:r>
            <a:r>
              <a:rPr>
                <a:solidFill>
                  <a:srgbClr val="FF6A00"/>
                </a:solidFill>
              </a:rPr>
              <a:t>code.pyret.org</a:t>
            </a:r>
            <a:r>
              <a:rPr>
                <a:solidFill>
                  <a:schemeClr val="accent1"/>
                </a:solidFill>
              </a:rPr>
              <a:t>. The read the instructions below.</a:t>
            </a:r>
          </a:p>
        </p:txBody>
      </p:sp>
      <p:pic>
        <p:nvPicPr>
          <p:cNvPr id="202" name="IMG_0081.png" descr="IMG_0081.png"/>
          <p:cNvPicPr>
            <a:picLocks noChangeAspect="1"/>
          </p:cNvPicPr>
          <p:nvPr/>
        </p:nvPicPr>
        <p:blipFill>
          <a:blip r:embed="rId2">
            <a:extLst/>
          </a:blip>
          <a:srcRect l="17481" t="26976" r="19167" b="8637"/>
          <a:stretch>
            <a:fillRect/>
          </a:stretch>
        </p:blipFill>
        <p:spPr>
          <a:xfrm>
            <a:off x="2072799" y="1221132"/>
            <a:ext cx="4464613" cy="340318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05"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0846">
              <a:defRPr sz="2256">
                <a:latin typeface="+mn-lt"/>
                <a:ea typeface="+mn-ea"/>
                <a:cs typeface="+mn-cs"/>
                <a:sym typeface="Arial"/>
              </a:defRPr>
            </a:pPr>
            <a:r>
              <a:t>Coding to learn </a:t>
            </a:r>
          </a:p>
          <a:p>
            <a:pPr defTabSz="560846">
              <a:defRPr sz="1504">
                <a:latin typeface="+mn-lt"/>
                <a:ea typeface="+mn-ea"/>
                <a:cs typeface="+mn-cs"/>
                <a:sym typeface="Arial"/>
              </a:defRPr>
            </a:pPr>
            <a:r>
              <a:rPr>
                <a:solidFill>
                  <a:schemeClr val="accent1"/>
                </a:solidFill>
              </a:rPr>
              <a:t>Open computer and navigate to </a:t>
            </a:r>
            <a:r>
              <a:rPr>
                <a:solidFill>
                  <a:srgbClr val="FF6A00"/>
                </a:solidFill>
              </a:rPr>
              <a:t>code.pyret.org</a:t>
            </a:r>
            <a:r>
              <a:rPr>
                <a:solidFill>
                  <a:schemeClr val="accent1"/>
                </a:solidFill>
              </a:rPr>
              <a:t>. The read the instructions below.</a:t>
            </a:r>
          </a:p>
        </p:txBody>
      </p:sp>
      <p:pic>
        <p:nvPicPr>
          <p:cNvPr id="206" name="IMG_0082.png" descr="IMG_0082.png"/>
          <p:cNvPicPr>
            <a:picLocks noChangeAspect="1"/>
          </p:cNvPicPr>
          <p:nvPr/>
        </p:nvPicPr>
        <p:blipFill>
          <a:blip r:embed="rId2">
            <a:extLst/>
          </a:blip>
          <a:srcRect l="23982" t="23300" r="23982" b="18073"/>
          <a:stretch>
            <a:fillRect/>
          </a:stretch>
        </p:blipFill>
        <p:spPr>
          <a:xfrm>
            <a:off x="2326998" y="1400321"/>
            <a:ext cx="3956021" cy="334279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09"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0846">
              <a:defRPr sz="2256">
                <a:latin typeface="+mn-lt"/>
                <a:ea typeface="+mn-ea"/>
                <a:cs typeface="+mn-cs"/>
                <a:sym typeface="Arial"/>
              </a:defRPr>
            </a:pPr>
            <a:r>
              <a:t>Coding to learn </a:t>
            </a:r>
          </a:p>
          <a:p>
            <a:pPr defTabSz="560846">
              <a:defRPr sz="1504">
                <a:latin typeface="+mn-lt"/>
                <a:ea typeface="+mn-ea"/>
                <a:cs typeface="+mn-cs"/>
                <a:sym typeface="Arial"/>
              </a:defRPr>
            </a:pPr>
            <a:r>
              <a:rPr>
                <a:solidFill>
                  <a:schemeClr val="accent1"/>
                </a:solidFill>
              </a:rPr>
              <a:t>Open computer and navigate to </a:t>
            </a:r>
            <a:r>
              <a:rPr>
                <a:solidFill>
                  <a:srgbClr val="FF6A00"/>
                </a:solidFill>
              </a:rPr>
              <a:t>code.pyret.org</a:t>
            </a:r>
            <a:r>
              <a:rPr>
                <a:solidFill>
                  <a:schemeClr val="accent1"/>
                </a:solidFill>
              </a:rPr>
              <a:t>. The read the instructions below.</a:t>
            </a:r>
          </a:p>
        </p:txBody>
      </p:sp>
      <p:pic>
        <p:nvPicPr>
          <p:cNvPr id="210" name="IMG_0083.png" descr="IMG_0083.png"/>
          <p:cNvPicPr>
            <a:picLocks noChangeAspect="1"/>
          </p:cNvPicPr>
          <p:nvPr/>
        </p:nvPicPr>
        <p:blipFill>
          <a:blip r:embed="rId2">
            <a:extLst/>
          </a:blip>
          <a:srcRect l="20621" t="18146" r="18146" b="8407"/>
          <a:stretch>
            <a:fillRect/>
          </a:stretch>
        </p:blipFill>
        <p:spPr>
          <a:xfrm>
            <a:off x="2472332" y="1026886"/>
            <a:ext cx="4199270" cy="377767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Double-click to edit"/>
          <p:cNvSpPr txBox="1"/>
          <p:nvPr>
            <p:ph type="title"/>
          </p:nvPr>
        </p:nvSpPr>
        <p:spPr>
          <a:prstGeom prst="rect">
            <a:avLst/>
          </a:prstGeom>
        </p:spPr>
        <p:txBody>
          <a:bodyPr/>
          <a:lstStyle/>
          <a:p>
            <a:pPr defTabSz="886968">
              <a:defRPr sz="2910"/>
            </a:pPr>
          </a:p>
        </p:txBody>
      </p:sp>
      <p:sp>
        <p:nvSpPr>
          <p:cNvPr id="213" name="Double-click to edit"/>
          <p:cNvSpPr txBox="1"/>
          <p:nvPr>
            <p:ph type="body" idx="1"/>
          </p:nvPr>
        </p:nvSpPr>
        <p:spPr>
          <a:prstGeom prst="rect">
            <a:avLst/>
          </a:prstGeom>
        </p:spPr>
        <p:txBody>
          <a:bodyPr/>
          <a:lstStyle/>
          <a:p>
            <a:pPr/>
          </a:p>
        </p:txBody>
      </p:sp>
      <p:sp>
        <p:nvSpPr>
          <p:cNvPr id="214" name="How is function composition in Pyret similar to function composition in regular math? How is it different?…"/>
          <p:cNvSpPr txBox="1"/>
          <p:nvPr/>
        </p:nvSpPr>
        <p:spPr>
          <a:xfrm>
            <a:off x="778973" y="1600200"/>
            <a:ext cx="3278433" cy="15113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How is function composition in Pyret similar to function composition in regular math? How is it different?</a:t>
            </a:r>
          </a:p>
          <a:p>
            <a:pPr marL="187157" indent="-187157">
              <a:buSzPct val="100000"/>
              <a:buAutoNum type="arabicPeriod" startAt="1"/>
            </a:pPr>
            <a:r>
              <a:t>Why is it useful to pay attention to the contracts when trying to compose two functions?</a:t>
            </a:r>
          </a:p>
        </p:txBody>
      </p:sp>
      <p:pic>
        <p:nvPicPr>
          <p:cNvPr id="215" name="Image" descr="Image"/>
          <p:cNvPicPr>
            <a:picLocks noChangeAspect="1"/>
          </p:cNvPicPr>
          <p:nvPr/>
        </p:nvPicPr>
        <p:blipFill>
          <a:blip r:embed="rId2">
            <a:extLst/>
          </a:blip>
          <a:stretch>
            <a:fillRect/>
          </a:stretch>
        </p:blipFill>
        <p:spPr>
          <a:xfrm>
            <a:off x="4616052" y="1554712"/>
            <a:ext cx="3053022" cy="2034076"/>
          </a:xfrm>
          <a:prstGeom prst="rect">
            <a:avLst/>
          </a:prstGeom>
          <a:ln w="12700">
            <a:miter lim="400000"/>
          </a:ln>
        </p:spPr>
      </p:pic>
      <p:sp>
        <p:nvSpPr>
          <p:cNvPr id="216"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4">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4"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