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6" name="Shape 1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ANSWERS WLL vary. STUDENTS likely to have had trouble understanding the problems, knowing where to start. Polya’s method is helpful for breaking a problem down and understanding it.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predicts the final count will be 161.  </a:t>
            </a:r>
          </a:p>
          <a:p>
            <a:pPr marL="187157" indent="-187157">
              <a:buSzPct val="100000"/>
              <a:buAutoNum type="arabicPeriod" startAt="1"/>
            </a:pPr>
            <a:r>
              <a:t>It’s useful because it keeps track of the value for ‘count’ at each iteration in the loop.</a:t>
            </a:r>
          </a:p>
          <a:p>
            <a:pPr/>
            <a:r>
              <a:t>+why does the loop stop when count=160? because the test is count &lt;100.  </a:t>
            </a:r>
          </a:p>
          <a:p>
            <a:pPr/>
            <a:r>
              <a:t>+How does Rafiki’s table compare to the one you made? What do you like about it? ANSWERS WILL VARY. Rafiki’s is very explicit, does a good job if picking the appropriate variables to keep track of.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D: 161.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does Rafiki’s help? it shows us that code segment two is only summing teh odd numbers.   </a:t>
            </a:r>
          </a:p>
          <a:p>
            <a:pPr/>
          </a:p>
          <a:p>
            <a:pPr/>
            <a:r>
              <a:t>See handwritten notes for details, including a code tracing table.</a:t>
            </a:r>
          </a:p>
          <a:p>
            <a:pPr/>
          </a:p>
          <a:p>
            <a:pPr/>
            <a:r>
              <a:t>+Why don’t we need to complete a full code tracing table to solve this? We should write out the code tracing table long enough to establish a pattern.  Once the pattern is clear, we can stop.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0" name="Shape 2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</a:t>
            </a:r>
          </a:p>
          <a:p>
            <a:pPr/>
          </a:p>
          <a:p>
            <a:pPr/>
            <a:r>
              <a:t>See handwritten notes for details, including a code tracing table.</a:t>
            </a:r>
          </a:p>
          <a:p>
            <a:pPr/>
          </a:p>
          <a:p>
            <a:pPr/>
            <a:r>
              <a:t>+Why don’t we need to complete a full code tracing table to solve this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 All instanes of “a” except the last one.  Note that  a blank space. counts as a character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10. If y is initialized as x in the inner loop, it will only be less than or equal to x on the first iteration, so it only runs once for each iteration in the outer loop, of which there are ten iterations in total.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Review Iteration test</a:t>
            </a:r>
            <a:endParaRPr b="0" sz="120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12/6/21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6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919335" y="575950"/>
            <a:ext cx="6920538" cy="77984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/>
          <a:p>
            <a:pPr defTabSz="545256">
              <a:defRPr b="0" sz="1407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Do now</a:t>
            </a:r>
          </a:p>
          <a:p>
            <a:pPr defTabSz="612648">
              <a:defRPr b="0" sz="1206">
                <a:solidFill>
                  <a:srgbClr val="E3AF0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to…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find a seat at a desk. Get out your notebook. Copy the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date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and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goal.</a:t>
            </a:r>
            <a:endParaRPr>
              <a:solidFill>
                <a:schemeClr val="accent3">
                  <a:lumOff val="-9098"/>
                </a:schemeClr>
              </a:solidFill>
            </a:endParaRPr>
          </a:p>
          <a:p>
            <a:pPr defTabSz="612648">
              <a:defRPr b="0" sz="1206">
                <a:solidFill>
                  <a:srgbClr val="E3AF01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 Answer the questions below in your notebook with a complete sentence. Be prepared to share out.</a:t>
            </a:r>
          </a:p>
        </p:txBody>
      </p:sp>
      <p:sp>
        <p:nvSpPr>
          <p:cNvPr id="191" name="What did you find most challenging about working through the free response problem on Friday?…"/>
          <p:cNvSpPr txBox="1"/>
          <p:nvPr/>
        </p:nvSpPr>
        <p:spPr>
          <a:xfrm>
            <a:off x="411863" y="1957753"/>
            <a:ext cx="4074447" cy="279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 sz="1800">
                <a:solidFill>
                  <a:schemeClr val="accent5"/>
                </a:solidFill>
              </a:defRPr>
            </a:pPr>
            <a:r>
              <a:t>What did you find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most challenging</a:t>
            </a:r>
            <a:r>
              <a:t> about working through the free response problem on Friday?</a:t>
            </a:r>
          </a:p>
          <a:p>
            <a:pPr marL="187157" indent="-187157">
              <a:buSzPct val="100000"/>
              <a:buAutoNum type="arabicPeriod" startAt="1"/>
              <a:defRPr sz="1800">
                <a:solidFill>
                  <a:schemeClr val="accent5"/>
                </a:solidFill>
              </a:defRPr>
            </a:pPr>
            <a:r>
              <a:t>Describe the four steps of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Polya’s “how to solve it” method</a:t>
            </a:r>
            <a:r>
              <a:t>.</a:t>
            </a:r>
          </a:p>
          <a:p>
            <a:pPr marL="187157" indent="-187157">
              <a:buSzPct val="100000"/>
              <a:buAutoNum type="arabicPeriod" startAt="1"/>
              <a:defRPr sz="1800">
                <a:solidFill>
                  <a:schemeClr val="accent5"/>
                </a:solidFill>
              </a:defRPr>
            </a:pPr>
            <a:r>
              <a:t>How did we use Polya’s method to solve the free response problem?</a:t>
            </a:r>
          </a:p>
          <a:p>
            <a:pPr marL="187157" indent="-187157">
              <a:buSzPct val="100000"/>
              <a:buAutoNum type="arabicPeriod" startAt="1"/>
              <a:defRPr sz="1800">
                <a:solidFill>
                  <a:schemeClr val="accent5"/>
                </a:solidFill>
              </a:defRPr>
            </a:pPr>
            <a:r>
              <a:t>What should you do if you aren’t sure how to implement part of your algorithm in Java?</a:t>
            </a:r>
          </a:p>
        </p:txBody>
      </p:sp>
      <p:grpSp>
        <p:nvGrpSpPr>
          <p:cNvPr id="194" name="how to solve it…"/>
          <p:cNvGrpSpPr/>
          <p:nvPr/>
        </p:nvGrpSpPr>
        <p:grpSpPr>
          <a:xfrm>
            <a:off x="5227961" y="1497045"/>
            <a:ext cx="2963683" cy="3219905"/>
            <a:chOff x="0" y="0"/>
            <a:chExt cx="2963682" cy="3219904"/>
          </a:xfrm>
        </p:grpSpPr>
        <p:sp>
          <p:nvSpPr>
            <p:cNvPr id="193" name="how to solve it…"/>
            <p:cNvSpPr txBox="1"/>
            <p:nvPr/>
          </p:nvSpPr>
          <p:spPr>
            <a:xfrm>
              <a:off x="25400" y="25400"/>
              <a:ext cx="2912883" cy="3169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420623">
                <a:defRPr b="1" sz="1104">
                  <a:solidFill>
                    <a:srgbClr val="000000"/>
                  </a:solidFill>
                </a:defRPr>
              </a:pPr>
              <a:r>
                <a:t>how to solve it</a:t>
              </a:r>
            </a:p>
            <a:p>
              <a:pPr marL="38741" indent="-38741" defTabSz="420623">
                <a:buSzPct val="100000"/>
                <a:buAutoNum type="arabicPeriod" startAt="1"/>
                <a:defRPr sz="1104">
                  <a:solidFill>
                    <a:srgbClr val="000000"/>
                  </a:solidFill>
                </a:defRPr>
              </a:pPr>
              <a:r>
                <a:t>Understand the task:</a:t>
              </a:r>
            </a:p>
            <a:p>
              <a:pPr lvl="1" marL="272421" indent="-38741" defTabSz="420623">
                <a:buSzPct val="100000"/>
                <a:buAutoNum type="alphaLcPeriod" startAt="1"/>
                <a:defRPr sz="1104">
                  <a:solidFill>
                    <a:srgbClr val="000000"/>
                  </a:solidFill>
                </a:defRPr>
              </a:pPr>
              <a:r>
                <a:t>Read the problem carefully.</a:t>
              </a:r>
            </a:p>
            <a:p>
              <a:pPr lvl="1" marL="272421" indent="-38741" defTabSz="420623">
                <a:buSzPct val="100000"/>
                <a:buAutoNum type="alphaLcPeriod" startAt="1"/>
                <a:defRPr sz="1104">
                  <a:solidFill>
                    <a:srgbClr val="000000"/>
                  </a:solidFill>
                </a:defRPr>
              </a:pPr>
              <a:r>
                <a:t>What should be the outcome (an answer, program, algorithm).</a:t>
              </a:r>
            </a:p>
            <a:p>
              <a:pPr marL="38741" indent="-38741" defTabSz="420623">
                <a:buSzPct val="100000"/>
                <a:buAutoNum type="arabicPeriod" startAt="1"/>
                <a:defRPr sz="1104">
                  <a:solidFill>
                    <a:srgbClr val="000000"/>
                  </a:solidFill>
                </a:defRPr>
              </a:pPr>
              <a:r>
                <a:t>Make a plan:</a:t>
              </a:r>
            </a:p>
            <a:p>
              <a:pPr lvl="1" marL="272421" indent="-38741" defTabSz="420623">
                <a:buSzPct val="100000"/>
                <a:buAutoNum type="alphaLcPeriod" startAt="1"/>
                <a:defRPr sz="1104">
                  <a:solidFill>
                    <a:srgbClr val="000000"/>
                  </a:solidFill>
                </a:defRPr>
              </a:pPr>
              <a:r>
                <a:t>Come up with a strategy to solve a problem</a:t>
              </a:r>
            </a:p>
            <a:p>
              <a:pPr lvl="1" marL="272421" indent="-38741" defTabSz="420623">
                <a:buSzPct val="100000"/>
                <a:buAutoNum type="alphaLcPeriod" startAt="1"/>
                <a:defRPr sz="1104">
                  <a:solidFill>
                    <a:srgbClr val="000000"/>
                  </a:solidFill>
                </a:defRPr>
              </a:pPr>
              <a:r>
                <a:t>How does this problem resemble problems you’ve seen before.</a:t>
              </a:r>
            </a:p>
            <a:p>
              <a:pPr marL="38741" indent="-38741" defTabSz="420623">
                <a:buSzPct val="100000"/>
                <a:buAutoNum type="arabicPeriod" startAt="1"/>
                <a:defRPr sz="1104">
                  <a:solidFill>
                    <a:srgbClr val="000000"/>
                  </a:solidFill>
                </a:defRPr>
              </a:pPr>
              <a:r>
                <a:t>Execute the plan:</a:t>
              </a:r>
            </a:p>
            <a:p>
              <a:pPr lvl="1" marL="272421" indent="-38741" defTabSz="420623">
                <a:buSzPct val="100000"/>
                <a:buAutoNum type="alphaLcPeriod" startAt="1"/>
                <a:defRPr sz="1104">
                  <a:solidFill>
                    <a:srgbClr val="000000"/>
                  </a:solidFill>
                </a:defRPr>
              </a:pPr>
              <a:r>
                <a:t>Work through your strategy step by step</a:t>
              </a:r>
            </a:p>
            <a:p>
              <a:pPr marL="38741" indent="-38741" defTabSz="420623">
                <a:buSzPct val="100000"/>
                <a:buAutoNum type="arabicPeriod" startAt="1"/>
                <a:defRPr sz="1104">
                  <a:solidFill>
                    <a:srgbClr val="000000"/>
                  </a:solidFill>
                </a:defRPr>
              </a:pPr>
              <a:r>
                <a:t>Review your work:</a:t>
              </a:r>
            </a:p>
            <a:p>
              <a:pPr lvl="1" marL="272421" indent="-38741" defTabSz="420623">
                <a:buSzPct val="100000"/>
                <a:buAutoNum type="alphaLcPeriod" startAt="1"/>
                <a:defRPr sz="1104">
                  <a:solidFill>
                    <a:srgbClr val="000000"/>
                  </a:solidFill>
                </a:defRPr>
              </a:pPr>
              <a:r>
                <a:t>Does your solution make sense?</a:t>
              </a:r>
            </a:p>
            <a:p>
              <a:pPr lvl="1" marL="272421" indent="-38741" defTabSz="420623">
                <a:buSzPct val="100000"/>
                <a:buAutoNum type="alphaLcPeriod" startAt="1"/>
                <a:defRPr sz="1104">
                  <a:solidFill>
                    <a:srgbClr val="000000"/>
                  </a:solidFill>
                </a:defRPr>
              </a:pPr>
              <a:r>
                <a:t>If not go back to (2). Do it again!!</a:t>
              </a:r>
            </a:p>
          </p:txBody>
        </p:sp>
        <p:pic>
          <p:nvPicPr>
            <p:cNvPr id="192" name="how to solve it… how to solve itUnderstand the task:Read the problem carefully.What should be the outcome (an answer, program, algorithm).Make a plan:Come up with a strategy to solve a problemHow does this problem resemble problems you’ve seen before.Exe" descr="how to solve it… how to solve itUnderstand the task:Read the problem carefully.What should be the outcome (an answer, program, algorithm).Make a plan:Come up with a strategy to solve a problemHow does this problem resemble problems you’ve seen before.Execute the plan:Work through your strategy step by stepReview your work:Does your solution make sense?If not go back to (2). Do it again!!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963683" cy="321990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2"/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nnouncements:…"/>
          <p:cNvSpPr txBox="1"/>
          <p:nvPr>
            <p:ph type="body" sz="half" idx="1"/>
          </p:nvPr>
        </p:nvSpPr>
        <p:spPr>
          <a:xfrm>
            <a:off x="1458900" y="908039"/>
            <a:ext cx="4377214" cy="301382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rPr b="1"/>
              <a:t>Announcements:</a:t>
            </a:r>
            <a:r>
              <a:t> 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180473" indent="-180473">
              <a:buClrTx/>
              <a:buSzPct val="100000"/>
              <a:buFontTx/>
              <a:buChar char="•"/>
              <a:defRPr b="1"/>
            </a:pPr>
            <a:r>
              <a:t>Test on </a:t>
            </a:r>
            <a:r>
              <a:rPr u="sng"/>
              <a:t>Wednesday</a:t>
            </a:r>
            <a:r>
              <a:t>.</a:t>
            </a:r>
          </a:p>
          <a:p>
            <a:pPr marL="180473" indent="-180473">
              <a:buClrTx/>
              <a:buSzPct val="100000"/>
              <a:buFontTx/>
              <a:buChar char="•"/>
              <a:defRPr b="1"/>
            </a:pPr>
            <a:r>
              <a:t>Complete practice quiz on CodeHS</a:t>
            </a:r>
          </a:p>
          <a:p>
            <a:pPr marL="180473" indent="-180473">
              <a:buClrTx/>
              <a:buSzPct val="100000"/>
              <a:buFontTx/>
              <a:buChar char="•"/>
              <a:defRPr b="1"/>
            </a:pPr>
            <a:r>
              <a:t>Review your answers from last week’s practice test</a:t>
            </a:r>
          </a:p>
          <a:p>
            <a:pPr marL="180473" indent="-180473">
              <a:buClrTx/>
              <a:buSzPct val="100000"/>
              <a:buFontTx/>
              <a:buChar char="•"/>
              <a:defRPr b="1"/>
            </a:pPr>
            <a:r>
              <a:rPr u="sng"/>
              <a:t>Review your notes</a:t>
            </a:r>
            <a:r>
              <a:t>!!!!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118;p19"/>
          <p:cNvGrpSpPr/>
          <p:nvPr/>
        </p:nvGrpSpPr>
        <p:grpSpPr>
          <a:xfrm>
            <a:off x="1650621" y="-47101"/>
            <a:ext cx="6664726" cy="975737"/>
            <a:chOff x="-1" y="0"/>
            <a:chExt cx="6664724" cy="975735"/>
          </a:xfrm>
        </p:grpSpPr>
        <p:sp>
          <p:nvSpPr>
            <p:cNvPr id="200" name="Rectangle"/>
            <p:cNvSpPr/>
            <p:nvPr/>
          </p:nvSpPr>
          <p:spPr>
            <a:xfrm>
              <a:off x="-2" y="0"/>
              <a:ext cx="5950246" cy="975736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3" name="Do now…"/>
            <p:cNvGrpSpPr/>
            <p:nvPr/>
          </p:nvGrpSpPr>
          <p:grpSpPr>
            <a:xfrm>
              <a:off x="12376" y="12376"/>
              <a:ext cx="6652348" cy="950982"/>
              <a:chOff x="0" y="0"/>
              <a:chExt cx="6652346" cy="950980"/>
            </a:xfrm>
          </p:grpSpPr>
          <p:sp>
            <p:nvSpPr>
              <p:cNvPr id="201" name="Rectangle"/>
              <p:cNvSpPr/>
              <p:nvPr/>
            </p:nvSpPr>
            <p:spPr>
              <a:xfrm>
                <a:off x="-1" y="-1"/>
                <a:ext cx="6652348" cy="95098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2" name="Review: Pre-test problem #1…"/>
              <p:cNvSpPr txBox="1"/>
              <p:nvPr/>
            </p:nvSpPr>
            <p:spPr>
              <a:xfrm>
                <a:off x="16619" y="16619"/>
                <a:ext cx="6619108" cy="917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248502">
                  <a:defRPr sz="1176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#1</a:t>
                </a:r>
              </a:p>
              <a:p>
                <a:pPr defTabSz="248502">
                  <a:defRPr sz="1176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Examine Rafiki’s code tracing table. In your notebook, answer the following questions:</a:t>
                </a:r>
                <a:br>
                  <a:rPr>
                    <a:solidFill>
                      <a:schemeClr val="accent1"/>
                    </a:solidFill>
                  </a:rPr>
                </a:br>
                <a:r>
                  <a:rPr>
                    <a:solidFill>
                      <a:schemeClr val="accent1"/>
                    </a:solidFill>
                  </a:rPr>
                  <a:t>1. What answer does it predict?</a:t>
                </a:r>
                <a:br>
                  <a:rPr>
                    <a:solidFill>
                      <a:schemeClr val="accent1"/>
                    </a:solidFill>
                  </a:rPr>
                </a:br>
                <a:r>
                  <a:rPr>
                    <a:solidFill>
                      <a:schemeClr val="accent1"/>
                    </a:solidFill>
                  </a:rPr>
                  <a:t>2. How is it useful for answering solving the problem?  </a:t>
                </a:r>
              </a:p>
            </p:txBody>
          </p:sp>
        </p:grpSp>
      </p:grp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57175" b="69823"/>
          <a:stretch>
            <a:fillRect/>
          </a:stretch>
        </p:blipFill>
        <p:spPr>
          <a:xfrm>
            <a:off x="102957" y="1509229"/>
            <a:ext cx="3070421" cy="1809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9456" y="1640533"/>
            <a:ext cx="3728886" cy="3057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28304" r="20049" b="62149"/>
          <a:stretch>
            <a:fillRect/>
          </a:stretch>
        </p:blipFill>
        <p:spPr>
          <a:xfrm>
            <a:off x="3483802" y="991775"/>
            <a:ext cx="5360091" cy="5353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118;p19"/>
          <p:cNvGrpSpPr/>
          <p:nvPr/>
        </p:nvGrpSpPr>
        <p:grpSpPr>
          <a:xfrm>
            <a:off x="2016548" y="-47101"/>
            <a:ext cx="6321602" cy="925503"/>
            <a:chOff x="-1" y="0"/>
            <a:chExt cx="6321601" cy="925501"/>
          </a:xfrm>
        </p:grpSpPr>
        <p:sp>
          <p:nvSpPr>
            <p:cNvPr id="211" name="Rectangle"/>
            <p:cNvSpPr/>
            <p:nvPr/>
          </p:nvSpPr>
          <p:spPr>
            <a:xfrm>
              <a:off x="-2" y="0"/>
              <a:ext cx="5643906" cy="92550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4" name="Do now…"/>
            <p:cNvGrpSpPr/>
            <p:nvPr/>
          </p:nvGrpSpPr>
          <p:grpSpPr>
            <a:xfrm>
              <a:off x="11739" y="11739"/>
              <a:ext cx="6309861" cy="902022"/>
              <a:chOff x="0" y="0"/>
              <a:chExt cx="6309860" cy="902020"/>
            </a:xfrm>
          </p:grpSpPr>
          <p:sp>
            <p:nvSpPr>
              <p:cNvPr id="212" name="Rectangle"/>
              <p:cNvSpPr/>
              <p:nvPr/>
            </p:nvSpPr>
            <p:spPr>
              <a:xfrm>
                <a:off x="-1" y="-1"/>
                <a:ext cx="6309862" cy="90202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3" name="Review: Pre-test problem #1…"/>
              <p:cNvSpPr txBox="1"/>
              <p:nvPr/>
            </p:nvSpPr>
            <p:spPr>
              <a:xfrm>
                <a:off x="15763" y="15763"/>
                <a:ext cx="6278334" cy="870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319503">
                  <a:defRPr sz="1512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#1</a:t>
                </a:r>
              </a:p>
              <a:p>
                <a:pPr defTabSz="319503">
                  <a:defRPr sz="151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Check if your answer was correct.  Explain how to get the right answer in your notebook.  Be prepared to share out.</a:t>
                </a:r>
              </a:p>
            </p:txBody>
          </p:sp>
        </p:grpSp>
      </p:grpSp>
      <p:pic>
        <p:nvPicPr>
          <p:cNvPr id="216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57175" b="69823"/>
          <a:stretch>
            <a:fillRect/>
          </a:stretch>
        </p:blipFill>
        <p:spPr>
          <a:xfrm>
            <a:off x="422199" y="1412162"/>
            <a:ext cx="3070421" cy="180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28304" r="0" b="0"/>
          <a:stretch>
            <a:fillRect/>
          </a:stretch>
        </p:blipFill>
        <p:spPr>
          <a:xfrm>
            <a:off x="4054399" y="1131490"/>
            <a:ext cx="4803114" cy="2880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118;p19"/>
          <p:cNvGrpSpPr/>
          <p:nvPr/>
        </p:nvGrpSpPr>
        <p:grpSpPr>
          <a:xfrm>
            <a:off x="1292987" y="-47101"/>
            <a:ext cx="7768724" cy="1137366"/>
            <a:chOff x="-1" y="0"/>
            <a:chExt cx="7768722" cy="1137364"/>
          </a:xfrm>
        </p:grpSpPr>
        <p:sp>
          <p:nvSpPr>
            <p:cNvPr id="221" name="Rectangle"/>
            <p:cNvSpPr/>
            <p:nvPr/>
          </p:nvSpPr>
          <p:spPr>
            <a:xfrm>
              <a:off x="-2" y="0"/>
              <a:ext cx="6935891" cy="1137365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4" name="Do now…"/>
            <p:cNvGrpSpPr/>
            <p:nvPr/>
          </p:nvGrpSpPr>
          <p:grpSpPr>
            <a:xfrm>
              <a:off x="14427" y="14427"/>
              <a:ext cx="7754295" cy="1108509"/>
              <a:chOff x="0" y="0"/>
              <a:chExt cx="7754294" cy="1108508"/>
            </a:xfrm>
          </p:grpSpPr>
          <p:sp>
            <p:nvSpPr>
              <p:cNvPr id="222" name="Rectangle"/>
              <p:cNvSpPr/>
              <p:nvPr/>
            </p:nvSpPr>
            <p:spPr>
              <a:xfrm>
                <a:off x="-1" y="-1"/>
                <a:ext cx="7754296" cy="1108510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3" name="Review: Pre-test problem #2…"/>
              <p:cNvSpPr txBox="1"/>
              <p:nvPr/>
            </p:nvSpPr>
            <p:spPr>
              <a:xfrm>
                <a:off x="19372" y="19372"/>
                <a:ext cx="7715550" cy="106976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218073">
                  <a:defRPr sz="1462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#2</a:t>
                </a:r>
              </a:p>
              <a:p>
                <a:pPr defTabSz="218073">
                  <a:defRPr sz="146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Answer the questions below in your notebook. Be prepared to share out:</a:t>
                </a:r>
                <a:endParaRPr>
                  <a:solidFill>
                    <a:schemeClr val="accent5">
                      <a:lumOff val="-9843"/>
                    </a:schemeClr>
                  </a:solidFill>
                </a:endParaRPr>
              </a:p>
              <a:p>
                <a:pPr defTabSz="218073">
                  <a:defRPr sz="1462">
                    <a:solidFill>
                      <a:schemeClr val="accent5"/>
                    </a:solidFill>
                  </a:defRPr>
                </a:pP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1. </a:t>
                </a:r>
                <a:r>
                  <a:rPr>
                    <a:solidFill>
                      <a:schemeClr val="accent1"/>
                    </a:solidFill>
                  </a:rPr>
                  <a:t>How does Rafiki’s code tracing table help us solve this problem? </a:t>
                </a:r>
                <a:endParaRPr>
                  <a:solidFill>
                    <a:schemeClr val="accent1"/>
                  </a:solidFill>
                </a:endParaRPr>
              </a:p>
              <a:p>
                <a:pPr defTabSz="218073">
                  <a:defRPr sz="1462">
                    <a:solidFill>
                      <a:schemeClr val="accent5"/>
                    </a:solidFill>
                  </a:defRPr>
                </a:pPr>
                <a:r>
                  <a:rPr>
                    <a:solidFill>
                      <a:schemeClr val="accent1"/>
                    </a:solidFill>
                  </a:rPr>
                  <a:t>2. What will be the correct answer?</a:t>
                </a:r>
              </a:p>
            </p:txBody>
          </p:sp>
        </p:grpSp>
      </p:grp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350" y="1601649"/>
            <a:ext cx="2703592" cy="1861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86315"/>
          <a:stretch>
            <a:fillRect/>
          </a:stretch>
        </p:blipFill>
        <p:spPr>
          <a:xfrm>
            <a:off x="1303105" y="1306365"/>
            <a:ext cx="7548113" cy="391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28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73898" y="1913785"/>
            <a:ext cx="4406901" cy="189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118;p19"/>
          <p:cNvGrpSpPr/>
          <p:nvPr/>
        </p:nvGrpSpPr>
        <p:grpSpPr>
          <a:xfrm>
            <a:off x="2016548" y="-47101"/>
            <a:ext cx="6321602" cy="925503"/>
            <a:chOff x="-1" y="0"/>
            <a:chExt cx="6321601" cy="925501"/>
          </a:xfrm>
        </p:grpSpPr>
        <p:sp>
          <p:nvSpPr>
            <p:cNvPr id="232" name="Rectangle"/>
            <p:cNvSpPr/>
            <p:nvPr/>
          </p:nvSpPr>
          <p:spPr>
            <a:xfrm>
              <a:off x="-2" y="0"/>
              <a:ext cx="5643906" cy="92550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5" name="Do now…"/>
            <p:cNvGrpSpPr/>
            <p:nvPr/>
          </p:nvGrpSpPr>
          <p:grpSpPr>
            <a:xfrm>
              <a:off x="11739" y="11739"/>
              <a:ext cx="6309861" cy="902022"/>
              <a:chOff x="0" y="0"/>
              <a:chExt cx="6309860" cy="902020"/>
            </a:xfrm>
          </p:grpSpPr>
          <p:sp>
            <p:nvSpPr>
              <p:cNvPr id="233" name="Rectangle"/>
              <p:cNvSpPr/>
              <p:nvPr/>
            </p:nvSpPr>
            <p:spPr>
              <a:xfrm>
                <a:off x="-1" y="-1"/>
                <a:ext cx="6309862" cy="90202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4" name="Review: Pre-test problem #2…"/>
              <p:cNvSpPr txBox="1"/>
              <p:nvPr/>
            </p:nvSpPr>
            <p:spPr>
              <a:xfrm>
                <a:off x="15763" y="15763"/>
                <a:ext cx="6278334" cy="870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319503">
                  <a:defRPr sz="1512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#2</a:t>
                </a:r>
              </a:p>
              <a:p>
                <a:pPr defTabSz="319503">
                  <a:defRPr sz="151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Check if your answer was correct.  Explain how to get the right answer in your notebook.  Be prepared to share out.</a:t>
                </a:r>
              </a:p>
            </p:txBody>
          </p:sp>
        </p:grpSp>
      </p:grpSp>
      <p:pic>
        <p:nvPicPr>
          <p:cNvPr id="2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350" y="1485441"/>
            <a:ext cx="2703592" cy="1861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9880" y="1199202"/>
            <a:ext cx="7034595" cy="2665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118;p19"/>
          <p:cNvGrpSpPr/>
          <p:nvPr/>
        </p:nvGrpSpPr>
        <p:grpSpPr>
          <a:xfrm>
            <a:off x="2016548" y="-47101"/>
            <a:ext cx="6321602" cy="925503"/>
            <a:chOff x="-1" y="0"/>
            <a:chExt cx="6321601" cy="925501"/>
          </a:xfrm>
        </p:grpSpPr>
        <p:sp>
          <p:nvSpPr>
            <p:cNvPr id="242" name="Rectangle"/>
            <p:cNvSpPr/>
            <p:nvPr/>
          </p:nvSpPr>
          <p:spPr>
            <a:xfrm>
              <a:off x="-2" y="0"/>
              <a:ext cx="5643906" cy="92550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45" name="Do now…"/>
            <p:cNvGrpSpPr/>
            <p:nvPr/>
          </p:nvGrpSpPr>
          <p:grpSpPr>
            <a:xfrm>
              <a:off x="11739" y="11739"/>
              <a:ext cx="6309861" cy="902022"/>
              <a:chOff x="0" y="0"/>
              <a:chExt cx="6309860" cy="902020"/>
            </a:xfrm>
          </p:grpSpPr>
          <p:sp>
            <p:nvSpPr>
              <p:cNvPr id="243" name="Rectangle"/>
              <p:cNvSpPr/>
              <p:nvPr/>
            </p:nvSpPr>
            <p:spPr>
              <a:xfrm>
                <a:off x="-1" y="-1"/>
                <a:ext cx="6309862" cy="90202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44" name="Review: Pre-test problem #3…"/>
              <p:cNvSpPr txBox="1"/>
              <p:nvPr/>
            </p:nvSpPr>
            <p:spPr>
              <a:xfrm>
                <a:off x="15763" y="15763"/>
                <a:ext cx="6278334" cy="870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319503">
                  <a:defRPr sz="1512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#3</a:t>
                </a:r>
              </a:p>
              <a:p>
                <a:pPr defTabSz="319503">
                  <a:defRPr sz="151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how to get the right answer in your notebook.  Be prepared to share out.</a:t>
                </a:r>
              </a:p>
            </p:txBody>
          </p:sp>
        </p:grpSp>
      </p:grpSp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350" y="1471044"/>
            <a:ext cx="4337545" cy="2666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8280" y="1420610"/>
            <a:ext cx="3081046" cy="2666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118;p19"/>
          <p:cNvGrpSpPr/>
          <p:nvPr/>
        </p:nvGrpSpPr>
        <p:grpSpPr>
          <a:xfrm>
            <a:off x="2016548" y="-47101"/>
            <a:ext cx="6321602" cy="925503"/>
            <a:chOff x="-1" y="0"/>
            <a:chExt cx="6321601" cy="925501"/>
          </a:xfrm>
        </p:grpSpPr>
        <p:sp>
          <p:nvSpPr>
            <p:cNvPr id="252" name="Rectangle"/>
            <p:cNvSpPr/>
            <p:nvPr/>
          </p:nvSpPr>
          <p:spPr>
            <a:xfrm>
              <a:off x="-2" y="0"/>
              <a:ext cx="5643906" cy="92550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55" name="Do now…"/>
            <p:cNvGrpSpPr/>
            <p:nvPr/>
          </p:nvGrpSpPr>
          <p:grpSpPr>
            <a:xfrm>
              <a:off x="11739" y="11739"/>
              <a:ext cx="6309861" cy="902022"/>
              <a:chOff x="0" y="0"/>
              <a:chExt cx="6309860" cy="902020"/>
            </a:xfrm>
          </p:grpSpPr>
          <p:sp>
            <p:nvSpPr>
              <p:cNvPr id="253" name="Rectangle"/>
              <p:cNvSpPr/>
              <p:nvPr/>
            </p:nvSpPr>
            <p:spPr>
              <a:xfrm>
                <a:off x="-1" y="-1"/>
                <a:ext cx="6309862" cy="90202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54" name="Review: Pre-test problem #5…"/>
              <p:cNvSpPr txBox="1"/>
              <p:nvPr/>
            </p:nvSpPr>
            <p:spPr>
              <a:xfrm>
                <a:off x="15763" y="15763"/>
                <a:ext cx="6278334" cy="870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319503">
                  <a:defRPr sz="1512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#5</a:t>
                </a:r>
              </a:p>
              <a:p>
                <a:pPr defTabSz="319503">
                  <a:defRPr sz="151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Check if your answer was correct.  Explain how to get the right answer in your notebook.  Be prepared to share out.</a:t>
                </a:r>
              </a:p>
            </p:txBody>
          </p:sp>
        </p:grpSp>
      </p:grpSp>
      <p:pic>
        <p:nvPicPr>
          <p:cNvPr id="2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00" y="1473200"/>
            <a:ext cx="4191000" cy="219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79963" y="1485350"/>
            <a:ext cx="4230587" cy="219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