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students need calculator</a:t>
            </a:r>
          </a:p>
          <a:p>
            <a:pPr/>
            <a:r>
              <a:t>Root of a polynomial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UcPeriod" startAt="1"/>
            </a:pPr>
            <a:r>
              <a:t>At least 2 real roots. Odd numbered exponent, neg leading coefficient.</a:t>
            </a:r>
          </a:p>
          <a:p>
            <a:pPr marL="233947" indent="-233947">
              <a:buSzPct val="100000"/>
              <a:buAutoNum type="alphaUcPeriod" startAt="1"/>
            </a:pPr>
            <a:r>
              <a:t>We want to know what kind of graph makes sense.  Helps us check our work.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 we’re applying leading coefficient test and strategies for finding real roots to actually sketching some graphs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sure this is in your notes from friday (if not check in w/ neighbor)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It will rise on the right and left hand. Even exponent with a positive leading coefficient </a:t>
            </a:r>
          </a:p>
          <a:p>
            <a:pPr marL="187157" indent="-187157">
              <a:buSzPct val="100000"/>
              <a:buAutoNum type="arabicPeriod" startAt="1"/>
            </a:pPr>
            <a:r>
              <a:t>=x^3(x-4) = 0, so x = 0, 4.  +how can there be only two real roots? Remember AT MOST n real roots.  Detail: repeated roots for exponent 3.</a:t>
            </a:r>
          </a:p>
          <a:p>
            <a:pPr marL="187157" indent="-187157">
              <a:buSzPct val="100000"/>
              <a:buAutoNum type="arabicPeriod" startAt="1"/>
            </a:pPr>
            <a:r>
              <a:t>F(x)= 7, -.3,-1,1.69 +do we have to use these 4 inputs. No, use whatever makes sense given the real roots.</a:t>
            </a:r>
          </a:p>
          <a:p>
            <a:pPr marL="187157" indent="-187157">
              <a:buSzPct val="100000"/>
              <a:buAutoNum type="arabicPeriod" startAt="1"/>
            </a:pPr>
            <a:r>
              <a:t>Sketch on board after plotting points.</a:t>
            </a:r>
          </a:p>
          <a:p>
            <a:pPr/>
          </a:p>
          <a:p>
            <a:pPr/>
            <a:r>
              <a:t>PSET BANNER ON TOP DISPLAYS AFTER GOING THROUGH EXAMPLE AS A GROUP. SLIDE STAYS U FOR STUDENTS WHO COME IN LATE.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40368" indent="-140368">
              <a:buSzPct val="100000"/>
              <a:buChar char="+"/>
            </a:lvl1pPr>
          </a:lstStyle>
          <a:p>
            <a:pPr/>
            <a:r>
              <a:t>see answer key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graph has a negative leading coefficient and an odd highest exponent, so it should decreases as x gets larger. This means that after a certain point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the </a:t>
            </a:r>
            <a:r>
              <a:rPr b="0" i="1"/>
              <a:t>leading coefficient test </a:t>
            </a:r>
            <a:r>
              <a:rPr b="0"/>
              <a:t>to describe the end behavior of polynomials?</a:t>
            </a:r>
          </a:p>
        </p:txBody>
      </p:sp>
      <p:sp>
        <p:nvSpPr>
          <p:cNvPr id="161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10/28/21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Sketch accurate graphs of polynomials?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7.1</a:t>
            </a:r>
          </a:p>
        </p:txBody>
      </p:sp>
      <p:sp>
        <p:nvSpPr>
          <p:cNvPr id="172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1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Get out your </a:t>
            </a:r>
            <a:r>
              <a:rPr b="1"/>
              <a:t>binder</a:t>
            </a:r>
            <a:r>
              <a:t>. Copy </a:t>
            </a:r>
            <a:r>
              <a:rPr b="1"/>
              <a:t>goal </a:t>
            </a:r>
            <a:r>
              <a:t>and answer </a:t>
            </a:r>
            <a:r>
              <a:rPr b="1"/>
              <a:t>do now</a:t>
            </a:r>
            <a:r>
              <a:t> </a:t>
            </a:r>
            <a:r>
              <a:t>questions below. Show all work or write a complete sentence for each answer:</a:t>
            </a:r>
          </a:p>
        </p:txBody>
      </p:sp>
      <p:sp>
        <p:nvSpPr>
          <p:cNvPr id="177" name="What can you identify about this polynomial based on its graph (think about: leading coefficient, highest exponent, real roots!)? Identify 3 things.…"/>
          <p:cNvSpPr txBox="1"/>
          <p:nvPr/>
        </p:nvSpPr>
        <p:spPr>
          <a:xfrm>
            <a:off x="634531" y="1686278"/>
            <a:ext cx="327843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95157" indent="-187157">
              <a:buSzPct val="100000"/>
              <a:buAutoNum type="alphaLcPeriod" startAt="1"/>
            </a:pPr>
            <a:r>
              <a:t>What can you identify about this polynomial based on its graph (think about: leading coefficient, highest exponent, real roots!)? Identify 3 things.</a:t>
            </a:r>
          </a:p>
          <a:p>
            <a:pPr lvl="1" marL="695157" indent="-187157">
              <a:buSzPct val="100000"/>
              <a:buAutoNum type="alphaLcPeriod" startAt="1"/>
            </a:pPr>
            <a:r>
              <a:t>How can it be useful to identify properties of a polynomial from its graph?</a:t>
            </a:r>
          </a:p>
        </p:txBody>
      </p:sp>
      <p:pic>
        <p:nvPicPr>
          <p:cNvPr id="178" name="IMG_0062.png" descr="IMG_0062.png"/>
          <p:cNvPicPr>
            <a:picLocks noChangeAspect="1"/>
          </p:cNvPicPr>
          <p:nvPr/>
        </p:nvPicPr>
        <p:blipFill>
          <a:blip r:embed="rId3">
            <a:extLst/>
          </a:blip>
          <a:srcRect l="59893" t="48013" r="23144" b="34605"/>
          <a:stretch>
            <a:fillRect/>
          </a:stretch>
        </p:blipFill>
        <p:spPr>
          <a:xfrm>
            <a:off x="5706886" y="2235613"/>
            <a:ext cx="2211380" cy="16995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what: sketch accurate graphs of polynomials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sketch accurate graphs of polynomials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higher order polynomial equations can be used to model things in science, engineering, and more!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more on finding real roots for polynomials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Review</a:t>
            </a:r>
          </a:p>
        </p:txBody>
      </p:sp>
      <p:sp>
        <p:nvSpPr>
          <p:cNvPr id="189" name="Double-click to edi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Google Shape;38;p5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191" name="For any polynomial f with a highest exponent n:…"/>
          <p:cNvSpPr txBox="1"/>
          <p:nvPr/>
        </p:nvSpPr>
        <p:spPr>
          <a:xfrm>
            <a:off x="3102041" y="1795606"/>
            <a:ext cx="3080118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For any polynomial </a:t>
            </a:r>
            <a:r>
              <a:rPr i="1"/>
              <a:t>f </a:t>
            </a:r>
            <a:r>
              <a:t>with a highest exponent </a:t>
            </a:r>
            <a:r>
              <a:rPr i="1"/>
              <a:t>n</a:t>
            </a:r>
            <a:r>
              <a:t>:</a:t>
            </a:r>
          </a:p>
          <a:p>
            <a:pPr/>
          </a:p>
          <a:p>
            <a:pPr marL="187157" indent="-187157">
              <a:buSzPct val="100000"/>
              <a:buAutoNum type="arabicPeriod" startAt="1"/>
              <a:defRPr i="1"/>
            </a:pPr>
            <a:r>
              <a:t>f </a:t>
            </a:r>
            <a:r>
              <a:rPr i="0"/>
              <a:t>has </a:t>
            </a:r>
            <a:r>
              <a:rPr i="0" u="sng"/>
              <a:t>at most</a:t>
            </a:r>
            <a:r>
              <a:rPr i="0"/>
              <a:t> </a:t>
            </a:r>
            <a:r>
              <a:t>n </a:t>
            </a:r>
            <a:r>
              <a:rPr i="0"/>
              <a:t>real roots.</a:t>
            </a:r>
            <a:endParaRPr i="0"/>
          </a:p>
          <a:p>
            <a:pPr marL="187157" indent="-187157">
              <a:buSzPct val="100000"/>
              <a:buAutoNum type="arabicPeriod" startAt="1"/>
              <a:defRPr i="1"/>
            </a:pPr>
            <a:r>
              <a:rPr i="0"/>
              <a:t>The graph for </a:t>
            </a:r>
            <a:r>
              <a:t>f</a:t>
            </a:r>
            <a:r>
              <a:rPr i="0"/>
              <a:t> has </a:t>
            </a:r>
            <a:r>
              <a:rPr i="0" u="sng"/>
              <a:t>at most</a:t>
            </a:r>
            <a:r>
              <a:rPr i="0"/>
              <a:t> </a:t>
            </a:r>
            <a:r>
              <a:t>n-1</a:t>
            </a:r>
            <a:r>
              <a:rPr i="0"/>
              <a:t> relative extrema (relative minima or maxima)</a:t>
            </a:r>
          </a:p>
        </p:txBody>
      </p:sp>
      <p:sp>
        <p:nvSpPr>
          <p:cNvPr id="192" name="Vocab:…"/>
          <p:cNvSpPr txBox="1"/>
          <p:nvPr/>
        </p:nvSpPr>
        <p:spPr>
          <a:xfrm>
            <a:off x="3209059" y="3489447"/>
            <a:ext cx="2866081" cy="656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</a:defRPr>
            </a:pPr>
            <a:r>
              <a:t>Vocab:</a:t>
            </a:r>
          </a:p>
          <a:p>
            <a:pPr>
              <a:defRPr b="1">
                <a:solidFill>
                  <a:srgbClr val="38571A"/>
                </a:solidFill>
              </a:defRPr>
            </a:pPr>
            <a:r>
              <a:t>Root of a polynomial: </a:t>
            </a:r>
            <a:r>
              <a:rPr b="0"/>
              <a:t>any value of </a:t>
            </a:r>
            <a:r>
              <a:rPr b="0" i="1"/>
              <a:t>x</a:t>
            </a:r>
            <a:r>
              <a:rPr b="0"/>
              <a:t> where </a:t>
            </a:r>
            <a14:m>
              <m:oMath>
                <m:r>
                  <a:rPr xmlns:a="http://schemas.openxmlformats.org/drawingml/2006/main" sz="1600" i="1">
                    <a:solidFill>
                      <a:srgbClr val="38571A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600" i="1">
                    <a:solidFill>
                      <a:srgbClr val="38571A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00" i="1">
                    <a:solidFill>
                      <a:srgbClr val="38571A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00" i="1">
                    <a:solidFill>
                      <a:srgbClr val="38571A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600" i="1">
                    <a:solidFill>
                      <a:srgbClr val="38571A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00" i="1">
                    <a:solidFill>
                      <a:srgbClr val="38571A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rPr b="0"/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pply leading coefficient test:…"/>
          <p:cNvSpPr txBox="1"/>
          <p:nvPr>
            <p:ph type="body" sz="half" idx="1"/>
          </p:nvPr>
        </p:nvSpPr>
        <p:spPr>
          <a:xfrm>
            <a:off x="-19538" y="1381990"/>
            <a:ext cx="3529339" cy="2933915"/>
          </a:xfrm>
          <a:prstGeom prst="rect">
            <a:avLst/>
          </a:prstGeom>
        </p:spPr>
        <p:txBody>
          <a:bodyPr/>
          <a:lstStyle/>
          <a:p>
            <a:pPr marL="206943" indent="-206943" defTabSz="786384">
              <a:buClrTx/>
              <a:buSzPct val="100000"/>
              <a:buFontTx/>
              <a:buAutoNum type="arabicPeriod" startAt="1"/>
              <a:defRPr sz="1548"/>
            </a:pPr>
            <a:r>
              <a:t>Apply </a:t>
            </a:r>
            <a:r>
              <a:rPr i="1"/>
              <a:t>leading coefficient test</a:t>
            </a:r>
            <a:r>
              <a:t>:</a:t>
            </a:r>
            <a:br>
              <a:rPr i="1"/>
            </a:br>
          </a:p>
          <a:p>
            <a:pPr marL="206943" indent="-206943" defTabSz="786384">
              <a:buClrTx/>
              <a:buSzPct val="100000"/>
              <a:buFontTx/>
              <a:buAutoNum type="arabicPeriod" startAt="1"/>
              <a:defRPr sz="1548"/>
            </a:pPr>
            <a:r>
              <a:t>Find the real roots of the polynomial</a:t>
            </a:r>
            <a:br/>
            <a:br/>
            <a:br/>
            <a:br/>
            <a:br/>
          </a:p>
          <a:p>
            <a:pPr marL="206943" indent="-206943" defTabSz="786384">
              <a:buClrTx/>
              <a:buSzPct val="100000"/>
              <a:buFontTx/>
              <a:buAutoNum type="arabicPeriod" startAt="1"/>
              <a:defRPr sz="1548"/>
            </a:pPr>
            <a:r>
              <a:t>Plot a few additional points: </a:t>
            </a:r>
            <a:br/>
          </a:p>
        </p:txBody>
      </p:sp>
      <p:graphicFrame>
        <p:nvGraphicFramePr>
          <p:cNvPr id="197" name="Table"/>
          <p:cNvGraphicFramePr/>
          <p:nvPr/>
        </p:nvGraphicFramePr>
        <p:xfrm>
          <a:off x="93219" y="4064000"/>
          <a:ext cx="4540202" cy="111889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395771"/>
                <a:gridCol w="919398"/>
                <a:gridCol w="659445"/>
                <a:gridCol w="636079"/>
                <a:gridCol w="693129"/>
              </a:tblGrid>
              <a:tr h="22123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46524"/>
                          </a:solidFill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46524"/>
                          </a:solidFill>
                          <a:sym typeface="Helvetica"/>
                        </a:rPr>
                        <a:t>-1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46524"/>
                          </a:solidFill>
                          <a:sym typeface="Helvetica"/>
                        </a:rPr>
                        <a:t>0.5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46524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46524"/>
                          </a:solidFill>
                          <a:sym typeface="Helvetica"/>
                        </a:rPr>
                        <a:t>1.5</a:t>
                      </a:r>
                    </a:p>
                  </a:txBody>
                  <a:tcPr marL="0" marR="0" marT="0" marB="0" anchor="t" anchorCtr="0" horzOverflow="overflow"/>
                </a:tc>
              </a:tr>
              <a:tr h="22123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46524"/>
                          </a:solidFill>
                          <a:sym typeface="Helvetica"/>
                        </a:rPr>
                        <a:t>f(x)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98" name="Draw the graph:"/>
          <p:cNvSpPr txBox="1"/>
          <p:nvPr/>
        </p:nvSpPr>
        <p:spPr>
          <a:xfrm>
            <a:off x="6774962" y="962890"/>
            <a:ext cx="3212324" cy="864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40631" indent="-240631">
              <a:lnSpc>
                <a:spcPct val="115000"/>
              </a:lnSpc>
              <a:buSzPct val="100000"/>
              <a:buAutoNum type="arabicPeriod" startAt="4"/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 Draw the </a:t>
            </a:r>
            <a:r>
              <a:rPr i="1"/>
              <a:t>graph:</a:t>
            </a:r>
            <a:br/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2950" y="1508413"/>
            <a:ext cx="1580112" cy="1580113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ketch the graph of"/>
          <p:cNvSpPr txBox="1"/>
          <p:nvPr/>
        </p:nvSpPr>
        <p:spPr>
          <a:xfrm>
            <a:off x="1113308" y="1003300"/>
            <a:ext cx="1604046" cy="450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Sketch the graph of </a:t>
            </a:r>
          </a:p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  <m:sSup>
                    <m:e>
                      <m:r>
                        <a:rPr xmlns:a="http://schemas.openxmlformats.org/drawingml/2006/main" sz="17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17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sup>
                  </m:sSup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4</m:t>
                  </m:r>
                  <m:sSup>
                    <m:e>
                      <m:r>
                        <a:rPr xmlns:a="http://schemas.openxmlformats.org/drawingml/2006/main" sz="17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17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</m:oMath>
              </m:oMathPara>
            </a14:m>
          </a:p>
        </p:txBody>
      </p:sp>
      <p:sp>
        <p:nvSpPr>
          <p:cNvPr id="201" name="Problem set…"/>
          <p:cNvSpPr txBox="1"/>
          <p:nvPr>
            <p:ph type="title"/>
          </p:nvPr>
        </p:nvSpPr>
        <p:spPr>
          <a:xfrm>
            <a:off x="1268412" y="103197"/>
            <a:ext cx="5968824" cy="85152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731520">
              <a:defRPr b="0" sz="192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Problem set</a:t>
            </a:r>
          </a:p>
          <a:p>
            <a:pPr defTabSz="731520">
              <a:defRPr b="0" sz="1120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Copy </a:t>
            </a:r>
            <a:r>
              <a:rPr b="1"/>
              <a:t>notes </a:t>
            </a:r>
            <a:r>
              <a:t>below. Do all work in notebook. Show all work. Work at volume 0 for first 4 minutes, then check in with a neighbor.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2"/>
      <p:bldP build="p" bldLvl="5" animBg="1" rev="0" advAuto="0" spid="198" grpId="3"/>
      <p:bldP build="p" bldLvl="5" animBg="1" rev="0" advAuto="0" spid="196" grpId="1"/>
      <p:bldP build="whole" bldLvl="1" animBg="1" rev="0" advAuto="0" spid="201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Double-click to edit"/>
          <p:cNvSpPr txBox="1"/>
          <p:nvPr>
            <p:ph type="title"/>
          </p:nvPr>
        </p:nvSpPr>
        <p:spPr>
          <a:xfrm>
            <a:off x="2270810" y="303149"/>
            <a:ext cx="6321602" cy="635402"/>
          </a:xfrm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2850" y="585490"/>
            <a:ext cx="4558300" cy="34746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600" y="1421512"/>
            <a:ext cx="8610600" cy="309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18" name="Google Shape;118;p19"/>
          <p:cNvSpPr txBox="1"/>
          <p:nvPr/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Answer on a sheet of loose leaf paper.</a:t>
            </a:r>
            <a:r>
              <a:t> Show all work or write a complete sentence for each answer:</a:t>
            </a:r>
          </a:p>
        </p:txBody>
      </p:sp>
      <p:sp>
        <p:nvSpPr>
          <p:cNvPr id="219" name="For  , describe…"/>
          <p:cNvSpPr txBox="1"/>
          <p:nvPr/>
        </p:nvSpPr>
        <p:spPr>
          <a:xfrm>
            <a:off x="1693617" y="1983023"/>
            <a:ext cx="4705196" cy="1272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spcBef>
                <a:spcPts val="1200"/>
              </a:spcBef>
              <a:defRPr i="1"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For </a:t>
            </a:r>
            <a14:m>
              <m:oMath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5</m:t>
                    </m:r>
                  </m:sup>
                </m:sSup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4</m:t>
                    </m:r>
                  </m:sup>
                </m:sSup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+</m:t>
                </m:r>
                <m:sSup>
                  <m:e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3</m:t>
                    </m:r>
                  </m:sup>
                </m:sSup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, </a:t>
            </a:r>
            <a:r>
              <a:rPr i="0"/>
              <a:t>describe </a:t>
            </a:r>
            <a:endParaRPr i="0"/>
          </a:p>
          <a:p>
            <a:pPr marL="222801" indent="-222801" defTabSz="457200">
              <a:spcBef>
                <a:spcPts val="1200"/>
              </a:spcBef>
              <a:buSzPct val="100000"/>
              <a:buAutoNum type="alphaLcParenBoth" startAt="1"/>
              <a:defRPr i="1"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the left- and right-hand behavior, using the leading coefficient test</a:t>
            </a:r>
            <a:endParaRPr i="0"/>
          </a:p>
          <a:p>
            <a:pPr marL="222801" indent="-222801" defTabSz="457200">
              <a:spcBef>
                <a:spcPts val="1200"/>
              </a:spcBef>
              <a:buSzPct val="100000"/>
              <a:buAutoNum type="alphaLcParenBoth" startAt="1"/>
              <a:defRPr i="1"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how many real roots can this function have?</a:t>
            </a:r>
            <a:endParaRPr i="0"/>
          </a:p>
          <a:p>
            <a:pPr marL="222801" indent="-222801" defTabSz="457200">
              <a:spcBef>
                <a:spcPts val="1200"/>
              </a:spcBef>
              <a:buSzPct val="100000"/>
              <a:buAutoNum type="alphaLcParenBoth" startAt="1"/>
              <a:defRPr i="1"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Sketch a graph (if time)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