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UcPeriod" startAt="1"/>
            </a:pPr>
            <a:r>
              <a:t>f(x) = x-2</a:t>
            </a:r>
          </a:p>
          <a:p>
            <a:pPr marL="233947" indent="-233947">
              <a:buSzPct val="100000"/>
              <a:buAutoNum type="alphaUcPeriod" startAt="1"/>
            </a:pPr>
            <a:r>
              <a:t>answers vary, but x = 2, and two values between 0.5 and 1.</a:t>
            </a:r>
          </a:p>
          <a:p>
            <a:pPr marL="233947" indent="-233947">
              <a:buSzPct val="100000"/>
              <a:buAutoNum type="alphaUcPeriod" startAt="1"/>
            </a:pPr>
            <a:r>
              <a:t>Because it helps us have an intuition about what answers make sense. This is a useful skill to develop because it helps us check our work.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in glossary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S’n’J: because if x is a root this means that (x-2) is a factor of f(x). This also means there’s something else we can multiply (x-2) to get f(x).  We can then rearrange this equation to get (B).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BOTTOM BANNER DISAPPEARS, THEN TOP BANNER APPEARS.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  <a:r>
              <a:t>Notes will be on slides throughout period, as example for students!</a:t>
            </a:r>
          </a:p>
          <a:p>
            <a:pPr/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BANNER DISAPPEARS, THEN pset BANNER APPEARS.</a:t>
            </a:r>
          </a:p>
          <a:p>
            <a:pPr/>
          </a:p>
          <a:p>
            <a:pPr/>
            <a:r>
              <a:t>see hand written notes for examples 1,2,3. </a:t>
            </a:r>
          </a:p>
          <a:p>
            <a:pPr/>
          </a:p>
          <a:p>
            <a:pPr/>
          </a:p>
          <a:p>
            <a:pPr/>
            <a:r>
              <a:t>Notes will be on slides throughout period, as example for students!</a:t>
            </a:r>
          </a:p>
          <a:p>
            <a:pPr/>
          </a:p>
          <a:p>
            <a:pPr/>
            <a:r>
              <a:t>+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apply long division to find roots of higher order polynomials?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7.3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1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22" name="Divide x3 −2x2 −9 by x−3."/>
          <p:cNvSpPr txBox="1"/>
          <p:nvPr/>
        </p:nvSpPr>
        <p:spPr>
          <a:xfrm>
            <a:off x="1693617" y="1983023"/>
            <a:ext cx="175596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Divide </a:t>
            </a:r>
            <a:r>
              <a:rPr i="1"/>
              <a:t>x</a:t>
            </a:r>
            <a:r>
              <a:rPr baseline="42858" sz="933"/>
              <a:t>3 </a:t>
            </a:r>
            <a:r>
              <a:t>−2</a:t>
            </a:r>
            <a:r>
              <a:rPr i="1"/>
              <a:t>x</a:t>
            </a:r>
            <a:r>
              <a:rPr baseline="42858" sz="933"/>
              <a:t>2 </a:t>
            </a:r>
            <a:r>
              <a:t>−9 by </a:t>
            </a:r>
            <a:r>
              <a:rPr i="1"/>
              <a:t>x</a:t>
            </a:r>
            <a:r>
              <a:t>−3.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18;p19"/>
          <p:cNvSpPr txBox="1"/>
          <p:nvPr>
            <p:ph type="title"/>
          </p:nvPr>
        </p:nvSpPr>
        <p:spPr>
          <a:xfrm>
            <a:off x="1424036" y="575950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79" name="simplify…"/>
          <p:cNvSpPr txBox="1"/>
          <p:nvPr/>
        </p:nvSpPr>
        <p:spPr>
          <a:xfrm>
            <a:off x="685331" y="1990249"/>
            <a:ext cx="3278433" cy="21901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simplify </a:t>
            </a:r>
            <a14:m>
              <m:oMath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6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</a:p>
          <a:p>
            <a:pPr lvl="1" marL="695157" indent="-187157">
              <a:buSzPct val="100000"/>
              <a:buAutoNum type="alphaLcPeriod" startAt="1"/>
            </a:pPr>
            <a:r>
              <a:t>Make a </a:t>
            </a:r>
            <a:r>
              <a:rPr b="1"/>
              <a:t>prediction</a:t>
            </a:r>
            <a:r>
              <a:t>: What do you think the roots will be of this funky looking equation to the right, based on the graph?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Why is it useful to be able to make predictions, even if we haven’t solved a problem yet?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87950" y="1703896"/>
            <a:ext cx="3213100" cy="247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what: apply long division to find roots of higher order polynomial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apply long division to find roots of higher order polynomials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higher order polynomial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Review then unit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Exam next Tuesday Nov., 9th!…"/>
          <p:cNvSpPr txBox="1"/>
          <p:nvPr>
            <p:ph type="body" sz="quarter" idx="1"/>
          </p:nvPr>
        </p:nvSpPr>
        <p:spPr>
          <a:xfrm>
            <a:off x="4292723" y="829249"/>
            <a:ext cx="3071402" cy="3002402"/>
          </a:xfrm>
          <a:prstGeom prst="rect">
            <a:avLst/>
          </a:prstGeom>
        </p:spPr>
        <p:txBody>
          <a:bodyPr/>
          <a:lstStyle/>
          <a:p>
            <a:pPr marL="187452" indent="-130175" defTabSz="374904">
              <a:buSzPts val="700"/>
              <a:defRPr sz="779"/>
            </a:pPr>
            <a:r>
              <a:t>Exam next </a:t>
            </a:r>
            <a:r>
              <a:rPr b="1"/>
              <a:t>Tuesday Nov., 9th!</a:t>
            </a:r>
            <a:endParaRPr b="1"/>
          </a:p>
          <a:p>
            <a:pPr marL="187452" indent="-130175" defTabSz="374904">
              <a:buSzPts val="700"/>
              <a:defRPr sz="779"/>
            </a:pPr>
            <a:r>
              <a:rPr b="1"/>
              <a:t>We’ll review tomorrow, Friday, and Monday</a:t>
            </a:r>
            <a:endParaRPr b="1"/>
          </a:p>
          <a:p>
            <a:pPr marL="187452" indent="-140588" defTabSz="374904">
              <a:buSzPts val="900"/>
              <a:defRPr sz="943"/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943"/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943"/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943"/>
            </a:pPr>
            <a:r>
              <a:rPr b="1"/>
              <a:t> long division of polynomials</a:t>
            </a:r>
          </a:p>
        </p:txBody>
      </p:sp>
      <p:pic>
        <p:nvPicPr>
          <p:cNvPr id="18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77" y="855550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</a:t>
            </a:r>
          </a:p>
        </p:txBody>
      </p:sp>
      <p:sp>
        <p:nvSpPr>
          <p:cNvPr id="194" name="Google Shape;38;p5"/>
          <p:cNvSpPr txBox="1"/>
          <p:nvPr/>
        </p:nvSpPr>
        <p:spPr>
          <a:xfrm>
            <a:off x="2543207" y="1563700"/>
            <a:ext cx="4057586" cy="1787617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43484">
              <a:defRPr b="1" sz="1067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equation</a:t>
            </a:r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you can find the roots x using the quadratic formula:</a:t>
            </a:r>
          </a:p>
          <a:p>
            <a:pPr defTabSz="443484">
              <a:defRPr b="1" sz="1067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defTabSz="443484">
              <a:defRPr b="1" sz="135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9" name="Let’s say you want to find the roots for   to the right. Looking at the graph you notice that one of the roots is  .  This means that                                       (A)  Where   is some other equation you want to find.  Notice that                "/>
          <p:cNvSpPr txBox="1"/>
          <p:nvPr>
            <p:ph type="body" sz="quarter" idx="1"/>
          </p:nvPr>
        </p:nvSpPr>
        <p:spPr>
          <a:xfrm>
            <a:off x="152401" y="1352600"/>
            <a:ext cx="3071403" cy="300240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ClrTx/>
              <a:buSzTx/>
              <a:buFontTx/>
              <a:buNone/>
              <a:defRPr b="1" sz="11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Let’s say you want to find the roots for </a:t>
            </a:r>
            <a14:m>
              <m:oMath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to the right. Looking at the graph you notice that one of the roots is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t>.  This means that</a:t>
            </a:r>
            <a:br/>
            <a:br/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                                  (A)</a:t>
            </a:r>
            <a:br/>
            <a:br/>
            <a:r>
              <a:t>Where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is some other equation you want to find.  Notice that </a:t>
            </a:r>
            <a:br/>
            <a:br/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num>
                  <m:den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3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r>
              <a:t>                                             (B)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86450" y="1333500"/>
            <a:ext cx="3213100" cy="2476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Stop ’n’ Jot:  Why do equations…"/>
          <p:cNvSpPr txBox="1"/>
          <p:nvPr/>
        </p:nvSpPr>
        <p:spPr>
          <a:xfrm>
            <a:off x="3526308" y="1485900"/>
            <a:ext cx="2506676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1"/>
                </a:solidFill>
              </a:defRPr>
            </a:pPr>
            <a:r>
              <a:t>Stop ’n’ Jot:  Why do equations 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(A) and (B) make sense?</a:t>
            </a:r>
          </a:p>
        </p:txBody>
      </p:sp>
      <p:sp>
        <p:nvSpPr>
          <p:cNvPr id="202" name="We want to calculate:…"/>
          <p:cNvSpPr txBox="1"/>
          <p:nvPr/>
        </p:nvSpPr>
        <p:spPr>
          <a:xfrm>
            <a:off x="3539008" y="2970912"/>
            <a:ext cx="2701145" cy="1150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We want to calculate:</a:t>
            </a:r>
          </a:p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q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6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19</m:t>
                      </m:r>
                      <m:sSup>
                        <m:e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xmlns:a="http://schemas.openxmlformats.org/drawingml/2006/main" sz="165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num>
                    <m:den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65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den>
                  </m:f>
                </m:oMath>
              </m:oMathPara>
            </a14:m>
          </a:p>
          <a:p>
            <a:pPr/>
          </a:p>
          <a:p>
            <a:pPr/>
            <a:r>
              <a:t>How the heck do we do that!?!?!?!</a:t>
            </a:r>
          </a:p>
        </p:txBody>
      </p:sp>
      <p:sp>
        <p:nvSpPr>
          <p:cNvPr id="203" name="Mini-lesson: Long division of polynomials…"/>
          <p:cNvSpPr txBox="1"/>
          <p:nvPr/>
        </p:nvSpPr>
        <p:spPr>
          <a:xfrm>
            <a:off x="2369669" y="24737"/>
            <a:ext cx="6460310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13816">
              <a:defRPr sz="2136"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sz="1246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Keep your </a:t>
            </a:r>
            <a:r>
              <a:rPr b="1"/>
              <a:t>binder </a:t>
            </a:r>
            <a:r>
              <a:t>out. Make sure </a:t>
            </a:r>
            <a:r>
              <a:rPr b="1"/>
              <a:t>goal </a:t>
            </a:r>
            <a:r>
              <a:t>is copied (if you come in late).  In your notebook copy </a:t>
            </a:r>
            <a:r>
              <a:rPr b="1"/>
              <a:t>notes</a:t>
            </a:r>
            <a:r>
              <a:t> on board and answer any </a:t>
            </a:r>
            <a:r>
              <a:rPr b="1"/>
              <a:t>stop ’n’ jots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  <p:bldP build="whole" bldLvl="1" animBg="1" rev="0" advAuto="0" spid="203" grpId="3"/>
      <p:bldP build="whole" bldLvl="1" animBg="1" rev="0" advAuto="0" spid="20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ini-lesson: Long division of polynomials…"/>
          <p:cNvSpPr txBox="1"/>
          <p:nvPr>
            <p:ph type="title"/>
          </p:nvPr>
        </p:nvSpPr>
        <p:spPr>
          <a:xfrm>
            <a:off x="2369669" y="62105"/>
            <a:ext cx="6460310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Keep your </a:t>
            </a:r>
            <a:r>
              <a:rPr b="1"/>
              <a:t>binder </a:t>
            </a:r>
            <a:r>
              <a:t>out. Make sure </a:t>
            </a:r>
            <a:r>
              <a:rPr b="1"/>
              <a:t>goal </a:t>
            </a:r>
            <a:r>
              <a:t>is copied (if you come in late).  Copy notes on board and answer any </a:t>
            </a:r>
            <a:r>
              <a:rPr b="1"/>
              <a:t>stop ’n’ jots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-lesson: Long division of polynomials…"/>
          <p:cNvSpPr txBox="1"/>
          <p:nvPr>
            <p:ph type="title"/>
          </p:nvPr>
        </p:nvSpPr>
        <p:spPr>
          <a:xfrm>
            <a:off x="1588144" y="36705"/>
            <a:ext cx="7101511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 defTabSz="813816">
              <a:defRPr b="0" sz="2136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Mini-lesson: Long division of polynomials</a:t>
            </a:r>
          </a:p>
          <a:p>
            <a:pPr defTabSz="813816">
              <a:defRPr b="0" sz="1246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212" name="Problem set…"/>
          <p:cNvSpPr txBox="1"/>
          <p:nvPr/>
        </p:nvSpPr>
        <p:spPr>
          <a:xfrm>
            <a:off x="1487536" y="36705"/>
            <a:ext cx="7302727" cy="93969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13816">
              <a:defRPr sz="2136">
                <a:latin typeface="+mn-lt"/>
                <a:ea typeface="+mn-ea"/>
                <a:cs typeface="+mn-cs"/>
                <a:sym typeface="Arial"/>
              </a:defRPr>
            </a:pPr>
            <a:r>
              <a:t>Problem set</a:t>
            </a:r>
          </a:p>
          <a:p>
            <a:pPr defTabSz="813816">
              <a:defRPr sz="1246"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Copy </a:t>
            </a:r>
            <a:r>
              <a:rPr b="1"/>
              <a:t>notes </a:t>
            </a:r>
            <a:r>
              <a:t>below. Do all work in notebook. Show all work. Work at volume 0 for first 4 minutes, then check in with a neighbor.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1"/>
      <p:bldP build="whole" bldLvl="1" animBg="1" rev="0" advAuto="0" spid="21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Use the long division of polynomials to calculate:      Show all work!…"/>
          <p:cNvSpPr txBox="1"/>
          <p:nvPr>
            <p:ph type="body" sz="quarter" idx="1"/>
          </p:nvPr>
        </p:nvSpPr>
        <p:spPr>
          <a:xfrm>
            <a:off x="774701" y="1469712"/>
            <a:ext cx="3071403" cy="3002402"/>
          </a:xfrm>
          <a:prstGeom prst="rect">
            <a:avLst/>
          </a:prstGeom>
        </p:spPr>
        <p:txBody>
          <a:bodyPr/>
          <a:lstStyle/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the long division of polynomials to calculate:</a:t>
            </a:r>
            <a:br/>
            <a:br/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19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br/>
            <a:br/>
            <a:r>
              <a:t>Show all work!</a:t>
            </a:r>
            <a:br/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Now that you’ve found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plug in the quadratic formula to find the other roots. Again, show all work!</a:t>
            </a:r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Review your work. Do your answers make sense given the graph above? Explain why or why not!</a:t>
            </a:r>
            <a:br/>
          </a:p>
        </p:txBody>
      </p:sp>
      <p:sp>
        <p:nvSpPr>
          <p:cNvPr id="218" name="Google Shape;38;p5"/>
          <p:cNvSpPr txBox="1"/>
          <p:nvPr>
            <p:ph type="body" idx="21"/>
          </p:nvPr>
        </p:nvSpPr>
        <p:spPr>
          <a:xfrm>
            <a:off x="4888572" y="1501462"/>
            <a:ext cx="2895288" cy="1716874"/>
          </a:xfrm>
          <a:prstGeom prst="rect">
            <a:avLst/>
          </a:prstGeom>
          <a:ln w="635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274"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