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p>
          <a:p>
            <a:pPr/>
            <a:r>
              <a:t>STANDARDS REFERENCED:</a:t>
            </a:r>
          </a:p>
          <a:p>
            <a:pPr/>
          </a:p>
          <a:p>
            <a:pPr/>
            <a:r>
              <a:t>CSTA 11-12th grade standards: 3B-AP-12: Compare and contrast fundamental data structures and their uses.</a:t>
            </a:r>
          </a:p>
          <a:p>
            <a:pPr/>
          </a:p>
          <a:p>
            <a:pPr/>
            <a:r>
              <a:t>NY State: 9-12.CT.7</a:t>
            </a:r>
          </a:p>
          <a:p>
            <a:pPr/>
            <a:r>
              <a:t>Design or remix a program that</a:t>
            </a:r>
          </a:p>
          <a:p>
            <a:pPr/>
            <a:r>
              <a:t>utilizes a data structure to maintain</a:t>
            </a:r>
          </a:p>
          <a:p>
            <a:pPr/>
            <a:r>
              <a:t>changes to related pieces of data.</a:t>
            </a:r>
          </a:p>
          <a:p>
            <a:pPr/>
          </a:p>
          <a:p>
            <a:pPr/>
            <a:r>
              <a:t>9-12.CT.6</a:t>
            </a:r>
          </a:p>
          <a:p>
            <a:pPr/>
            <a:r>
              <a:t>Demonstrate how at least two classic algorithms work and analyze the trade-offs related to two or more algorithms for completing the same task.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marL="187157" indent="-187157">
              <a:buSzPct val="100000"/>
              <a:buAutoNum type="arabicPeriod" startAt="1"/>
            </a:pPr>
            <a:r>
              <a:t>traversal uses a for loop to go through each element of an array in order, one element at a time. this can be done with a standard or an enchanced for loop.</a:t>
            </a:r>
          </a:p>
          <a:p>
            <a:pPr marL="187157" indent="-187157">
              <a:buSzPct val="100000"/>
              <a:buAutoNum type="arabicPeriod" startAt="1"/>
            </a:pPr>
            <a:r>
              <a:t>Lots of ways, finding max or min value, calculating mean, median, or mode, etc.</a:t>
            </a:r>
          </a:p>
          <a:p>
            <a:pPr marL="187157" indent="-187157">
              <a:buSzPct val="100000"/>
              <a:buAutoNum type="arabicPeriod" startAt="1"/>
            </a:pPr>
            <a:r>
              <a:t>Go through array one at a time and move elements around.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Start with no empty chairs. Students realize they can’t move.</a:t>
            </a:r>
          </a:p>
          <a:p>
            <a:pPr/>
          </a:p>
          <a:p>
            <a:pPr/>
            <a:r>
              <a:t>Add one, then two, then a whole extra array.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+see LessonFive.java for fully implemented code.  </a:t>
            </a:r>
          </a:p>
          <a:p>
            <a:pPr/>
          </a:p>
          <a:p>
            <a:pPr/>
            <a:r>
              <a:t>Mathematical analysis: We already saw one example in lesson 5.2 (calculating the mean). Let’s try finding the maximum value in an array. </a:t>
            </a:r>
          </a:p>
          <a:p>
            <a:pPr/>
            <a:r>
              <a:t>+What should the condition be inside of the if statement? is the current  max val less than the current item, if so then that item becomes the max val.</a:t>
            </a:r>
          </a:p>
          <a:p>
            <a:pPr/>
          </a:p>
          <a:p>
            <a:pPr/>
            <a:r>
              <a:t>Finding values: Let’s find out how many of a given item show up in an array. </a:t>
            </a:r>
          </a:p>
          <a:p>
            <a:pPr/>
            <a:r>
              <a:t>+what goes wrong if we make the condition for this loop i &lt; arr.length? we run into an array index out of bounds error in the last iteration.  How can we fix this? instead make it i &lt; arr.length - 1 </a:t>
            </a:r>
          </a:p>
          <a:p>
            <a:pPr/>
            <a:r>
              <a:t>+What’s still missing? the first element in the array will still be empty. deal with this edge case by:     temp[0]  = arr[arr.length-1];</a:t>
            </a:r>
          </a:p>
          <a:p>
            <a:pPr/>
          </a:p>
          <a:p>
            <a:pPr/>
            <a:r>
              <a:t>Reordering arrays: Let’s shift the elements in an array to the right by 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+Explain the procedure (in natural language) of how to reorder an array. </a:t>
            </a:r>
          </a:p>
          <a:p>
            <a:pPr/>
            <a:r>
              <a:t>Create a new temp array that is the same size as the original, copy elements from the original array to the new array in the order that you want and then copy the temp array back over on top of the original array to replace it.</a:t>
            </a:r>
          </a:p>
          <a:p>
            <a:pPr/>
            <a:r>
              <a:t>+What is an “edge case”? </a:t>
            </a:r>
          </a:p>
          <a:p>
            <a:pPr/>
            <a:r>
              <a:t>An edge case is a situation that requires special handling. A loop may leave out an edge case in order to avoid an error.</a:t>
            </a:r>
          </a:p>
          <a:p>
            <a:pPr/>
            <a:r>
              <a:t>+How can you account for edge cases? </a:t>
            </a:r>
          </a:p>
          <a:p>
            <a:pPr/>
            <a:r>
              <a:t>Edge cases can be handled after the loop!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string length is counted in integers. The edge case here is the longest possible countable string, which is the max value of integers, so A is the correct answer.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recognize and identify common algorithms that utilize array traversals?</a:t>
            </a:r>
            <a:endParaRPr b="0" sz="12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2.4</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10 February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90" name="Describe how array traversal works in plain English.…"/>
          <p:cNvSpPr txBox="1"/>
          <p:nvPr/>
        </p:nvSpPr>
        <p:spPr>
          <a:xfrm>
            <a:off x="605404" y="1878388"/>
            <a:ext cx="6115358" cy="1003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defTabSz="457200">
              <a:spcBef>
                <a:spcPts val="1400"/>
              </a:spcBef>
              <a:buSzPct val="100000"/>
              <a:buAutoNum type="arabicPeriod" startAt="1"/>
              <a:defRPr>
                <a:solidFill>
                  <a:schemeClr val="accent3">
                    <a:lumOff val="-9098"/>
                  </a:schemeClr>
                </a:solidFill>
              </a:defRPr>
            </a:pPr>
            <a:r>
              <a:t>Describe how array traversal works in plain English.</a:t>
            </a:r>
          </a:p>
          <a:p>
            <a:pPr marL="187157" indent="-187157" defTabSz="457200">
              <a:spcBef>
                <a:spcPts val="1400"/>
              </a:spcBef>
              <a:buSzPct val="100000"/>
              <a:buAutoNum type="arabicPeriod" startAt="1"/>
              <a:defRPr>
                <a:solidFill>
                  <a:schemeClr val="accent3">
                    <a:lumOff val="-9098"/>
                  </a:schemeClr>
                </a:solidFill>
              </a:defRPr>
            </a:pPr>
            <a:r>
              <a:t>How can array traversal be used for mathematical computations?</a:t>
            </a:r>
          </a:p>
          <a:p>
            <a:pPr marL="187157" indent="-187157" defTabSz="457200">
              <a:spcBef>
                <a:spcPts val="1400"/>
              </a:spcBef>
              <a:buSzPct val="100000"/>
              <a:buAutoNum type="arabicPeriod" startAt="1"/>
              <a:defRPr>
                <a:solidFill>
                  <a:schemeClr val="accent3">
                    <a:lumOff val="-9098"/>
                  </a:schemeClr>
                </a:solidFill>
              </a:defRPr>
            </a:pPr>
            <a:r>
              <a:t>How do you think array traversal can be used for </a:t>
            </a:r>
            <a:r>
              <a:rPr b="1"/>
              <a:t>reordering </a:t>
            </a:r>
            <a:r>
              <a:t>arrays?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recognize and identify common algorithms that utilize array traversals to reorder arrays.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These algorithms are widely used and will prove useful in the future!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Getting some practice utilizing these algorithms</a:t>
            </a:r>
          </a:p>
        </p:txBody>
      </p:sp>
      <p:pic>
        <p:nvPicPr>
          <p:cNvPr id="195"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Vocab (review)…"/>
          <p:cNvSpPr txBox="1"/>
          <p:nvPr>
            <p:ph type="title"/>
          </p:nvPr>
        </p:nvSpPr>
        <p:spPr>
          <a:xfrm>
            <a:off x="1427270" y="151004"/>
            <a:ext cx="7302728" cy="939692"/>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(review)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definitions should be in your Glossary. If not Copy each definition, in your </a:t>
            </a:r>
            <a:r>
              <a:rPr u="sng">
                <a:solidFill>
                  <a:schemeClr val="accent3">
                    <a:lumOff val="-9098"/>
                  </a:schemeClr>
                </a:solidFill>
              </a:rPr>
              <a:t>Java Glossary</a:t>
            </a:r>
            <a:r>
              <a:rPr>
                <a:solidFill>
                  <a:schemeClr val="accent3">
                    <a:lumOff val="-9098"/>
                  </a:schemeClr>
                </a:solidFill>
              </a:rPr>
              <a:t>.</a:t>
            </a:r>
          </a:p>
        </p:txBody>
      </p:sp>
      <p:sp>
        <p:nvSpPr>
          <p:cNvPr id="198" name="Algorithm…"/>
          <p:cNvSpPr txBox="1"/>
          <p:nvPr/>
        </p:nvSpPr>
        <p:spPr>
          <a:xfrm>
            <a:off x="530494" y="1567298"/>
            <a:ext cx="1929727"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Algorithm</a:t>
            </a:r>
          </a:p>
          <a:p>
            <a:pPr>
              <a:defRPr>
                <a:solidFill>
                  <a:srgbClr val="FF6A00"/>
                </a:solidFill>
              </a:defRPr>
            </a:pPr>
            <a:r>
              <a:t>A step-by-step procedure for solving a problem</a:t>
            </a:r>
          </a:p>
          <a:p>
            <a:pPr>
              <a:defRPr b="1">
                <a:solidFill>
                  <a:srgbClr val="FF6A00"/>
                </a:solidFill>
              </a:defRPr>
            </a:pPr>
            <a:endParaRPr b="0"/>
          </a:p>
        </p:txBody>
      </p:sp>
      <p:sp>
        <p:nvSpPr>
          <p:cNvPr id="199" name="Statement execution count…"/>
          <p:cNvSpPr txBox="1"/>
          <p:nvPr/>
        </p:nvSpPr>
        <p:spPr>
          <a:xfrm>
            <a:off x="530494" y="2722998"/>
            <a:ext cx="1929727"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Statement execution count</a:t>
            </a:r>
          </a:p>
          <a:p>
            <a:pPr>
              <a:defRPr>
                <a:solidFill>
                  <a:srgbClr val="FF6A00"/>
                </a:solidFill>
              </a:defRPr>
            </a:pPr>
            <a:r>
              <a:t>The number of times a statement is executed by a program.</a:t>
            </a:r>
          </a:p>
          <a:p>
            <a:pPr>
              <a:defRPr b="1">
                <a:solidFill>
                  <a:srgbClr val="FF6A00"/>
                </a:solidFill>
              </a:defRPr>
            </a:pPr>
            <a:endParaRPr b="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2"/>
      <p:bldP build="whole" bldLvl="1" animBg="1" rev="0" advAuto="0" spid="19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5" name="Google Shape;118;p19"/>
          <p:cNvGrpSpPr/>
          <p:nvPr/>
        </p:nvGrpSpPr>
        <p:grpSpPr>
          <a:xfrm>
            <a:off x="2448811" y="72865"/>
            <a:ext cx="6244203" cy="914171"/>
            <a:chOff x="-1" y="0"/>
            <a:chExt cx="6244202" cy="914170"/>
          </a:xfrm>
        </p:grpSpPr>
        <p:sp>
          <p:nvSpPr>
            <p:cNvPr id="201"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4" name="Do now…"/>
            <p:cNvGrpSpPr/>
            <p:nvPr/>
          </p:nvGrpSpPr>
          <p:grpSpPr>
            <a:xfrm>
              <a:off x="11594" y="11594"/>
              <a:ext cx="6232608" cy="890981"/>
              <a:chOff x="-1" y="-1"/>
              <a:chExt cx="6232606" cy="890979"/>
            </a:xfrm>
          </p:grpSpPr>
          <p:sp>
            <p:nvSpPr>
              <p:cNvPr id="202"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3"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Mini-lesson: Reordering arrays offline</a:t>
                </a:r>
              </a:p>
            </p:txBody>
          </p:sp>
        </p:grpSp>
      </p:grpSp>
      <p:sp>
        <p:nvSpPr>
          <p:cNvPr id="206" name="be sure to: Follow Dr. O’Brien’s directions carefully. Sit in a row.  Move each student one space to the right. Rule: Only one student can be standing at a time."/>
          <p:cNvSpPr txBox="1"/>
          <p:nvPr/>
        </p:nvSpPr>
        <p:spPr>
          <a:xfrm>
            <a:off x="2475419" y="1832679"/>
            <a:ext cx="4632832"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507148">
              <a:defRPr sz="1300">
                <a:solidFill>
                  <a:schemeClr val="accent5"/>
                </a:solidFill>
              </a:defRPr>
            </a:pPr>
            <a:r>
              <a:t>be sure to:</a:t>
            </a:r>
            <a:r>
              <a:rPr>
                <a:solidFill>
                  <a:schemeClr val="accent5">
                    <a:lumOff val="-9843"/>
                  </a:schemeClr>
                </a:solidFill>
              </a:rPr>
              <a:t> </a:t>
            </a:r>
            <a:r>
              <a:rPr>
                <a:solidFill>
                  <a:schemeClr val="accent1"/>
                </a:solidFill>
              </a:rPr>
              <a:t>Follow Dr. O’Brien’s directions carefully. Sit in a row.  Move each student one space to the right. Rule: Only one student can be standing at a 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4" name="Google Shape;118;p19"/>
          <p:cNvGrpSpPr/>
          <p:nvPr/>
        </p:nvGrpSpPr>
        <p:grpSpPr>
          <a:xfrm>
            <a:off x="2448811" y="72865"/>
            <a:ext cx="6244203" cy="914171"/>
            <a:chOff x="-1" y="0"/>
            <a:chExt cx="6244202" cy="914170"/>
          </a:xfrm>
        </p:grpSpPr>
        <p:sp>
          <p:nvSpPr>
            <p:cNvPr id="210"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3" name="Do now…"/>
            <p:cNvGrpSpPr/>
            <p:nvPr/>
          </p:nvGrpSpPr>
          <p:grpSpPr>
            <a:xfrm>
              <a:off x="11594" y="11594"/>
              <a:ext cx="6232608" cy="890981"/>
              <a:chOff x="-1" y="-1"/>
              <a:chExt cx="6232606" cy="890979"/>
            </a:xfrm>
          </p:grpSpPr>
          <p:sp>
            <p:nvSpPr>
              <p:cNvPr id="211"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2"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Mini-lesson: Types of algorithms (continued)</a:t>
                </a:r>
              </a:p>
              <a:p>
                <a:pPr defTabSz="507148">
                  <a:defRPr sz="1300">
                    <a:solidFill>
                      <a:schemeClr val="accent5"/>
                    </a:solidFill>
                  </a:defRPr>
                </a:pPr>
                <a:r>
                  <a:t>be sure to:</a:t>
                </a:r>
                <a:r>
                  <a:rPr>
                    <a:solidFill>
                      <a:schemeClr val="accent5">
                        <a:lumOff val="-9843"/>
                      </a:schemeClr>
                    </a:solidFill>
                  </a:rPr>
                  <a:t> </a:t>
                </a:r>
                <a:r>
                  <a:rPr>
                    <a:solidFill>
                      <a:schemeClr val="accent1"/>
                    </a:solidFill>
                  </a:rPr>
                  <a:t>Take notes and answer questions in your </a:t>
                </a:r>
                <a:r>
                  <a:rPr b="1">
                    <a:solidFill>
                      <a:schemeClr val="accent1"/>
                    </a:solidFill>
                  </a:rPr>
                  <a:t>notebook</a:t>
                </a:r>
                <a:r>
                  <a:rPr>
                    <a:solidFill>
                      <a:schemeClr val="accent1"/>
                    </a:solidFill>
                  </a:rPr>
                  <a:t>.</a:t>
                </a:r>
              </a:p>
            </p:txBody>
          </p:sp>
        </p:grpSp>
      </p:grpSp>
      <p:sp>
        <p:nvSpPr>
          <p:cNvPr id="215" name="Reordering arrays: These are a big more complicated. They require:…"/>
          <p:cNvSpPr txBox="1"/>
          <p:nvPr/>
        </p:nvSpPr>
        <p:spPr>
          <a:xfrm>
            <a:off x="218259" y="1856153"/>
            <a:ext cx="6903132" cy="1295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rPr>
                <a:solidFill>
                  <a:schemeClr val="accent1">
                    <a:lumOff val="-6117"/>
                  </a:schemeClr>
                </a:solidFill>
              </a:rPr>
              <a:t>Reordering arrays</a:t>
            </a:r>
            <a:r>
              <a:t>: These are a big more complicated. They require:  </a:t>
            </a:r>
          </a:p>
          <a:p>
            <a:pPr>
              <a:defRPr>
                <a:solidFill>
                  <a:schemeClr val="accent4">
                    <a:satOff val="-3525"/>
                    <a:lumOff val="-10431"/>
                  </a:schemeClr>
                </a:solidFill>
              </a:defRPr>
            </a:pPr>
          </a:p>
          <a:p>
            <a:pPr marL="140368" indent="-140368">
              <a:buSzPct val="100000"/>
              <a:buChar char="•"/>
              <a:defRPr>
                <a:solidFill>
                  <a:schemeClr val="accent4">
                    <a:satOff val="-3525"/>
                    <a:lumOff val="-10431"/>
                  </a:schemeClr>
                </a:solidFill>
              </a:defRPr>
            </a:pPr>
            <a:r>
              <a:t>Create a new temp array that is the same size as the original</a:t>
            </a:r>
          </a:p>
          <a:p>
            <a:pPr marL="140368" indent="-140368">
              <a:buSzPct val="100000"/>
              <a:buChar char="•"/>
              <a:defRPr>
                <a:solidFill>
                  <a:schemeClr val="accent4">
                    <a:satOff val="-3525"/>
                    <a:lumOff val="-10431"/>
                  </a:schemeClr>
                </a:solidFill>
              </a:defRPr>
            </a:pPr>
            <a:r>
              <a:t>Copy elements from the original array to the new array in the order that you want</a:t>
            </a:r>
          </a:p>
          <a:p>
            <a:pPr marL="140368" indent="-140368">
              <a:buSzPct val="100000"/>
              <a:buChar char="•"/>
              <a:defRPr>
                <a:solidFill>
                  <a:schemeClr val="accent4">
                    <a:satOff val="-3525"/>
                    <a:lumOff val="-10431"/>
                  </a:schemeClr>
                </a:solidFill>
              </a:defRPr>
            </a:pPr>
            <a:r>
              <a:t>When finished, copy the temp array back over on top of the original array to replace 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ouble-click to edit"/>
          <p:cNvSpPr txBox="1"/>
          <p:nvPr>
            <p:ph type="title"/>
          </p:nvPr>
        </p:nvSpPr>
        <p:spPr>
          <a:prstGeom prst="rect">
            <a:avLst/>
          </a:prstGeom>
        </p:spPr>
        <p:txBody>
          <a:bodyPr/>
          <a:lstStyle/>
          <a:p>
            <a:pPr defTabSz="886968">
              <a:defRPr sz="2910"/>
            </a:pPr>
          </a:p>
        </p:txBody>
      </p:sp>
      <p:sp>
        <p:nvSpPr>
          <p:cNvPr id="218" name="Coding to learn: live coding…"/>
          <p:cNvSpPr txBox="1"/>
          <p:nvPr/>
        </p:nvSpPr>
        <p:spPr>
          <a:xfrm>
            <a:off x="1404467" y="151004"/>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724296">
              <a:defRPr sz="1869">
                <a:latin typeface="+mn-lt"/>
                <a:ea typeface="+mn-ea"/>
                <a:cs typeface="+mn-cs"/>
                <a:sym typeface="Arial"/>
              </a:defRPr>
            </a:pPr>
            <a:r>
              <a:t>Coding to learn: live coding</a:t>
            </a:r>
          </a:p>
          <a:p>
            <a:pPr defTabSz="724296">
              <a:defRPr sz="1602">
                <a:solidFill>
                  <a:schemeClr val="accent5"/>
                </a:solidFill>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
        <p:nvSpPr>
          <p:cNvPr id="219" name="Reordering arrays: Let’s shift the elements in an array to the right by one."/>
          <p:cNvSpPr txBox="1"/>
          <p:nvPr/>
        </p:nvSpPr>
        <p:spPr>
          <a:xfrm>
            <a:off x="678087" y="1787744"/>
            <a:ext cx="6244203"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atOff val="-3525"/>
                    <a:lumOff val="-10431"/>
                  </a:schemeClr>
                </a:solidFill>
              </a:defRPr>
            </a:pPr>
          </a:p>
          <a:p>
            <a:pPr marL="140368" indent="-140368">
              <a:buSzPct val="100000"/>
              <a:buChar char="•"/>
              <a:defRPr>
                <a:solidFill>
                  <a:schemeClr val="accent4">
                    <a:satOff val="-3525"/>
                    <a:lumOff val="-10431"/>
                  </a:schemeClr>
                </a:solidFill>
              </a:defRPr>
            </a:pPr>
            <a:r>
              <a:rPr>
                <a:solidFill>
                  <a:schemeClr val="accent1">
                    <a:lumOff val="-6117"/>
                  </a:schemeClr>
                </a:solidFill>
              </a:rPr>
              <a:t>Reordering arrays</a:t>
            </a:r>
            <a:r>
              <a:t>: Let’s shift the elements in an array to the right by 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Double-click to edit"/>
          <p:cNvSpPr txBox="1"/>
          <p:nvPr>
            <p:ph type="title"/>
          </p:nvPr>
        </p:nvSpPr>
        <p:spPr>
          <a:prstGeom prst="rect">
            <a:avLst/>
          </a:prstGeom>
        </p:spPr>
        <p:txBody>
          <a:bodyPr/>
          <a:lstStyle/>
          <a:p>
            <a:pPr defTabSz="886968">
              <a:defRPr sz="2910"/>
            </a:pPr>
          </a:p>
        </p:txBody>
      </p:sp>
      <p:sp>
        <p:nvSpPr>
          <p:cNvPr id="224" name="Double-click to edit"/>
          <p:cNvSpPr txBox="1"/>
          <p:nvPr>
            <p:ph type="body" idx="1"/>
          </p:nvPr>
        </p:nvSpPr>
        <p:spPr>
          <a:prstGeom prst="rect">
            <a:avLst/>
          </a:prstGeom>
        </p:spPr>
        <p:txBody>
          <a:bodyPr/>
          <a:lstStyle/>
          <a:p>
            <a:pPr/>
          </a:p>
        </p:txBody>
      </p:sp>
      <p:sp>
        <p:nvSpPr>
          <p:cNvPr id="225" name="Explain the procedure (in natural language) of how to reorder an array.…"/>
          <p:cNvSpPr txBox="1"/>
          <p:nvPr/>
        </p:nvSpPr>
        <p:spPr>
          <a:xfrm>
            <a:off x="642156" y="1992403"/>
            <a:ext cx="3278432"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 Explain the procedure (in natural language) of how to reorder an array.</a:t>
            </a:r>
          </a:p>
          <a:p>
            <a:pPr/>
          </a:p>
          <a:p>
            <a:pPr marL="187157" indent="-187157">
              <a:buSzPct val="100000"/>
              <a:buAutoNum type="arabicPeriod" startAt="2"/>
            </a:pPr>
            <a:r>
              <a:t>What is an “edge case”? </a:t>
            </a:r>
          </a:p>
          <a:p>
            <a:pPr marL="187157" indent="-187157">
              <a:buSzPct val="100000"/>
              <a:buAutoNum type="arabicPeriod" startAt="2"/>
            </a:pPr>
            <a:r>
              <a:t>How can you account for edge cases? </a:t>
            </a:r>
          </a:p>
        </p:txBody>
      </p:sp>
      <p:pic>
        <p:nvPicPr>
          <p:cNvPr id="226"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27"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
        <p:nvSpPr>
          <p:cNvPr id="228" name="Rectangle"/>
          <p:cNvSpPr txBox="1"/>
          <p:nvPr/>
        </p:nvSpPr>
        <p:spPr>
          <a:xfrm>
            <a:off x="2400250" y="575950"/>
            <a:ext cx="6321601" cy="635402"/>
          </a:xfrm>
          <a:prstGeom prst="rect">
            <a:avLst/>
          </a:prstGeom>
          <a:ln w="12700">
            <a:miter lim="400000"/>
          </a:ln>
        </p:spPr>
        <p:txBody>
          <a:bodyPr lIns="91423" tIns="91423" rIns="91423" bIns="91423">
            <a:normAutofit fontScale="100000" lnSpcReduction="0"/>
          </a:bodyPr>
          <a:lstStyle/>
          <a:p>
            <a:pPr>
              <a:defRPr b="1" sz="3000">
                <a:solidFill>
                  <a:srgbClr val="000000"/>
                </a:solidFill>
                <a:latin typeface="Raleway"/>
                <a:ea typeface="Raleway"/>
                <a:cs typeface="Raleway"/>
                <a:sym typeface="Raleway"/>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ext"/>
          <p:cNvSpPr txBox="1"/>
          <p:nvPr/>
        </p:nvSpPr>
        <p:spPr>
          <a:xfrm>
            <a:off x="778973" y="1600200"/>
            <a:ext cx="3278433"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87157" indent="-187157">
              <a:buSzPct val="100000"/>
              <a:buAutoNum type="arabicPeriod" startAt="1"/>
            </a:lvl1pPr>
          </a:lstStyle>
          <a:p>
            <a:pPr/>
            <a:r>
              <a:t>text</a:t>
            </a:r>
          </a:p>
        </p:txBody>
      </p:sp>
      <p:sp>
        <p:nvSpPr>
          <p:cNvPr id="233" name="exit ticket…"/>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exit ticket</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the question below on a sheet of loose leaf paper and write a sentence justifying your answer.</a:t>
            </a:r>
          </a:p>
        </p:txBody>
      </p:sp>
      <p:pic>
        <p:nvPicPr>
          <p:cNvPr id="234" name="Image" descr="Image"/>
          <p:cNvPicPr>
            <a:picLocks noChangeAspect="1"/>
          </p:cNvPicPr>
          <p:nvPr/>
        </p:nvPicPr>
        <p:blipFill>
          <a:blip r:embed="rId3">
            <a:extLst/>
          </a:blip>
          <a:srcRect l="0" t="0" r="4907" b="62754"/>
          <a:stretch>
            <a:fillRect/>
          </a:stretch>
        </p:blipFill>
        <p:spPr>
          <a:xfrm>
            <a:off x="285822" y="1433882"/>
            <a:ext cx="6968491" cy="1385614"/>
          </a:xfrm>
          <a:prstGeom prst="rect">
            <a:avLst/>
          </a:prstGeom>
          <a:ln w="12700">
            <a:miter lim="400000"/>
          </a:ln>
        </p:spPr>
      </p:pic>
      <p:pic>
        <p:nvPicPr>
          <p:cNvPr id="235" name="Image" descr="Image"/>
          <p:cNvPicPr>
            <a:picLocks noChangeAspect="1"/>
          </p:cNvPicPr>
          <p:nvPr/>
        </p:nvPicPr>
        <p:blipFill>
          <a:blip r:embed="rId3">
            <a:extLst/>
          </a:blip>
          <a:srcRect l="0" t="38764" r="26660" b="0"/>
          <a:stretch>
            <a:fillRect/>
          </a:stretch>
        </p:blipFill>
        <p:spPr>
          <a:xfrm>
            <a:off x="3140613" y="2091302"/>
            <a:ext cx="5374419" cy="2278093"/>
          </a:xfrm>
          <a:prstGeom prst="rect">
            <a:avLst/>
          </a:prstGeom>
          <a:ln w="12700">
            <a:solidFill>
              <a:srgbClr val="000000"/>
            </a:solidFill>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2"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