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marL="187156" indent="-187156">
              <a:buSzPct val="100000"/>
              <a:buAutoNum type="arabicPeriod" startAt="1"/>
            </a:pPr>
            <a:r>
              <a:t>the list has to be sorted</a:t>
            </a:r>
          </a:p>
          <a:p>
            <a:pPr marL="187156" indent="-187156">
              <a:buSzPct val="100000"/>
              <a:buAutoNum type="arabicPeriod" startAt="1"/>
            </a:pPr>
            <a:r>
              <a:t>the algo works by dividing the list into two, then it’s executed on one of the sub lists, until the desired element is found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0" indent="114300" algn="l">
              <a:lnSpc>
                <a:spcPct val="100000"/>
              </a:lnSpc>
              <a:buClrTx/>
              <a:buSzTx/>
              <a:buFontTx/>
              <a:buNone/>
              <a:defRPr>
                <a:solidFill>
                  <a:srgbClr val="FFFFFF"/>
                </a:solidFill>
              </a:defRPr>
            </a:lvl1pPr>
            <a:lvl2pPr marL="0" indent="114300" algn="l">
              <a:lnSpc>
                <a:spcPct val="100000"/>
              </a:lnSpc>
              <a:buClrTx/>
              <a:buSzTx/>
              <a:buFontTx/>
              <a:buNone/>
              <a:defRPr>
                <a:solidFill>
                  <a:srgbClr val="FFFFFF"/>
                </a:solidFill>
              </a:defRPr>
            </a:lvl2pPr>
            <a:lvl3pPr marL="0" indent="114300" algn="l">
              <a:lnSpc>
                <a:spcPct val="100000"/>
              </a:lnSpc>
              <a:buClrTx/>
              <a:buSzTx/>
              <a:buFontTx/>
              <a:buNone/>
              <a:defRPr>
                <a:solidFill>
                  <a:srgbClr val="FFFFFF"/>
                </a:solidFill>
              </a:defRPr>
            </a:lvl3pPr>
            <a:lvl4pPr marL="0" indent="114300" algn="l">
              <a:lnSpc>
                <a:spcPct val="100000"/>
              </a:lnSpc>
              <a:buClrTx/>
              <a:buSzTx/>
              <a:buFontTx/>
              <a:buNone/>
              <a:defRPr>
                <a:solidFill>
                  <a:srgbClr val="FFFFFF"/>
                </a:solidFill>
              </a:defRPr>
            </a:lvl4pPr>
            <a:lvl5pPr marL="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5"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1"/>
            <a:ext cx="5621105"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4" y="4717938"/>
            <a:ext cx="336805"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6" cy="6"/>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search through data?</a:t>
            </a:r>
          </a:p>
        </p:txBody>
      </p:sp>
      <p:sp>
        <p:nvSpPr>
          <p:cNvPr id="46" name="Dr. O’Brien. 3/1/22"/>
          <p:cNvSpPr txBox="1"/>
          <p:nvPr/>
        </p:nvSpPr>
        <p:spPr>
          <a:xfrm>
            <a:off x="7260108"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4/6/22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4"/>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4" cy="3002404"/>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4"/>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4"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4"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4"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1"/>
            <a:ext cx="4572000" cy="5143507"/>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4" cy="4"/>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4"/>
          </a:xfrm>
          <a:prstGeom prst="rect">
            <a:avLst/>
          </a:prstGeom>
        </p:spPr>
        <p:txBody>
          <a:bodyPr/>
          <a:lstStyle>
            <a:lvl1pPr marL="0" indent="114300">
              <a:lnSpc>
                <a:spcPct val="100000"/>
              </a:lnSpc>
              <a:buClrTx/>
              <a:buSzTx/>
              <a:buFontTx/>
              <a:buNone/>
              <a:defRPr sz="2100"/>
            </a:lvl1pPr>
            <a:lvl2pPr marL="0" indent="114300">
              <a:lnSpc>
                <a:spcPct val="100000"/>
              </a:lnSpc>
              <a:buClrTx/>
              <a:buSzTx/>
              <a:buFontTx/>
              <a:buNone/>
              <a:defRPr sz="2100"/>
            </a:lvl2pPr>
            <a:lvl3pPr marL="0" indent="114300">
              <a:lnSpc>
                <a:spcPct val="100000"/>
              </a:lnSpc>
              <a:buClrTx/>
              <a:buSzTx/>
              <a:buFontTx/>
              <a:buNone/>
              <a:defRPr sz="2100"/>
            </a:lvl3pPr>
            <a:lvl4pPr marL="0" indent="114300">
              <a:lnSpc>
                <a:spcPct val="100000"/>
              </a:lnSpc>
              <a:buClrTx/>
              <a:buSzTx/>
              <a:buFontTx/>
              <a:buNone/>
              <a:defRPr sz="2100"/>
            </a:lvl4pPr>
            <a:lvl5pPr marL="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4"/>
          </a:xfrm>
          <a:prstGeom prst="rect">
            <a:avLst/>
          </a:prstGeom>
        </p:spPr>
        <p:txBody>
          <a:bodyPr anchor="ctr"/>
          <a:lstStyle>
            <a:lvl1pPr marL="0" indent="228600" algn="l">
              <a:lnSpc>
                <a:spcPct val="100000"/>
              </a:lnSpc>
              <a:buClrTx/>
              <a:buSzTx/>
              <a:buFontTx/>
              <a:buNone/>
            </a:lvl1pPr>
            <a:lvl2pPr marL="1462314" indent="-408213" algn="l">
              <a:lnSpc>
                <a:spcPct val="100000"/>
              </a:lnSpc>
              <a:buClrTx/>
              <a:buFontTx/>
            </a:lvl2pPr>
            <a:lvl3pPr marL="1919514" algn="l">
              <a:lnSpc>
                <a:spcPct val="100000"/>
              </a:lnSpc>
              <a:buClrTx/>
              <a:buFontTx/>
            </a:lvl3pPr>
            <a:lvl4pPr marL="2376714" algn="l">
              <a:lnSpc>
                <a:spcPct val="100000"/>
              </a:lnSpc>
              <a:buClrTx/>
              <a:buFontTx/>
            </a:lvl4pPr>
            <a:lvl5pPr marL="28339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xx%</a:t>
            </a:r>
          </a:p>
        </p:txBody>
      </p:sp>
      <p:sp>
        <p:nvSpPr>
          <p:cNvPr id="6" name="Body Level One…"/>
          <p:cNvSpPr txBox="1"/>
          <p:nvPr>
            <p:ph type="body" idx="1"/>
          </p:nvPr>
        </p:nvSpPr>
        <p:spPr>
          <a:xfrm>
            <a:off x="853950" y="2919450"/>
            <a:ext cx="7436102" cy="1071604"/>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2" y="4717937"/>
            <a:ext cx="336807" cy="335245"/>
          </a:xfrm>
          <a:prstGeom prst="rect">
            <a:avLst/>
          </a:prstGeom>
          <a:ln w="12700">
            <a:miter lim="400000"/>
          </a:ln>
        </p:spPr>
        <p:txBody>
          <a:bodyPr wrap="none" lIns="91421" tIns="91421" rIns="91421" bIns="91421"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1"/>
            <a:ext cx="6331500" cy="1542007"/>
          </a:xfrm>
          <a:prstGeom prst="rect">
            <a:avLst/>
          </a:prstGeom>
        </p:spPr>
        <p:txBody>
          <a:bodyPr/>
          <a:lstStyle/>
          <a:p>
            <a:pPr>
              <a:defRPr sz="4300">
                <a:solidFill>
                  <a:srgbClr val="0000FF"/>
                </a:solidFill>
              </a:defRPr>
            </a:pPr>
            <a:r>
              <a:t>Fall 2021 AP CS A</a:t>
            </a:r>
          </a:p>
          <a:p>
            <a:pPr>
              <a:defRPr sz="4300">
                <a:solidFill>
                  <a:srgbClr val="0000FF"/>
                </a:solidFill>
              </a:defRPr>
            </a:pPr>
            <a:r>
              <a:t>Lesson 9.3</a:t>
            </a:r>
          </a:p>
        </p:txBody>
      </p:sp>
      <p:sp>
        <p:nvSpPr>
          <p:cNvPr id="201" name="Google Shape;77;p13"/>
          <p:cNvSpPr txBox="1"/>
          <p:nvPr>
            <p:ph type="subTitle" sz="quarter" idx="1"/>
          </p:nvPr>
        </p:nvSpPr>
        <p:spPr>
          <a:prstGeom prst="rect">
            <a:avLst/>
          </a:prstGeom>
        </p:spPr>
        <p:txBody>
          <a:bodyPr/>
          <a:lstStyle/>
          <a:p>
            <a:pPr indent="0">
              <a:lnSpc>
                <a:spcPct val="80000"/>
              </a:lnSpc>
              <a:defRPr sz="1600"/>
            </a:pPr>
            <a:r>
              <a:t>Dr. O’Brien</a:t>
            </a:r>
          </a:p>
          <a:p>
            <a:pPr indent="0">
              <a:lnSpc>
                <a:spcPct val="80000"/>
              </a:lnSpc>
              <a:defRPr sz="1600"/>
            </a:pPr>
            <a:r>
              <a:t>Herbert H. Lehman High School</a:t>
            </a:r>
          </a:p>
          <a:p>
            <a:pPr indent="0">
              <a:lnSpc>
                <a:spcPct val="80000"/>
              </a:lnSpc>
              <a:defRPr sz="1600"/>
            </a:pPr>
            <a:r>
              <a:t>6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uble-click to edit"/>
          <p:cNvSpPr txBox="1"/>
          <p:nvPr>
            <p:ph type="title"/>
          </p:nvPr>
        </p:nvSpPr>
        <p:spPr>
          <a:xfrm>
            <a:off x="2400250" y="575950"/>
            <a:ext cx="6321601" cy="635403"/>
          </a:xfrm>
          <a:prstGeom prst="rect">
            <a:avLst/>
          </a:prstGeom>
        </p:spPr>
        <p:txBody>
          <a:bodyPr/>
          <a:lstStyle/>
          <a:p>
            <a:pPr defTabSz="886966">
              <a:defRPr sz="2900"/>
            </a:pPr>
          </a:p>
        </p:txBody>
      </p:sp>
      <p:pic>
        <p:nvPicPr>
          <p:cNvPr id="204" name="Image" descr="Image"/>
          <p:cNvPicPr>
            <a:picLocks noChangeAspect="1"/>
          </p:cNvPicPr>
          <p:nvPr/>
        </p:nvPicPr>
        <p:blipFill>
          <a:blip r:embed="rId3">
            <a:extLst/>
          </a:blip>
          <a:stretch>
            <a:fillRect/>
          </a:stretch>
        </p:blipFill>
        <p:spPr>
          <a:xfrm>
            <a:off x="4838595" y="2163562"/>
            <a:ext cx="3911112" cy="2441619"/>
          </a:xfrm>
          <a:prstGeom prst="rect">
            <a:avLst/>
          </a:prstGeom>
          <a:ln w="12700">
            <a:miter lim="400000"/>
          </a:ln>
        </p:spPr>
      </p:pic>
      <p:sp>
        <p:nvSpPr>
          <p:cNvPr id="205" name="The following code segment appears in a method in the same class as bSearch.…"/>
          <p:cNvSpPr txBox="1"/>
          <p:nvPr/>
        </p:nvSpPr>
        <p:spPr>
          <a:xfrm>
            <a:off x="547192" y="1352602"/>
            <a:ext cx="6078114" cy="18003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latin typeface="+mn-lt"/>
                <a:ea typeface="+mn-ea"/>
                <a:cs typeface="+mn-cs"/>
                <a:sym typeface="Helvetica"/>
              </a:defRPr>
            </a:pPr>
            <a:r>
              <a:t>The following code segment appears in a method in the same class as</a:t>
            </a:r>
            <a:r>
              <a:rPr>
                <a:latin typeface="Menlo Regular"/>
                <a:ea typeface="Menlo Regular"/>
                <a:cs typeface="Menlo Regular"/>
                <a:sym typeface="Menlo Regular"/>
              </a:rPr>
              <a:t> bSearch</a:t>
            </a:r>
            <a:r>
              <a:t>.</a:t>
            </a:r>
          </a:p>
          <a:p>
            <a:pPr defTabSz="457200">
              <a:defRPr sz="1200">
                <a:solidFill>
                  <a:srgbClr val="333333"/>
                </a:solidFill>
                <a:latin typeface="Menlo Regular"/>
                <a:ea typeface="Menlo Regular"/>
                <a:cs typeface="Menlo Regular"/>
                <a:sym typeface="Menlo Regular"/>
              </a:defRPr>
            </a:pPr>
            <a:r>
              <a:t>int[] nums = {0, 4, 4, 5, 6, 7};</a:t>
            </a:r>
          </a:p>
          <a:p>
            <a:pPr defTabSz="457200">
              <a:defRPr sz="1200">
                <a:solidFill>
                  <a:srgbClr val="333333"/>
                </a:solidFill>
                <a:latin typeface="Menlo Regular"/>
                <a:ea typeface="Menlo Regular"/>
                <a:cs typeface="Menlo Regular"/>
                <a:sym typeface="Menlo Regular"/>
              </a:defRPr>
            </a:pPr>
            <a:r>
              <a:t>int result = bSearch(nums, 0, nums.length - 1, 4);</a:t>
            </a:r>
          </a:p>
          <a:p>
            <a:pPr defTabSz="457200">
              <a:defRPr sz="1200">
                <a:solidFill>
                  <a:srgbClr val="333333"/>
                </a:solidFill>
                <a:latin typeface="+mn-lt"/>
                <a:ea typeface="+mn-ea"/>
                <a:cs typeface="+mn-cs"/>
                <a:sym typeface="Helvetica"/>
              </a:defRPr>
            </a:pPr>
          </a:p>
          <a:p>
            <a:pPr defTabSz="457200">
              <a:defRPr sz="1200">
                <a:solidFill>
                  <a:srgbClr val="333333"/>
                </a:solidFill>
                <a:latin typeface="+mn-lt"/>
                <a:ea typeface="+mn-ea"/>
                <a:cs typeface="+mn-cs"/>
                <a:sym typeface="Helvetica"/>
              </a:defRPr>
            </a:pPr>
            <a:r>
              <a:t>Be sure to answer the questions below:</a:t>
            </a:r>
          </a:p>
          <a:p>
            <a:pPr defTabSz="457200">
              <a:defRPr sz="1200">
                <a:solidFill>
                  <a:srgbClr val="333333"/>
                </a:solidFill>
                <a:latin typeface="+mn-lt"/>
                <a:ea typeface="+mn-ea"/>
                <a:cs typeface="+mn-cs"/>
                <a:sym typeface="Helvetica"/>
              </a:defRPr>
            </a:pPr>
          </a:p>
          <a:p>
            <a:pPr marL="228600" indent="-228600" defTabSz="457200">
              <a:buSzPct val="100000"/>
              <a:buAutoNum type="arabicPeriod" startAt="1"/>
              <a:defRPr sz="1200">
                <a:solidFill>
                  <a:srgbClr val="333333"/>
                </a:solidFill>
                <a:latin typeface="+mn-lt"/>
                <a:ea typeface="+mn-ea"/>
                <a:cs typeface="+mn-cs"/>
                <a:sym typeface="Helvetica"/>
              </a:defRPr>
            </a:pPr>
            <a:r>
              <a:t>What are the parameters for </a:t>
            </a:r>
            <a:r>
              <a:rPr>
                <a:latin typeface="Courier New"/>
                <a:ea typeface="Courier New"/>
                <a:cs typeface="Courier New"/>
                <a:sym typeface="Courier New"/>
              </a:rPr>
              <a:t>bsearch</a:t>
            </a:r>
            <a:r>
              <a:t> and what do they </a:t>
            </a:r>
            <a:br/>
            <a:r>
              <a:t>represent?</a:t>
            </a:r>
          </a:p>
          <a:p>
            <a:pPr marL="228600" indent="-228600" defTabSz="457200">
              <a:buSzPct val="100000"/>
              <a:buAutoNum type="arabicPeriod" startAt="1"/>
              <a:defRPr sz="1200">
                <a:solidFill>
                  <a:srgbClr val="333333"/>
                </a:solidFill>
                <a:latin typeface="+mn-lt"/>
                <a:ea typeface="+mn-ea"/>
                <a:cs typeface="+mn-cs"/>
                <a:sym typeface="Helvetica"/>
              </a:defRPr>
            </a:pPr>
            <a:r>
              <a:t>How could you represent </a:t>
            </a:r>
            <a:r>
              <a:rPr>
                <a:latin typeface="Courier New"/>
                <a:ea typeface="Courier New"/>
                <a:cs typeface="Courier New"/>
                <a:sym typeface="Courier New"/>
              </a:rPr>
              <a:t>bsearch</a:t>
            </a:r>
            <a:r>
              <a:t> visually?</a:t>
            </a:r>
          </a:p>
        </p:txBody>
      </p:sp>
      <p:sp>
        <p:nvSpPr>
          <p:cNvPr id="206" name="Do now"/>
          <p:cNvSpPr txBox="1"/>
          <p:nvPr/>
        </p:nvSpPr>
        <p:spPr>
          <a:xfrm>
            <a:off x="1945239" y="101357"/>
            <a:ext cx="1003103" cy="3333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300"/>
            </a:lvl1pPr>
          </a:lstStyle>
          <a:p>
            <a:pPr/>
            <a:r>
              <a:t>Do now</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ouble-click to edit"/>
          <p:cNvSpPr txBox="1"/>
          <p:nvPr>
            <p:ph type="title"/>
          </p:nvPr>
        </p:nvSpPr>
        <p:spPr>
          <a:xfrm>
            <a:off x="2400250" y="575950"/>
            <a:ext cx="6321601" cy="635403"/>
          </a:xfrm>
          <a:prstGeom prst="rect">
            <a:avLst/>
          </a:prstGeom>
        </p:spPr>
        <p:txBody>
          <a:bodyPr/>
          <a:lstStyle/>
          <a:p>
            <a:pPr defTabSz="886966">
              <a:defRPr sz="2900"/>
            </a:pPr>
          </a:p>
        </p:txBody>
      </p:sp>
      <p:grpSp>
        <p:nvGrpSpPr>
          <p:cNvPr id="213" name="framing…"/>
          <p:cNvGrpSpPr/>
          <p:nvPr/>
        </p:nvGrpSpPr>
        <p:grpSpPr>
          <a:xfrm>
            <a:off x="4137999" y="1037934"/>
            <a:ext cx="4070442" cy="2988437"/>
            <a:chOff x="-1" y="0"/>
            <a:chExt cx="4070441" cy="2988436"/>
          </a:xfrm>
        </p:grpSpPr>
        <p:sp>
          <p:nvSpPr>
            <p:cNvPr id="211" name="Rectangle"/>
            <p:cNvSpPr/>
            <p:nvPr/>
          </p:nvSpPr>
          <p:spPr>
            <a:xfrm>
              <a:off x="-2" y="-1"/>
              <a:ext cx="4070442" cy="2988437"/>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212" name="framing…"/>
            <p:cNvSpPr txBox="1"/>
            <p:nvPr/>
          </p:nvSpPr>
          <p:spPr>
            <a:xfrm>
              <a:off x="12698" y="12699"/>
              <a:ext cx="4045042" cy="2963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use recursion to search through data</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Recursion is a very powerful tool for making algorithms. We’ll see how it makes search easier.</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Using recursion in sorting algorithms</a:t>
              </a:r>
            </a:p>
          </p:txBody>
        </p:sp>
      </p:grpSp>
      <p:pic>
        <p:nvPicPr>
          <p:cNvPr id="214"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Vocabulary"/>
          <p:cNvSpPr txBox="1"/>
          <p:nvPr>
            <p:ph type="title"/>
          </p:nvPr>
        </p:nvSpPr>
        <p:spPr>
          <a:xfrm>
            <a:off x="2400250" y="575950"/>
            <a:ext cx="6321601" cy="635403"/>
          </a:xfrm>
          <a:prstGeom prst="rect">
            <a:avLst/>
          </a:prstGeom>
        </p:spPr>
        <p:txBody>
          <a:bodyPr/>
          <a:lstStyle>
            <a:lvl1pPr defTabSz="886966">
              <a:defRPr sz="2900"/>
            </a:lvl1pPr>
          </a:lstStyle>
          <a:p>
            <a:pPr/>
            <a:r>
              <a:t>warm up: linear vs. binary search</a:t>
            </a:r>
          </a:p>
        </p:txBody>
      </p:sp>
      <p:sp>
        <p:nvSpPr>
          <p:cNvPr id="217" name="Coefficient matrix…"/>
          <p:cNvSpPr txBox="1"/>
          <p:nvPr/>
        </p:nvSpPr>
        <p:spPr>
          <a:xfrm>
            <a:off x="1840316" y="1352600"/>
            <a:ext cx="6484332" cy="2019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012F7B"/>
                </a:solidFill>
                <a:latin typeface="Helvetica Neue"/>
                <a:ea typeface="Helvetica Neue"/>
                <a:cs typeface="Helvetica Neue"/>
                <a:sym typeface="Helvetica Neue"/>
              </a:defRPr>
            </a:pPr>
            <a:r>
              <a:t>Watch Dr. O’Brien carefully. </a:t>
            </a:r>
          </a:p>
          <a:p>
            <a:pPr>
              <a:defRPr>
                <a:solidFill>
                  <a:srgbClr val="012F7B"/>
                </a:solidFill>
                <a:latin typeface="Helvetica Neue"/>
                <a:ea typeface="Helvetica Neue"/>
                <a:cs typeface="Helvetica Neue"/>
                <a:sym typeface="Helvetica Neue"/>
              </a:defRPr>
            </a:pPr>
          </a:p>
          <a:p>
            <a:pPr>
              <a:defRPr>
                <a:solidFill>
                  <a:srgbClr val="012F7B"/>
                </a:solidFill>
                <a:latin typeface="Helvetica Neue"/>
                <a:ea typeface="Helvetica Neue"/>
                <a:cs typeface="Helvetica Neue"/>
                <a:sym typeface="Helvetica Neue"/>
              </a:defRPr>
            </a:pPr>
          </a:p>
          <a:p>
            <a:pPr>
              <a:defRPr>
                <a:solidFill>
                  <a:schemeClr val="accent5"/>
                </a:solidFill>
                <a:latin typeface="Helvetica Neue"/>
                <a:ea typeface="Helvetica Neue"/>
                <a:cs typeface="Helvetica Neue"/>
                <a:sym typeface="Helvetica Neue"/>
              </a:defRPr>
            </a:pPr>
            <a:r>
              <a:t>Stop ’n’ Jot: </a:t>
            </a:r>
            <a:br/>
            <a:r>
              <a:rPr>
                <a:solidFill>
                  <a:srgbClr val="012F7B"/>
                </a:solidFill>
              </a:rPr>
              <a:t>(1)How are the two search algorithms different. Which one do you like better?</a:t>
            </a:r>
            <a:endParaRPr>
              <a:solidFill>
                <a:srgbClr val="012F7B"/>
              </a:solidFill>
            </a:endParaRPr>
          </a:p>
          <a:p>
            <a:pPr>
              <a:defRPr>
                <a:solidFill>
                  <a:srgbClr val="012F7B"/>
                </a:solidFill>
                <a:latin typeface="Helvetica Neue"/>
                <a:ea typeface="Helvetica Neue"/>
                <a:cs typeface="Helvetica Neue"/>
                <a:sym typeface="Helvetica Neue"/>
              </a:defRPr>
            </a:pPr>
            <a:r>
              <a:t>(2) What has to be true about data for binary search to work?</a:t>
            </a:r>
          </a:p>
          <a:p>
            <a:pPr>
              <a:defRPr>
                <a:solidFill>
                  <a:srgbClr val="012F7B"/>
                </a:solidFill>
                <a:latin typeface="Helvetica Neue"/>
                <a:ea typeface="Helvetica Neue"/>
                <a:cs typeface="Helvetica Neue"/>
                <a:sym typeface="Helvetica Neue"/>
              </a:defRPr>
            </a:pPr>
          </a:p>
          <a:p>
            <a:pPr>
              <a:defRPr>
                <a:solidFill>
                  <a:srgbClr val="FF6A00"/>
                </a:solidFill>
                <a:latin typeface="+mn-lt"/>
                <a:ea typeface="+mn-ea"/>
                <a:cs typeface="+mn-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Vocabulary"/>
          <p:cNvSpPr txBox="1"/>
          <p:nvPr>
            <p:ph type="title"/>
          </p:nvPr>
        </p:nvSpPr>
        <p:spPr>
          <a:xfrm>
            <a:off x="2400250" y="575950"/>
            <a:ext cx="6321601" cy="635403"/>
          </a:xfrm>
          <a:prstGeom prst="rect">
            <a:avLst/>
          </a:prstGeom>
        </p:spPr>
        <p:txBody>
          <a:bodyPr/>
          <a:lstStyle>
            <a:lvl1pPr defTabSz="886966">
              <a:defRPr sz="2900"/>
            </a:lvl1pPr>
          </a:lstStyle>
          <a:p>
            <a:pPr/>
            <a:r>
              <a:t>Vocabulary </a:t>
            </a:r>
          </a:p>
        </p:txBody>
      </p:sp>
      <p:sp>
        <p:nvSpPr>
          <p:cNvPr id="220" name="Coefficient matrix…"/>
          <p:cNvSpPr txBox="1"/>
          <p:nvPr/>
        </p:nvSpPr>
        <p:spPr>
          <a:xfrm>
            <a:off x="1988524" y="2548751"/>
            <a:ext cx="6135141" cy="1028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n-lt"/>
                <a:ea typeface="+mn-ea"/>
                <a:cs typeface="+mn-cs"/>
                <a:sym typeface="Helvetica"/>
              </a:defRPr>
            </a:pPr>
            <a:r>
              <a:t> The </a:t>
            </a:r>
            <a:r>
              <a:rPr b="1">
                <a:solidFill>
                  <a:schemeClr val="accent1">
                    <a:lumOff val="-6117"/>
                  </a:schemeClr>
                </a:solidFill>
              </a:rPr>
              <a:t>binary search</a:t>
            </a:r>
            <a:r>
              <a:t> algorithm starts at the middle of a sorted array or ArrayList and eliminates half of the array or ArrayList in each iteration until the desired value is found or all elements have been eliminated.</a:t>
            </a:r>
            <a:endParaRPr sz="1200">
              <a:latin typeface="Times Roman"/>
              <a:ea typeface="Times Roman"/>
              <a:cs typeface="Times Roman"/>
              <a:sym typeface="Times Roman"/>
            </a:endParaRPr>
          </a:p>
        </p:txBody>
      </p:sp>
      <p:sp>
        <p:nvSpPr>
          <p:cNvPr id="221" name="Coefficient matrix…"/>
          <p:cNvSpPr txBox="1"/>
          <p:nvPr/>
        </p:nvSpPr>
        <p:spPr>
          <a:xfrm>
            <a:off x="2136862" y="1531952"/>
            <a:ext cx="5838465"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6A00"/>
                </a:solidFill>
                <a:latin typeface="+mn-lt"/>
                <a:ea typeface="+mn-ea"/>
                <a:cs typeface="+mn-cs"/>
                <a:sym typeface="Helvetica"/>
              </a:defRPr>
            </a:pPr>
            <a:r>
              <a:t> The </a:t>
            </a:r>
            <a:r>
              <a:rPr b="1">
                <a:solidFill>
                  <a:schemeClr val="accent1">
                    <a:lumOff val="-6117"/>
                  </a:schemeClr>
                </a:solidFill>
              </a:rPr>
              <a:t>linear search</a:t>
            </a:r>
            <a:r>
              <a:t> algorithm starts at the middle of an array or ArrayList and search through each element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n-lt"/>
                <a:ea typeface="+mn-ea"/>
                <a:cs typeface="+mn-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2"/>
      <p:bldP build="whole" bldLvl="1" animBg="1" rev="0" advAuto="0" spid="22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7" name="Google Shape;118;p19"/>
          <p:cNvGrpSpPr/>
          <p:nvPr/>
        </p:nvGrpSpPr>
        <p:grpSpPr>
          <a:xfrm>
            <a:off x="1781654" y="620249"/>
            <a:ext cx="6244208" cy="914174"/>
            <a:chOff x="0" y="0"/>
            <a:chExt cx="6244207" cy="914172"/>
          </a:xfrm>
        </p:grpSpPr>
        <p:sp>
          <p:nvSpPr>
            <p:cNvPr id="223" name="Rectangle"/>
            <p:cNvSpPr/>
            <p:nvPr/>
          </p:nvSpPr>
          <p:spPr>
            <a:xfrm>
              <a:off x="-1" y="0"/>
              <a:ext cx="5574804" cy="914174"/>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n-lt"/>
                  <a:ea typeface="+mn-ea"/>
                  <a:cs typeface="+mn-cs"/>
                  <a:sym typeface="Helvetica"/>
                </a:defRPr>
              </a:pPr>
            </a:p>
          </p:txBody>
        </p:sp>
        <p:grpSp>
          <p:nvGrpSpPr>
            <p:cNvPr id="226" name="Do now…"/>
            <p:cNvGrpSpPr/>
            <p:nvPr/>
          </p:nvGrpSpPr>
          <p:grpSpPr>
            <a:xfrm>
              <a:off x="11593" y="11591"/>
              <a:ext cx="6232614" cy="890988"/>
              <a:chOff x="0" y="0"/>
              <a:chExt cx="6232613" cy="890986"/>
            </a:xfrm>
          </p:grpSpPr>
          <p:sp>
            <p:nvSpPr>
              <p:cNvPr id="224" name="Rectangle"/>
              <p:cNvSpPr/>
              <p:nvPr/>
            </p:nvSpPr>
            <p:spPr>
              <a:xfrm>
                <a:off x="-1" y="-1"/>
                <a:ext cx="6232614" cy="890988"/>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n-lt"/>
                    <a:ea typeface="+mn-ea"/>
                    <a:cs typeface="+mn-cs"/>
                    <a:sym typeface="Helvetica"/>
                  </a:defRPr>
                </a:pPr>
              </a:p>
            </p:txBody>
          </p:sp>
          <p:sp>
            <p:nvSpPr>
              <p:cNvPr id="225" name="Practice problem #1…"/>
              <p:cNvSpPr txBox="1"/>
              <p:nvPr/>
            </p:nvSpPr>
            <p:spPr>
              <a:xfrm>
                <a:off x="15568" y="15571"/>
                <a:ext cx="6201474" cy="8598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1"/>
                    </a:solidFill>
                    <a:latin typeface="+mn-lt"/>
                    <a:ea typeface="+mn-ea"/>
                    <a:cs typeface="+mn-cs"/>
                    <a:sym typeface="Helvetica"/>
                  </a:defRPr>
                </a:pPr>
                <a:r>
                  <a:t>Complete exercises in lessons 10.1 and 10.2 on CodeHS!</a:t>
                </a:r>
              </a:p>
            </p:txBody>
          </p:sp>
        </p:grpSp>
      </p:grpSp>
      <p:sp>
        <p:nvSpPr>
          <p:cNvPr id="228" name="Go to your workstation.…"/>
          <p:cNvSpPr txBox="1"/>
          <p:nvPr/>
        </p:nvSpPr>
        <p:spPr>
          <a:xfrm>
            <a:off x="1652076" y="2205714"/>
            <a:ext cx="5084058" cy="11049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chemeClr val="accent3">
                    <a:lumOff val="-9098"/>
                  </a:schemeClr>
                </a:solidFill>
                <a:latin typeface="+mn-lt"/>
                <a:ea typeface="+mn-ea"/>
                <a:cs typeface="+mn-cs"/>
                <a:sym typeface="Helvetica"/>
              </a:defRPr>
            </a:pPr>
            <a:r>
              <a:t>Go to your work station</a:t>
            </a:r>
          </a:p>
          <a:p>
            <a:pPr marL="187156" indent="-187156">
              <a:buSzPct val="100000"/>
              <a:buAutoNum type="arabicPeriod" startAt="1"/>
              <a:defRPr>
                <a:solidFill>
                  <a:schemeClr val="accent3">
                    <a:lumOff val="-9098"/>
                  </a:schemeClr>
                </a:solidFill>
                <a:latin typeface="+mn-lt"/>
                <a:ea typeface="+mn-ea"/>
                <a:cs typeface="+mn-cs"/>
                <a:sym typeface="Helvetica"/>
              </a:defRPr>
            </a:pPr>
            <a:r>
              <a:t>Complete </a:t>
            </a:r>
            <a:r>
              <a:rPr b="1"/>
              <a:t>Recusive Binary Search Assignment </a:t>
            </a:r>
            <a:r>
              <a:t>on </a:t>
            </a:r>
            <a:r>
              <a:rPr b="1"/>
              <a:t>AP Classroom</a:t>
            </a:r>
            <a:r>
              <a:t>!</a:t>
            </a:r>
          </a:p>
          <a:p>
            <a:pPr marL="187156" indent="-187156">
              <a:buSzPct val="100000"/>
              <a:buAutoNum type="arabicPeriod" startAt="1"/>
              <a:defRPr>
                <a:solidFill>
                  <a:schemeClr val="accent3">
                    <a:lumOff val="-9098"/>
                  </a:schemeClr>
                </a:solidFill>
                <a:latin typeface="+mn-lt"/>
                <a:ea typeface="+mn-ea"/>
                <a:cs typeface="+mn-cs"/>
                <a:sym typeface="Helvetica"/>
              </a:defRPr>
            </a:pPr>
            <a:r>
              <a:t>Use code tracing tables or other means to </a:t>
            </a:r>
            <a:r>
              <a:rPr b="1"/>
              <a:t>make your thinking visible</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