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move to Pyret editor. Share screen (with google meet so students can see it on their screen).   </a:t>
            </a:r>
          </a:p>
          <a:p>
            <a:pPr/>
          </a:p>
          <a:p>
            <a:pPr/>
            <a:r>
              <a:t>fun update-player(x, y, dir):</a:t>
            </a:r>
          </a:p>
          <a:p>
            <a:pPr/>
            <a:r>
              <a:t>  ask:</a:t>
            </a:r>
          </a:p>
          <a:p>
            <a:pPr/>
            <a:r>
              <a:t>    | dir == "up" then: y + 10</a:t>
            </a:r>
          </a:p>
          <a:p>
            <a:pPr/>
            <a:r>
              <a:t>    | dir == "down" then: y - 10</a:t>
            </a:r>
          </a:p>
          <a:p>
            <a:pPr/>
            <a:r>
              <a:t>    | dir == "q" then: 100</a:t>
            </a:r>
          </a:p>
          <a:p>
            <a:pPr/>
            <a:r>
              <a:t>    |dir == "w" then: y - 200</a:t>
            </a:r>
          </a:p>
          <a:p>
            <a:pPr/>
            <a:r>
              <a:t>    | otherwise: y</a:t>
            </a:r>
          </a:p>
          <a:p>
            <a:pPr/>
            <a:r>
              <a:t>  end</a:t>
            </a:r>
          </a:p>
          <a:p>
            <a:pPr/>
            <a:r>
              <a:t>end</a:t>
            </a:r>
          </a:p>
          <a:p>
            <a:pPr/>
          </a:p>
          <a:p>
            <a:pPr/>
            <a:r>
              <a:t>+Right now we can only control up and down, which input variable do we use to tell the player to move upwards? y.</a:t>
            </a:r>
          </a:p>
          <a:p>
            <a:pPr/>
            <a:r>
              <a:t>+How do we write an expression to make the player move upward? y + 10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piecewise functions to control player movement in our video game?</a:t>
            </a:r>
          </a:p>
        </p:txBody>
      </p:sp>
      <p:sp>
        <p:nvSpPr>
          <p:cNvPr id="45" name="Dr. O’Brien  1/4/22"/>
          <p:cNvSpPr txBox="1"/>
          <p:nvPr/>
        </p:nvSpPr>
        <p:spPr>
          <a:xfrm>
            <a:off x="7592483"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1/4/22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15.2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2804002" cy="778113"/>
          </a:xfrm>
          <a:prstGeom prst="rect">
            <a:avLst/>
          </a:prstGeom>
          <a:solidFill>
            <a:srgbClr val="FFFFFF"/>
          </a:solidFill>
          <a:ln w="25400">
            <a:solidFill>
              <a:schemeClr val="accent1"/>
            </a:solidFill>
            <a:round/>
          </a:ln>
        </p:spPr>
        <p:txBody>
          <a:bodyPr lIns="91422" tIns="91422" rIns="91422" bIns="91422"/>
          <a:lstStyle>
            <a:lvl1pPr defTabSz="748710">
              <a:defRPr b="0" sz="1932">
                <a:solidFill>
                  <a:srgbClr val="F46524"/>
                </a:solidFill>
                <a:latin typeface="+mn-lt"/>
                <a:ea typeface="+mn-ea"/>
                <a:cs typeface="+mn-cs"/>
                <a:sym typeface="Arial"/>
              </a:defRPr>
            </a:lvl1pPr>
          </a:lstStyle>
          <a:p>
            <a:pPr/>
            <a:r>
              <a:t>Do now</a:t>
            </a:r>
          </a:p>
        </p:txBody>
      </p:sp>
      <p:sp>
        <p:nvSpPr>
          <p:cNvPr id="191" name="be sure to: take a seat near the front of the room. Get out your binder. Copy the goal and date. Answer the questions below, with at least one complete sentence for each:"/>
          <p:cNvSpPr txBox="1"/>
          <p:nvPr/>
        </p:nvSpPr>
        <p:spPr>
          <a:xfrm>
            <a:off x="494993" y="1495311"/>
            <a:ext cx="3693356"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near the front of the room. Get out your binder. Copy the </a:t>
            </a:r>
            <a:r>
              <a:rPr b="1">
                <a:solidFill>
                  <a:srgbClr val="11053B"/>
                </a:solidFill>
              </a:rPr>
              <a:t>goal </a:t>
            </a:r>
            <a:r>
              <a:rPr>
                <a:solidFill>
                  <a:srgbClr val="11053B"/>
                </a:solidFill>
              </a:rPr>
              <a:t>and </a:t>
            </a:r>
            <a:r>
              <a:rPr b="1">
                <a:solidFill>
                  <a:srgbClr val="11053B"/>
                </a:solidFill>
              </a:rPr>
              <a:t>date</a:t>
            </a:r>
            <a:r>
              <a:rPr>
                <a:solidFill>
                  <a:srgbClr val="11053B"/>
                </a:solidFill>
              </a:rPr>
              <a:t>. Answer the questions below, with at least one complete sentence for each:</a:t>
            </a:r>
          </a:p>
          <a:p>
            <a:pPr>
              <a:defRPr>
                <a:solidFill>
                  <a:srgbClr val="011D57"/>
                </a:solidFill>
              </a:defRPr>
            </a:pPr>
          </a:p>
        </p:txBody>
      </p:sp>
      <p:sp>
        <p:nvSpPr>
          <p:cNvPr id="192" name="Compare the two contracts to the right.  What do they mean?…"/>
          <p:cNvSpPr txBox="1"/>
          <p:nvPr/>
        </p:nvSpPr>
        <p:spPr>
          <a:xfrm>
            <a:off x="474084" y="2508868"/>
            <a:ext cx="3512051"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rabicPeriod" startAt="1"/>
            </a:pPr>
            <a:r>
              <a:t>Compare the two contracts to the right.  What do they mean?</a:t>
            </a:r>
          </a:p>
          <a:p>
            <a:pPr marL="233947" indent="-233947">
              <a:buSzPct val="100000"/>
              <a:buAutoNum type="arabicPeriod" startAt="1"/>
            </a:pPr>
            <a:r>
              <a:t>What is the Posn data type? If you’re unsure, make your best guess!</a:t>
            </a:r>
          </a:p>
        </p:txBody>
      </p:sp>
      <p:sp>
        <p:nvSpPr>
          <p:cNvPr id="193" name="update-danger:: Number, Number -&gt; Number…"/>
          <p:cNvSpPr txBox="1"/>
          <p:nvPr/>
        </p:nvSpPr>
        <p:spPr>
          <a:xfrm>
            <a:off x="4586787" y="1729897"/>
            <a:ext cx="3787470"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rgbClr val="000000"/>
                </a:solidFill>
                <a:latin typeface="Courier New"/>
                <a:ea typeface="Courier New"/>
                <a:cs typeface="Courier New"/>
                <a:sym typeface="Courier New"/>
              </a:defRPr>
            </a:pPr>
            <a:r>
              <a:t>update-danger:: Number, Number -&gt; Number</a:t>
            </a:r>
          </a:p>
          <a:p>
            <a:pPr>
              <a:defRPr sz="1200">
                <a:solidFill>
                  <a:srgbClr val="000000"/>
                </a:solidFill>
                <a:latin typeface="Courier New"/>
                <a:ea typeface="Courier New"/>
                <a:cs typeface="Courier New"/>
                <a:sym typeface="Courier New"/>
              </a:defRPr>
            </a:pPr>
          </a:p>
          <a:p>
            <a:pPr>
              <a:defRPr sz="1200">
                <a:solidFill>
                  <a:srgbClr val="000000"/>
                </a:solidFill>
                <a:latin typeface="Courier New"/>
                <a:ea typeface="Courier New"/>
                <a:cs typeface="Courier New"/>
                <a:sym typeface="Courier New"/>
              </a:defRPr>
            </a:pPr>
            <a:r>
              <a:t>update-danger:: Number, Number -&gt; Posn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use piecewise functions to control player movement in our video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this gives us more control over how the player moves in the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finish our game this week</a:t>
            </a:r>
          </a:p>
        </p:txBody>
      </p:sp>
      <p:pic>
        <p:nvPicPr>
          <p:cNvPr id="199"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Coding to learn: live coding"/>
          <p:cNvSpPr txBox="1"/>
          <p:nvPr/>
        </p:nvSpPr>
        <p:spPr>
          <a:xfrm>
            <a:off x="2241183" y="488242"/>
            <a:ext cx="4523173"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live coding</a:t>
            </a:r>
          </a:p>
        </p:txBody>
      </p:sp>
      <p:sp>
        <p:nvSpPr>
          <p:cNvPr id="202" name="Be sure to:…"/>
          <p:cNvSpPr txBox="1"/>
          <p:nvPr/>
        </p:nvSpPr>
        <p:spPr>
          <a:xfrm>
            <a:off x="1650415" y="1746577"/>
            <a:ext cx="6340930" cy="1524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defRPr>
                <a:solidFill>
                  <a:schemeClr val="accent5">
                    <a:satOff val="-3088"/>
                    <a:lumOff val="12696"/>
                  </a:schemeClr>
                </a:solidFill>
              </a:defRPr>
            </a:pPr>
          </a:p>
          <a:p>
            <a:pPr>
              <a:defRPr>
                <a:solidFill>
                  <a:schemeClr val="accent3"/>
                </a:solidFill>
              </a:defRPr>
            </a:pPr>
            <a:r>
              <a:t>Open the </a:t>
            </a:r>
            <a:r>
              <a:rPr>
                <a:solidFill>
                  <a:schemeClr val="accent5"/>
                </a:solidFill>
              </a:rPr>
              <a:t>Standing Meet Link</a:t>
            </a:r>
            <a:r>
              <a:t> on Google Classroom. This will make it easier to follow along from your computer. </a:t>
            </a:r>
          </a:p>
          <a:p>
            <a:pPr>
              <a:defRPr>
                <a:solidFill>
                  <a:schemeClr val="accent3">
                    <a:lumOff val="-9098"/>
                  </a:schemeClr>
                </a:solidFill>
              </a:defRPr>
            </a:pPr>
          </a:p>
          <a:p>
            <a:pPr>
              <a:defRPr>
                <a:solidFill>
                  <a:schemeClr val="accent3"/>
                </a:solidFill>
              </a:defRPr>
            </a:pPr>
            <a:r>
              <a:t>Follow along with Dr. O’Brien. </a:t>
            </a:r>
            <a:r>
              <a:rPr>
                <a:solidFill>
                  <a:schemeClr val="accent5"/>
                </a:solidFill>
              </a:rPr>
              <a:t>Try to stay one step ahead</a:t>
            </a:r>
            <a:r>
              <a:t>!  Let’s use our update-player function to control the player’s movements.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oding to learn: Activity…"/>
          <p:cNvSpPr txBox="1"/>
          <p:nvPr/>
        </p:nvSpPr>
        <p:spPr>
          <a:xfrm>
            <a:off x="2241183" y="488242"/>
            <a:ext cx="4389095" cy="8128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207"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0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0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0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07">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07">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20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ouble-click to edit"/>
          <p:cNvSpPr txBox="1"/>
          <p:nvPr>
            <p:ph type="title"/>
          </p:nvPr>
        </p:nvSpPr>
        <p:spPr>
          <a:prstGeom prst="rect">
            <a:avLst/>
          </a:prstGeom>
        </p:spPr>
        <p:txBody>
          <a:bodyPr/>
          <a:lstStyle/>
          <a:p>
            <a:pPr defTabSz="886968">
              <a:defRPr sz="2910"/>
            </a:pPr>
          </a:p>
        </p:txBody>
      </p:sp>
      <p:sp>
        <p:nvSpPr>
          <p:cNvPr id="212" name="reflection"/>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reflection</a:t>
            </a:r>
          </a:p>
        </p:txBody>
      </p:sp>
      <p:sp>
        <p:nvSpPr>
          <p:cNvPr id="213" name="Be sure to: get out a sheet of loose leaf paper. Write your name and the date on top. Answer each question below with a complete sentence. Be prepared to hand in as you leave!…"/>
          <p:cNvSpPr txBox="1"/>
          <p:nvPr/>
        </p:nvSpPr>
        <p:spPr>
          <a:xfrm>
            <a:off x="350267" y="1656889"/>
            <a:ext cx="7462021"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marL="187157" indent="-187157">
              <a:buSzPct val="100000"/>
              <a:buAutoNum type="arabicPeriod" startAt="1"/>
              <a:defRPr>
                <a:solidFill>
                  <a:srgbClr val="011D57"/>
                </a:solidFill>
              </a:defRPr>
            </a:pPr>
            <a:r>
              <a:t> What would it take to make the player move left and right? </a:t>
            </a:r>
          </a:p>
          <a:p>
            <a:pPr marL="187157" indent="-187157">
              <a:buSzPct val="100000"/>
              <a:buAutoNum type="arabicPeriod" startAt="1"/>
              <a:defRPr>
                <a:solidFill>
                  <a:srgbClr val="011D57"/>
                </a:solidFill>
              </a:defRPr>
            </a:pPr>
            <a:r>
              <a:t>Why can’t we do this without changing the contract? </a:t>
            </a:r>
            <a:endParaRPr sz="12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