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This is a system of linear eqs written in row echelon form.  </a:t>
            </a:r>
          </a:p>
          <a:p>
            <a:pPr marL="187157" indent="-187157">
              <a:buSzPct val="100000"/>
              <a:buAutoNum type="arabicPeriod" startAt="1"/>
            </a:pPr>
            <a:r>
              <a:t>y =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pg.  490 of textbook for solution.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pg.  490 of textbook for solution.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pg.  490 of textbook for solution. 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possible exit tickets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use the elimination to solve multivariate systems of equations?</a:t>
            </a:r>
          </a:p>
        </p:txBody>
      </p:sp>
      <p:sp>
        <p:nvSpPr>
          <p:cNvPr id="45" name="Dr. O’Brien  2/9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2/9/22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2.3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9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mini-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mini-lesson</a:t>
            </a:r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4013" y="2038350"/>
            <a:ext cx="2298701" cy="106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Let’s use elimination to solve this system:"/>
          <p:cNvSpPr txBox="1"/>
          <p:nvPr/>
        </p:nvSpPr>
        <p:spPr>
          <a:xfrm>
            <a:off x="5009533" y="1586536"/>
            <a:ext cx="32706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4">
                    <a:satOff val="-3525"/>
                    <a:lumOff val="-10431"/>
                  </a:schemeClr>
                </a:solidFill>
              </a:defRPr>
            </a:lvl1pPr>
          </a:lstStyle>
          <a:p>
            <a:pPr/>
            <a:r>
              <a:t>Let’s use elimination to solve this system:</a:t>
            </a:r>
          </a:p>
        </p:txBody>
      </p:sp>
      <p:sp>
        <p:nvSpPr>
          <p:cNvPr id="241" name="Exchange equations…"/>
          <p:cNvSpPr txBox="1"/>
          <p:nvPr/>
        </p:nvSpPr>
        <p:spPr>
          <a:xfrm>
            <a:off x="557242" y="1841953"/>
            <a:ext cx="283710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Exchange equations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Multiply one of the equations but some number (but not zero)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Add one equation to a multiple of another equation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mini-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mini-lesson</a:t>
            </a:r>
          </a:p>
        </p:txBody>
      </p:sp>
      <p:sp>
        <p:nvSpPr>
          <p:cNvPr id="244" name="With a partner, try to solve these systems using Gaussian elimination:"/>
          <p:cNvSpPr txBox="1"/>
          <p:nvPr/>
        </p:nvSpPr>
        <p:spPr>
          <a:xfrm>
            <a:off x="4769568" y="1019876"/>
            <a:ext cx="384456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satOff val="-3525"/>
                    <a:lumOff val="-10431"/>
                  </a:schemeClr>
                </a:solidFill>
              </a:defRPr>
            </a:lvl1pPr>
          </a:lstStyle>
          <a:p>
            <a:pPr/>
            <a:r>
              <a:t>With a partner, try to solve these systems using Gaussian elimination:</a:t>
            </a:r>
          </a:p>
        </p:txBody>
      </p:sp>
      <p:sp>
        <p:nvSpPr>
          <p:cNvPr id="245" name="Exchange equations…"/>
          <p:cNvSpPr txBox="1"/>
          <p:nvPr/>
        </p:nvSpPr>
        <p:spPr>
          <a:xfrm>
            <a:off x="557242" y="1841953"/>
            <a:ext cx="283710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Exchange equations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Multiply one of the equations but some number (but not zero)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Add one equation to a multiple of another equation</a:t>
            </a:r>
          </a:p>
        </p:txBody>
      </p:sp>
      <p:pic>
        <p:nvPicPr>
          <p:cNvPr id="24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7147" t="0" r="0" b="0"/>
          <a:stretch>
            <a:fillRect/>
          </a:stretch>
        </p:blipFill>
        <p:spPr>
          <a:xfrm>
            <a:off x="5035356" y="1541826"/>
            <a:ext cx="1922147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a."/>
          <p:cNvSpPr txBox="1"/>
          <p:nvPr/>
        </p:nvSpPr>
        <p:spPr>
          <a:xfrm>
            <a:off x="4355239" y="1699068"/>
            <a:ext cx="1609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a.</a:t>
            </a:r>
          </a:p>
        </p:txBody>
      </p:sp>
      <p:sp>
        <p:nvSpPr>
          <p:cNvPr id="248" name="b."/>
          <p:cNvSpPr txBox="1"/>
          <p:nvPr/>
        </p:nvSpPr>
        <p:spPr>
          <a:xfrm>
            <a:off x="4355239" y="3164337"/>
            <a:ext cx="1609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b.</a:t>
            </a:r>
          </a:p>
        </p:txBody>
      </p:sp>
      <p:pic>
        <p:nvPicPr>
          <p:cNvPr id="24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4605" t="12555" r="10105" b="0"/>
          <a:stretch>
            <a:fillRect/>
          </a:stretch>
        </p:blipFill>
        <p:spPr>
          <a:xfrm>
            <a:off x="5043095" y="2980898"/>
            <a:ext cx="1906392" cy="821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Independent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Independent work</a:t>
            </a:r>
          </a:p>
        </p:txBody>
      </p:sp>
      <p:sp>
        <p:nvSpPr>
          <p:cNvPr id="252" name="1. Use elimination and back substitution to solve the systems below:"/>
          <p:cNvSpPr txBox="1"/>
          <p:nvPr/>
        </p:nvSpPr>
        <p:spPr>
          <a:xfrm>
            <a:off x="306325" y="1352600"/>
            <a:ext cx="724777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1. Use elimination and back substitution to solve the systems below:</a:t>
            </a:r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799" y="2100353"/>
            <a:ext cx="2313642" cy="96520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a."/>
          <p:cNvSpPr txBox="1"/>
          <p:nvPr/>
        </p:nvSpPr>
        <p:spPr>
          <a:xfrm>
            <a:off x="436356" y="1902268"/>
            <a:ext cx="1609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a.</a:t>
            </a:r>
          </a:p>
        </p:txBody>
      </p:sp>
      <p:sp>
        <p:nvSpPr>
          <p:cNvPr id="255" name="b."/>
          <p:cNvSpPr txBox="1"/>
          <p:nvPr/>
        </p:nvSpPr>
        <p:spPr>
          <a:xfrm>
            <a:off x="3196795" y="1902268"/>
            <a:ext cx="1609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b.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8910" y="2100182"/>
            <a:ext cx="2313642" cy="1065678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c."/>
          <p:cNvSpPr txBox="1"/>
          <p:nvPr/>
        </p:nvSpPr>
        <p:spPr>
          <a:xfrm>
            <a:off x="5786222" y="1902268"/>
            <a:ext cx="16638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c.</a:t>
            </a: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56154" y="1977640"/>
            <a:ext cx="2574477" cy="1188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f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Reflection</a:t>
            </a:r>
          </a:p>
        </p:txBody>
      </p:sp>
      <p:sp>
        <p:nvSpPr>
          <p:cNvPr id="261" name="How is elimination different from substitutio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is elimination different from substitution?</a:t>
            </a:r>
          </a:p>
          <a:p>
            <a:pPr/>
            <a:r>
              <a:t>Why is it useful to reduce systems of equations to row-echelon form?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6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6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67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o Now"/>
          <p:cNvSpPr txBox="1"/>
          <p:nvPr/>
        </p:nvSpPr>
        <p:spPr>
          <a:xfrm>
            <a:off x="2416655" y="60050"/>
            <a:ext cx="3203497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Do Now</a:t>
            </a:r>
          </a:p>
        </p:txBody>
      </p:sp>
      <p:sp>
        <p:nvSpPr>
          <p:cNvPr id="189" name="Be sure to: do the work below in your saved copy of thenAlice’s restaurant Pyret file:…"/>
          <p:cNvSpPr txBox="1"/>
          <p:nvPr/>
        </p:nvSpPr>
        <p:spPr>
          <a:xfrm>
            <a:off x="1775626" y="666681"/>
            <a:ext cx="6269918" cy="9779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Be sure to…</a:t>
            </a:r>
            <a:r>
              <a:rPr>
                <a:solidFill>
                  <a:schemeClr val="accent3"/>
                </a:solidFill>
              </a:rPr>
              <a:t>Get out your notebook/binder. Read the paragraph below carefully, then answer the questions below. Show all work and check your results!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190" name="Describe the system to the right using precise mathematical language.…"/>
          <p:cNvSpPr txBox="1"/>
          <p:nvPr/>
        </p:nvSpPr>
        <p:spPr>
          <a:xfrm>
            <a:off x="1561535" y="2089150"/>
            <a:ext cx="2604961" cy="973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5"/>
                </a:solidFill>
              </a:defRPr>
            </a:pPr>
            <a:r>
              <a:t>Describe the system to the right using precise mathematical language.</a:t>
            </a:r>
          </a:p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5"/>
                </a:solidFill>
              </a:defRPr>
            </a:pPr>
            <a:r>
              <a:t>Solve for </a:t>
            </a:r>
            <a14:m>
              <m:oMath>
                <m:r>
                  <a:rPr xmlns:a="http://schemas.openxmlformats.org/drawingml/2006/main" sz="14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15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, and </a:t>
            </a:r>
            <a14:m>
              <m:oMath>
                <m:r>
                  <a:rPr xmlns:a="http://schemas.openxmlformats.org/drawingml/2006/main" sz="16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.</a:t>
            </a:r>
            <a:endParaRPr>
              <a:solidFill>
                <a:srgbClr val="FB8C00"/>
              </a:solidFill>
            </a:endParaRP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4899" t="554" r="0" b="9556"/>
          <a:stretch>
            <a:fillRect/>
          </a:stretch>
        </p:blipFill>
        <p:spPr>
          <a:xfrm>
            <a:off x="5778585" y="2076450"/>
            <a:ext cx="2015187" cy="900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196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the elimination to solve multivariate systems of equations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Systems of equations are useful in situations where variables must more than two conditions.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representing systems of equations as matrices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w-echelon form (review)"/>
          <p:cNvSpPr txBox="1"/>
          <p:nvPr>
            <p:ph type="title"/>
          </p:nvPr>
        </p:nvSpPr>
        <p:spPr>
          <a:xfrm>
            <a:off x="2316666" y="529596"/>
            <a:ext cx="6321602" cy="6354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Row-echelon form (review)</a:t>
            </a:r>
          </a:p>
        </p:txBody>
      </p:sp>
      <p:sp>
        <p:nvSpPr>
          <p:cNvPr id="202" name="A system is in row-echelon form if it has a stair-step pattern and each equation has a leading coefficient of 1."/>
          <p:cNvSpPr txBox="1"/>
          <p:nvPr/>
        </p:nvSpPr>
        <p:spPr>
          <a:xfrm>
            <a:off x="490376" y="3549264"/>
            <a:ext cx="789071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 system is in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row-echelon form</a:t>
            </a:r>
            <a:r>
              <a:t> if it has a stair-step pattern and each equation has a leading coefficient of 1.</a:t>
            </a:r>
          </a:p>
        </p:txBody>
      </p:sp>
      <p:sp>
        <p:nvSpPr>
          <p:cNvPr id="203" name="To solve systems with more than two variables, we want to transform the system into row-echelon form:"/>
          <p:cNvSpPr txBox="1"/>
          <p:nvPr/>
        </p:nvSpPr>
        <p:spPr>
          <a:xfrm>
            <a:off x="1126148" y="1266197"/>
            <a:ext cx="724702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To solve systems with more than two variables, we want to transform the system into </a:t>
            </a:r>
            <a:r>
              <a:rPr b="1"/>
              <a:t>row-echelon form: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190" y="1752843"/>
            <a:ext cx="3567594" cy="1047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9796" y="1752843"/>
            <a:ext cx="2973145" cy="1189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2"/>
      <p:bldP build="whole" bldLvl="1" animBg="1" rev="0" advAuto="0" spid="202" grpId="3"/>
      <p:bldP build="whole" bldLvl="1" animBg="1" rev="0" advAuto="0" spid="20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w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Row operations</a:t>
            </a:r>
          </a:p>
        </p:txBody>
      </p:sp>
      <p:sp>
        <p:nvSpPr>
          <p:cNvPr id="208" name="Exchange equations…"/>
          <p:cNvSpPr txBox="1"/>
          <p:nvPr/>
        </p:nvSpPr>
        <p:spPr>
          <a:xfrm>
            <a:off x="1259341" y="1877600"/>
            <a:ext cx="47345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Exchange equations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Multiply one of the equations but some number (but not zero)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Add one equation to a multiple of another equation</a:t>
            </a:r>
          </a:p>
        </p:txBody>
      </p:sp>
      <p:sp>
        <p:nvSpPr>
          <p:cNvPr id="209" name="Gaussian elimination involves three operations:"/>
          <p:cNvSpPr txBox="1"/>
          <p:nvPr/>
        </p:nvSpPr>
        <p:spPr>
          <a:xfrm>
            <a:off x="1126148" y="1266197"/>
            <a:ext cx="724702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Gaussian elimination </a:t>
            </a:r>
            <a:r>
              <a:rPr b="0"/>
              <a:t>involves three operations:</a:t>
            </a:r>
          </a:p>
        </p:txBody>
      </p:sp>
      <p:grpSp>
        <p:nvGrpSpPr>
          <p:cNvPr id="212" name="Group"/>
          <p:cNvGrpSpPr/>
          <p:nvPr/>
        </p:nvGrpSpPr>
        <p:grpSpPr>
          <a:xfrm>
            <a:off x="6247433" y="1721011"/>
            <a:ext cx="2133601" cy="2862296"/>
            <a:chOff x="0" y="0"/>
            <a:chExt cx="2133600" cy="2862294"/>
          </a:xfrm>
        </p:grpSpPr>
        <p:pic>
          <p:nvPicPr>
            <p:cNvPr id="210" name="Unknown.jpeg" descr="Unknown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5956" y="0"/>
              <a:ext cx="1721688" cy="20113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1" name="Caption"/>
            <p:cNvSpPr/>
            <p:nvPr/>
          </p:nvSpPr>
          <p:spPr>
            <a:xfrm>
              <a:off x="0" y="2112994"/>
              <a:ext cx="2133600" cy="74930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Johann Gauss, the guy who came up with this algorithm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mini-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mini-lesson</a:t>
            </a:r>
          </a:p>
        </p:txBody>
      </p:sp>
      <p:sp>
        <p:nvSpPr>
          <p:cNvPr id="215" name="Let’s use elimination to solve this system:"/>
          <p:cNvSpPr txBox="1"/>
          <p:nvPr/>
        </p:nvSpPr>
        <p:spPr>
          <a:xfrm>
            <a:off x="4954909" y="1090031"/>
            <a:ext cx="32706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4">
                    <a:satOff val="-3525"/>
                    <a:lumOff val="-10431"/>
                  </a:schemeClr>
                </a:solidFill>
              </a:defRPr>
            </a:lvl1pPr>
          </a:lstStyle>
          <a:p>
            <a:pPr/>
            <a:r>
              <a:t>Let’s use elimination to solve this system:</a:t>
            </a:r>
          </a:p>
        </p:txBody>
      </p:sp>
      <p:sp>
        <p:nvSpPr>
          <p:cNvPr id="216" name="Exchange equations…"/>
          <p:cNvSpPr txBox="1"/>
          <p:nvPr/>
        </p:nvSpPr>
        <p:spPr>
          <a:xfrm>
            <a:off x="371522" y="1531950"/>
            <a:ext cx="283710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Exchange equations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Multiply one of the equations but some number (but not zero)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Add one equation to a multiple of another equation</a:t>
            </a:r>
          </a:p>
        </p:txBody>
      </p:sp>
      <p:sp>
        <p:nvSpPr>
          <p:cNvPr id="217" name="Text"/>
          <p:cNvSpPr txBox="1"/>
          <p:nvPr/>
        </p:nvSpPr>
        <p:spPr>
          <a:xfrm>
            <a:off x="5560630" y="1531950"/>
            <a:ext cx="1174015" cy="44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11</m:t>
                  </m:r>
                </m:oMath>
              </m:oMathPara>
            </a14:m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3146" y="2320332"/>
            <a:ext cx="4879028" cy="1395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6" grpId="1"/>
      <p:bldP build="whole" bldLvl="1" animBg="1" rev="0" advAuto="0" spid="217" grpId="2"/>
      <p:bldP build="whole" bldLvl="1" animBg="1" rev="0" advAuto="0" spid="218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mini-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mini-lesson</a:t>
            </a:r>
          </a:p>
        </p:txBody>
      </p:sp>
      <p:sp>
        <p:nvSpPr>
          <p:cNvPr id="223" name="Let’s use elimination to solve this system:"/>
          <p:cNvSpPr txBox="1"/>
          <p:nvPr/>
        </p:nvSpPr>
        <p:spPr>
          <a:xfrm>
            <a:off x="5009533" y="1106418"/>
            <a:ext cx="32706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4">
                    <a:satOff val="-3525"/>
                    <a:lumOff val="-10431"/>
                  </a:schemeClr>
                </a:solidFill>
              </a:defRPr>
            </a:lvl1pPr>
          </a:lstStyle>
          <a:p>
            <a:pPr/>
            <a:r>
              <a:t>Let’s use elimination to solve this system:</a:t>
            </a:r>
          </a:p>
        </p:txBody>
      </p:sp>
      <p:sp>
        <p:nvSpPr>
          <p:cNvPr id="224" name="Exchange equations…"/>
          <p:cNvSpPr txBox="1"/>
          <p:nvPr/>
        </p:nvSpPr>
        <p:spPr>
          <a:xfrm>
            <a:off x="557242" y="1841953"/>
            <a:ext cx="283710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Exchange equations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Multiply one of the equations but some number (but not zero)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Add one equation to a multiple of another equation</a:t>
            </a:r>
          </a:p>
        </p:txBody>
      </p:sp>
      <p:sp>
        <p:nvSpPr>
          <p:cNvPr id="225" name="Text"/>
          <p:cNvSpPr txBox="1"/>
          <p:nvPr/>
        </p:nvSpPr>
        <p:spPr>
          <a:xfrm>
            <a:off x="5194203" y="1541826"/>
            <a:ext cx="1170539" cy="44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6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11</m:t>
                  </m:r>
                </m:oMath>
              </m:oMathPara>
            </a14:m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1965" y="2211278"/>
            <a:ext cx="2955015" cy="2033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1"/>
      <p:bldP build="whole" bldLvl="1" animBg="1" rev="0" advAuto="0" spid="226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mini-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mini-lesson</a:t>
            </a:r>
          </a:p>
        </p:txBody>
      </p:sp>
      <p:sp>
        <p:nvSpPr>
          <p:cNvPr id="231" name="Let’s use elimination to solve this system:"/>
          <p:cNvSpPr txBox="1"/>
          <p:nvPr/>
        </p:nvSpPr>
        <p:spPr>
          <a:xfrm>
            <a:off x="5009533" y="1106418"/>
            <a:ext cx="32706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4">
                    <a:satOff val="-3525"/>
                    <a:lumOff val="-10431"/>
                  </a:schemeClr>
                </a:solidFill>
              </a:defRPr>
            </a:lvl1pPr>
          </a:lstStyle>
          <a:p>
            <a:pPr/>
            <a:r>
              <a:t>Let’s use elimination to solve this system:</a:t>
            </a:r>
          </a:p>
        </p:txBody>
      </p:sp>
      <p:sp>
        <p:nvSpPr>
          <p:cNvPr id="232" name="Exchange equations…"/>
          <p:cNvSpPr txBox="1"/>
          <p:nvPr/>
        </p:nvSpPr>
        <p:spPr>
          <a:xfrm>
            <a:off x="557242" y="1841953"/>
            <a:ext cx="283710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Exchange equations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Multiply one of the equations but some number (but not zero)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Add one equation to a multiple of another equation</a:t>
            </a:r>
          </a:p>
        </p:txBody>
      </p:sp>
      <p:sp>
        <p:nvSpPr>
          <p:cNvPr id="233" name="Text"/>
          <p:cNvSpPr txBox="1"/>
          <p:nvPr/>
        </p:nvSpPr>
        <p:spPr>
          <a:xfrm>
            <a:off x="5194203" y="1541826"/>
            <a:ext cx="1061917" cy="44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6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1965" y="2211278"/>
            <a:ext cx="2955015" cy="2033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1"/>
      <p:bldP build="whole" bldLvl="1" animBg="1" rev="0" advAuto="0" spid="234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