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This is a system of linear eqs written in row echelon form.  </a:t>
            </a:r>
          </a:p>
          <a:p>
            <a:pPr marL="187157" indent="-187157">
              <a:buSzPct val="100000"/>
              <a:buAutoNum type="arabicPeriod" startAt="1"/>
            </a:pPr>
            <a:r>
              <a:t>y =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 exchange for 1 and 2.</a:t>
            </a:r>
          </a:p>
          <a:p>
            <a:pPr/>
          </a:p>
          <a:p>
            <a:pPr/>
            <a:r>
              <a:t>Ask if student wants to lead the class.</a:t>
            </a:r>
          </a:p>
          <a:p>
            <a:pPr/>
          </a:p>
          <a:p>
            <a:pPr/>
            <a:r>
              <a:t>see handwritten notes for solution.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 490 of textbook for solution.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exit tickets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Gaussian elimination to solve multivariate systems of equations?</a:t>
            </a:r>
          </a:p>
        </p:txBody>
      </p:sp>
      <p:sp>
        <p:nvSpPr>
          <p:cNvPr id="45" name="Dr. O’Brien  2/10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2/10/22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37" name="1. Use elimination and back substitution to solve the systems below:"/>
          <p:cNvSpPr txBox="1"/>
          <p:nvPr/>
        </p:nvSpPr>
        <p:spPr>
          <a:xfrm>
            <a:off x="306325" y="1352600"/>
            <a:ext cx="72477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Use elimination and back substitution to solve the systems below: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799" y="2100353"/>
            <a:ext cx="2313642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a."/>
          <p:cNvSpPr txBox="1"/>
          <p:nvPr/>
        </p:nvSpPr>
        <p:spPr>
          <a:xfrm>
            <a:off x="436356" y="1902268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40" name="b."/>
          <p:cNvSpPr txBox="1"/>
          <p:nvPr/>
        </p:nvSpPr>
        <p:spPr>
          <a:xfrm>
            <a:off x="3196795" y="1902268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8910" y="2100182"/>
            <a:ext cx="2313642" cy="106567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c."/>
          <p:cNvSpPr txBox="1"/>
          <p:nvPr/>
        </p:nvSpPr>
        <p:spPr>
          <a:xfrm>
            <a:off x="5786222" y="1902268"/>
            <a:ext cx="16638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c.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6154" y="1977640"/>
            <a:ext cx="2574477" cy="1188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46" name="How is elimination different from substitu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elimination different from substitution?</a:t>
            </a:r>
          </a:p>
          <a:p>
            <a:pPr/>
            <a:r>
              <a:t>Why is it useful to reduce systems of equations to row-echelon form?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5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5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5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Solve for   and  , using any method you choose.…"/>
          <p:cNvSpPr txBox="1"/>
          <p:nvPr/>
        </p:nvSpPr>
        <p:spPr>
          <a:xfrm>
            <a:off x="1561535" y="2089150"/>
            <a:ext cx="2604961" cy="1735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Solve for </a:t>
            </a:r>
            <a14:m>
              <m:oMath>
                <m:r>
                  <a:rPr xmlns:a="http://schemas.openxmlformats.org/drawingml/2006/main" sz="14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using any method you choose.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What does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mean?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t>Describe the steps for solving this system using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Gaussian elimination</a:t>
            </a:r>
            <a:r>
              <a:t>.</a:t>
            </a:r>
          </a:p>
        </p:txBody>
      </p:sp>
      <p:sp>
        <p:nvSpPr>
          <p:cNvPr id="191" name="Text"/>
          <p:cNvSpPr txBox="1"/>
          <p:nvPr/>
        </p:nvSpPr>
        <p:spPr>
          <a:xfrm>
            <a:off x="5680802" y="1876563"/>
            <a:ext cx="1270890" cy="665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Gaussian elimination to solve multivariate systems of equations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Gaussian elimination is a powerful method for solving systems of equations. It’s what computers use.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representing systems of equations as matrices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w-echelon form (review)"/>
          <p:cNvSpPr txBox="1"/>
          <p:nvPr>
            <p:ph type="title"/>
          </p:nvPr>
        </p:nvSpPr>
        <p:spPr>
          <a:xfrm>
            <a:off x="2316666" y="529596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Row-echelon form (review)</a:t>
            </a:r>
          </a:p>
        </p:txBody>
      </p:sp>
      <p:sp>
        <p:nvSpPr>
          <p:cNvPr id="202" name="A system is in row-echelon form if it has a stair-step pattern and each equation has a leading coefficient of 1."/>
          <p:cNvSpPr txBox="1"/>
          <p:nvPr/>
        </p:nvSpPr>
        <p:spPr>
          <a:xfrm>
            <a:off x="490376" y="3549264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3" name="To solve systems with more than two variables, we want to transform the system into row-echelon form:"/>
          <p:cNvSpPr txBox="1"/>
          <p:nvPr/>
        </p:nvSpPr>
        <p:spPr>
          <a:xfrm>
            <a:off x="1126148" y="1266197"/>
            <a:ext cx="72470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2"/>
      <p:bldP build="whole" bldLvl="1" animBg="1" rev="0" advAuto="0" spid="204" grpId="1"/>
      <p:bldP build="whole" bldLvl="1" animBg="1" rev="0" advAuto="0" spid="20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w operations (revie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Row operations (review)</a:t>
            </a:r>
          </a:p>
        </p:txBody>
      </p:sp>
      <p:sp>
        <p:nvSpPr>
          <p:cNvPr id="208" name="Exchange equations…"/>
          <p:cNvSpPr txBox="1"/>
          <p:nvPr/>
        </p:nvSpPr>
        <p:spPr>
          <a:xfrm>
            <a:off x="1259341" y="1877600"/>
            <a:ext cx="47345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09" name="Gaussian elimination involves three row operations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Gaussian elimination </a:t>
            </a:r>
            <a:r>
              <a:rPr b="0"/>
              <a:t>involves three </a:t>
            </a:r>
            <a:r>
              <a:rPr u="sng"/>
              <a:t>row operations</a:t>
            </a:r>
            <a:r>
              <a:rPr b="0"/>
              <a:t>: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6247433" y="1721011"/>
            <a:ext cx="2133601" cy="2862296"/>
            <a:chOff x="0" y="0"/>
            <a:chExt cx="2133600" cy="2862294"/>
          </a:xfrm>
        </p:grpSpPr>
        <p:pic>
          <p:nvPicPr>
            <p:cNvPr id="210" name="Unknown.jpeg" descr="Unknown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956" y="0"/>
              <a:ext cx="1721688" cy="2011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2112994"/>
              <a:ext cx="2133600" cy="7493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Johann Gauss, the guy who came up with this algorithm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3771" y="1762254"/>
            <a:ext cx="3312400" cy="136045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Let’s solve this system using Gaussian elimination…"/>
          <p:cNvSpPr txBox="1"/>
          <p:nvPr/>
        </p:nvSpPr>
        <p:spPr>
          <a:xfrm>
            <a:off x="389408" y="1892300"/>
            <a:ext cx="2713088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Let’s solve this system using Gaussian elimination</a:t>
            </a:r>
          </a:p>
          <a:p>
            <a:pPr/>
            <a:r>
              <a:t>Be sure to follow along in your notes. Try to stay one step ahead!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21" name="Use Gaussian elimination to solve the two systems below. Be sure to work on your own…"/>
          <p:cNvSpPr txBox="1"/>
          <p:nvPr/>
        </p:nvSpPr>
        <p:spPr>
          <a:xfrm>
            <a:off x="1691009" y="1352600"/>
            <a:ext cx="68711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Use Gaussian elimination to solve the two systems below. Be sure to work on your own</a:t>
            </a:r>
          </a:p>
          <a:p>
            <a: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showing all work. Be prepared to share out.</a:t>
            </a:r>
          </a:p>
        </p:txBody>
      </p:sp>
      <p:sp>
        <p:nvSpPr>
          <p:cNvPr id="222" name="Text"/>
          <p:cNvSpPr txBox="1"/>
          <p:nvPr/>
        </p:nvSpPr>
        <p:spPr>
          <a:xfrm>
            <a:off x="1955703" y="1991178"/>
            <a:ext cx="1170539" cy="44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</m:oMath>
              </m:oMathPara>
            </a14:m>
          </a:p>
        </p:txBody>
      </p:sp>
      <p:sp>
        <p:nvSpPr>
          <p:cNvPr id="223" name="a."/>
          <p:cNvSpPr txBox="1"/>
          <p:nvPr/>
        </p:nvSpPr>
        <p:spPr>
          <a:xfrm>
            <a:off x="1595908" y="2006600"/>
            <a:ext cx="16098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24" name="b."/>
          <p:cNvSpPr txBox="1"/>
          <p:nvPr/>
        </p:nvSpPr>
        <p:spPr>
          <a:xfrm>
            <a:off x="1595908" y="299110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sp>
        <p:nvSpPr>
          <p:cNvPr id="225" name="Text"/>
          <p:cNvSpPr txBox="1"/>
          <p:nvPr/>
        </p:nvSpPr>
        <p:spPr>
          <a:xfrm>
            <a:off x="2010014" y="2991103"/>
            <a:ext cx="1061918" cy="44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7714" y="2097140"/>
            <a:ext cx="2912230" cy="2003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3"/>
      <p:bldP build="whole" bldLvl="1" animBg="1" rev="0" advAuto="0" spid="222" grpId="1"/>
      <p:bldP build="whole" bldLvl="1" animBg="1" rev="0" advAuto="0" spid="22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31" name="With a partner, try to solve this systems using Gaussian elimination:"/>
          <p:cNvSpPr txBox="1"/>
          <p:nvPr/>
        </p:nvSpPr>
        <p:spPr>
          <a:xfrm>
            <a:off x="4769568" y="1019876"/>
            <a:ext cx="38445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With a partner, try to solve this systems using Gaussian elimination:</a:t>
            </a:r>
          </a:p>
        </p:txBody>
      </p:sp>
      <p:sp>
        <p:nvSpPr>
          <p:cNvPr id="232" name="Exchange equations…"/>
          <p:cNvSpPr txBox="1"/>
          <p:nvPr/>
        </p:nvSpPr>
        <p:spPr>
          <a:xfrm>
            <a:off x="557242" y="1841953"/>
            <a:ext cx="283710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Exchange equations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Multiply one of the equations but some number (but not zero)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Add one equation to a multiple of another equation</a:t>
            </a:r>
          </a:p>
        </p:txBody>
      </p:sp>
      <p:sp>
        <p:nvSpPr>
          <p:cNvPr id="233" name="Row operations"/>
          <p:cNvSpPr txBox="1"/>
          <p:nvPr/>
        </p:nvSpPr>
        <p:spPr>
          <a:xfrm>
            <a:off x="646839" y="1551437"/>
            <a:ext cx="124809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Row operations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605" t="12555" r="10105" b="0"/>
          <a:stretch>
            <a:fillRect/>
          </a:stretch>
        </p:blipFill>
        <p:spPr>
          <a:xfrm>
            <a:off x="4408095" y="2036853"/>
            <a:ext cx="2503951" cy="10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