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eg" ContentType="image/jpeg"/>
  <Override PartName="/ppt/notesSlides/notesSlide7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line 3: no “ “ around blue</a:t>
            </a:r>
          </a:p>
          <a:p>
            <a:pPr/>
            <a:r>
              <a:t>line 6: radii not defined</a:t>
            </a:r>
          </a:p>
          <a:p>
            <a:pPr/>
            <a:r>
              <a:t>line 11: “:” unnecessary</a:t>
            </a:r>
          </a:p>
          <a:p>
            <a:pPr/>
            <a:r>
              <a:t>line 11 make_blue square defined before it’s called</a:t>
            </a:r>
          </a:p>
          <a:p>
            <a:pPr/>
            <a:r>
              <a:t>line 13: no parens after pendown</a:t>
            </a:r>
          </a:p>
          <a:p>
            <a:pPr/>
            <a:r>
              <a:t>line 15: make_red_circle() called before it’s defined</a:t>
            </a:r>
          </a:p>
          <a:p>
            <a:pPr/>
            <a:r>
              <a:t>line 21: no end_fill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does the 2.4 problem resemble the Assessment #1 problem? They both involve making columns, repeating the same action.</a:t>
            </a:r>
          </a:p>
          <a:p>
            <a:pPr/>
            <a:r>
              <a:t>+hdw use the code from 2.4? You can reuse your code you just need to make the columns smaller and add horizontal columns</a:t>
            </a:r>
          </a:p>
          <a:p>
            <a:pPr/>
          </a:p>
          <a:p>
            <a:pPr/>
            <a:r>
              <a:t>+ how do you draw columns? (illustrate on board).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49" y="4739999"/>
            <a:ext cx="85527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2"/>
            <a:ext cx="562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69150" y="4739999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6" name="Dr. O’Brien 10/25/21"/>
          <p:cNvSpPr txBox="1"/>
          <p:nvPr/>
        </p:nvSpPr>
        <p:spPr>
          <a:xfrm>
            <a:off x="7195498" y="146255"/>
            <a:ext cx="16236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57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25,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116;p19"/>
          <p:cNvSpPr txBox="1"/>
          <p:nvPr>
            <p:ph type="title"/>
          </p:nvPr>
        </p:nvSpPr>
        <p:spPr>
          <a:xfrm>
            <a:off x="2034926" y="409924"/>
            <a:ext cx="6696776" cy="1149740"/>
          </a:xfrm>
          <a:prstGeom prst="rect">
            <a:avLst/>
          </a:prstGeom>
        </p:spPr>
        <p:txBody>
          <a:bodyPr/>
          <a:lstStyle/>
          <a:p>
            <a:pPr defTabSz="303580">
              <a:defRPr sz="1079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03580">
              <a:defRPr sz="1079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03580">
              <a:defRPr sz="1079"/>
            </a:pPr>
            <a:r>
              <a:t>Your image should include all of the techniques we've learned in class</a:t>
            </a:r>
          </a:p>
          <a:p>
            <a:pPr defTabSz="303580">
              <a:defRPr sz="1079"/>
            </a:pPr>
          </a:p>
          <a:p>
            <a:pPr defTabSz="303580">
              <a:defRPr sz="1079"/>
            </a:pPr>
          </a:p>
        </p:txBody>
      </p:sp>
      <p:sp>
        <p:nvSpPr>
          <p:cNvPr id="230" name="Google Shape;117;p19"/>
          <p:cNvSpPr txBox="1"/>
          <p:nvPr/>
        </p:nvSpPr>
        <p:spPr>
          <a:xfrm>
            <a:off x="323298" y="1729975"/>
            <a:ext cx="3681304" cy="1417924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2;p14"/>
          <p:cNvSpPr txBox="1"/>
          <p:nvPr>
            <p:ph type="body" sz="half" idx="1"/>
          </p:nvPr>
        </p:nvSpPr>
        <p:spPr>
          <a:xfrm>
            <a:off x="716901" y="1616314"/>
            <a:ext cx="3620799" cy="3069989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How many errors can you find in this code, assuming you want to make the shape below?</a:t>
            </a:r>
            <a:br/>
            <a:br/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are some debugging strategies you use?</a:t>
            </a:r>
          </a:p>
        </p:txBody>
      </p:sp>
      <p:grpSp>
        <p:nvGrpSpPr>
          <p:cNvPr id="162" name="Google Shape;118;p19"/>
          <p:cNvGrpSpPr/>
          <p:nvPr/>
        </p:nvGrpSpPr>
        <p:grpSpPr>
          <a:xfrm>
            <a:off x="1501659" y="500360"/>
            <a:ext cx="4105565" cy="1049557"/>
            <a:chOff x="0" y="0"/>
            <a:chExt cx="4105564" cy="1049556"/>
          </a:xfrm>
        </p:grpSpPr>
        <p:sp>
          <p:nvSpPr>
            <p:cNvPr id="160" name="Rectangle"/>
            <p:cNvSpPr/>
            <p:nvPr/>
          </p:nvSpPr>
          <p:spPr>
            <a:xfrm>
              <a:off x="0" y="0"/>
              <a:ext cx="4105565" cy="104955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61" name="Do now…"/>
            <p:cNvSpPr txBox="1"/>
            <p:nvPr/>
          </p:nvSpPr>
          <p:spPr>
            <a:xfrm>
              <a:off x="12700" y="12700"/>
              <a:ext cx="4080165" cy="1024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95527">
                <a:defRPr sz="2000"/>
              </a:pPr>
              <a:r>
                <a:t>Do now</a:t>
              </a:r>
            </a:p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 near the board.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do now questions below. Show all work or answer each question with a complete sentence.</a:t>
              </a:r>
            </a:p>
          </p:txBody>
        </p:sp>
      </p:grpSp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7182" y="396599"/>
            <a:ext cx="2602327" cy="4190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6527" r="4274" b="15395"/>
          <a:stretch>
            <a:fillRect/>
          </a:stretch>
        </p:blipFill>
        <p:spPr>
          <a:xfrm>
            <a:off x="2005807" y="2621895"/>
            <a:ext cx="1042909" cy="8392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18;p19"/>
          <p:cNvGrpSpPr/>
          <p:nvPr/>
        </p:nvGrpSpPr>
        <p:grpSpPr>
          <a:xfrm>
            <a:off x="1458488" y="658650"/>
            <a:ext cx="7266752" cy="732976"/>
            <a:chOff x="0" y="0"/>
            <a:chExt cx="7266751" cy="732975"/>
          </a:xfrm>
        </p:grpSpPr>
        <p:sp>
          <p:nvSpPr>
            <p:cNvPr id="168" name="Rectangle"/>
            <p:cNvSpPr/>
            <p:nvPr/>
          </p:nvSpPr>
          <p:spPr>
            <a:xfrm>
              <a:off x="-1" y="-1"/>
              <a:ext cx="7266753" cy="7329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13816">
                <a:defRPr sz="2100"/>
              </a:pPr>
            </a:p>
          </p:txBody>
        </p:sp>
        <p:sp>
          <p:nvSpPr>
            <p:cNvPr id="169" name="Reminders:"/>
            <p:cNvSpPr txBox="1"/>
            <p:nvPr/>
          </p:nvSpPr>
          <p:spPr>
            <a:xfrm>
              <a:off x="12699" y="12699"/>
              <a:ext cx="7241353" cy="707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813816">
                <a:defRPr sz="2100"/>
              </a:lvl1pPr>
            </a:lstStyle>
            <a:p>
              <a:pPr/>
              <a:r>
                <a:t>Reminders:</a:t>
              </a:r>
            </a:p>
          </p:txBody>
        </p:sp>
      </p:grpSp>
      <p:grpSp>
        <p:nvGrpSpPr>
          <p:cNvPr id="173" name="Coaches should...…"/>
          <p:cNvGrpSpPr/>
          <p:nvPr/>
        </p:nvGrpSpPr>
        <p:grpSpPr>
          <a:xfrm>
            <a:off x="1526651" y="1712986"/>
            <a:ext cx="2927509" cy="2463403"/>
            <a:chOff x="0" y="0"/>
            <a:chExt cx="2927508" cy="2463401"/>
          </a:xfrm>
        </p:grpSpPr>
        <p:sp>
          <p:nvSpPr>
            <p:cNvPr id="171" name="Rectangle"/>
            <p:cNvSpPr/>
            <p:nvPr/>
          </p:nvSpPr>
          <p:spPr>
            <a:xfrm>
              <a:off x="0" y="0"/>
              <a:ext cx="2927509" cy="2463402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72" name="Coaches should...…"/>
            <p:cNvSpPr txBox="1"/>
            <p:nvPr/>
          </p:nvSpPr>
          <p:spPr>
            <a:xfrm>
              <a:off x="6350" y="6350"/>
              <a:ext cx="2914809" cy="245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should...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Answer student questions.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Provide hints.</a:t>
              </a: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shouldn’t...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Talk to one student for for than a few minutes.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Touch other students keyboards. Ever.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Just tell students exactly what to do.</a:t>
              </a:r>
            </a:p>
          </p:txBody>
        </p:sp>
      </p:grpSp>
      <p:sp>
        <p:nvSpPr>
          <p:cNvPr id="174" name="MP1 requirements:…"/>
          <p:cNvSpPr txBox="1"/>
          <p:nvPr/>
        </p:nvSpPr>
        <p:spPr>
          <a:xfrm>
            <a:off x="4851181" y="1712986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8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b="1" sz="1400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Read through the MP1 requirements below.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Begin work! Raise your hand quietly if you have any questions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7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0" name="The rest of the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The rest of the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82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83" name="Google Shape;82;p14"/>
          <p:cNvSpPr txBox="1"/>
          <p:nvPr/>
        </p:nvSpPr>
        <p:spPr>
          <a:xfrm>
            <a:off x="5237770" y="1467683"/>
            <a:ext cx="3569346" cy="314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7">
              <a:lnSpc>
                <a:spcPct val="115000"/>
              </a:lnSpc>
              <a:defRPr b="1" sz="17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291764" indent="-291764" defTabSz="886967">
              <a:lnSpc>
                <a:spcPct val="115000"/>
              </a:lnSpc>
              <a:buSzPct val="100000"/>
              <a:buAutoNum type="alphaUcPeriod" startAt="1"/>
              <a:defRPr b="1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291764" indent="-291764" defTabSz="886967">
              <a:lnSpc>
                <a:spcPct val="115000"/>
              </a:lnSpc>
              <a:buSzPct val="100000"/>
              <a:buAutoNum type="alphaUcPeriod" startAt="1"/>
              <a:defRPr b="1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 defTabSz="886967">
              <a:lnSpc>
                <a:spcPct val="115000"/>
              </a:lnSpc>
              <a:defRPr b="1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  <a:br/>
            <a:br/>
            <a:r>
              <a:rPr b="0"/>
              <a:t>Jatlmir G.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Alexis L.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Melvin M.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Kevin R.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Naz 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2"/>
      <p:bldP build="p" bldLvl="5" animBg="1" rev="0" advAuto="0" spid="17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8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b="1" sz="1400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Read through the MP1 requirements below.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Begin work! Raise your hand quietly if you have any questions</a:t>
            </a:r>
          </a:p>
        </p:txBody>
      </p:sp>
      <p:grpSp>
        <p:nvGrpSpPr>
          <p:cNvPr id="19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8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9" name="The rest of the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The rest of the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91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92" name="Google Shape;82;p14"/>
          <p:cNvSpPr txBox="1"/>
          <p:nvPr/>
        </p:nvSpPr>
        <p:spPr>
          <a:xfrm>
            <a:off x="5237770" y="1467683"/>
            <a:ext cx="3569346" cy="3148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>
              <a:lnSpc>
                <a:spcPct val="115000"/>
              </a:lnSpc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  <a:br/>
            <a:br/>
            <a:r>
              <a:rPr b="0"/>
              <a:t>Emanie C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Emmanuel I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Elijah L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Brenda Q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2" grpId="2"/>
      <p:bldP build="p" bldLvl="5" animBg="1" rev="0" advAuto="0" spid="1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ssessment #1: hospi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Assessment #1: hospital</a:t>
            </a:r>
          </a:p>
        </p:txBody>
      </p:sp>
      <p:sp>
        <p:nvSpPr>
          <p:cNvPr id="197" name="What similarities do you notice between these two result worlds?…"/>
          <p:cNvSpPr txBox="1"/>
          <p:nvPr>
            <p:ph type="body" sz="half" idx="1"/>
          </p:nvPr>
        </p:nvSpPr>
        <p:spPr>
          <a:xfrm>
            <a:off x="553797" y="1353173"/>
            <a:ext cx="3141406" cy="3002402"/>
          </a:xfrm>
          <a:prstGeom prst="rect">
            <a:avLst/>
          </a:prstGeom>
        </p:spPr>
        <p:txBody>
          <a:bodyPr/>
          <a:lstStyle/>
          <a:p>
            <a:pPr/>
            <a:r>
              <a:t>What similarities do you notice between these two result worlds?</a:t>
            </a:r>
          </a:p>
          <a:p>
            <a:pPr/>
            <a:r>
              <a:t>How can you use your code from 2.4 to finish the assessment?</a:t>
            </a:r>
          </a:p>
        </p:txBody>
      </p:sp>
      <p:pic>
        <p:nvPicPr>
          <p:cNvPr id="198" name="Image" descr="Image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1437" y="1333677"/>
            <a:ext cx="2300826" cy="22077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01" name="Assessment #1"/>
          <p:cNvGrpSpPr/>
          <p:nvPr/>
        </p:nvGrpSpPr>
        <p:grpSpPr>
          <a:xfrm>
            <a:off x="6715087" y="3649443"/>
            <a:ext cx="2313386" cy="298985"/>
            <a:chOff x="0" y="0"/>
            <a:chExt cx="2313385" cy="298984"/>
          </a:xfrm>
        </p:grpSpPr>
        <p:sp>
          <p:nvSpPr>
            <p:cNvPr id="199" name="Rectangle"/>
            <p:cNvSpPr/>
            <p:nvPr/>
          </p:nvSpPr>
          <p:spPr>
            <a:xfrm>
              <a:off x="0" y="0"/>
              <a:ext cx="2313386" cy="2989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00" name="Assessment #1"/>
            <p:cNvSpPr txBox="1"/>
            <p:nvPr/>
          </p:nvSpPr>
          <p:spPr>
            <a:xfrm>
              <a:off x="0" y="-1"/>
              <a:ext cx="2313386" cy="298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/>
              <a:r>
                <a:t>Assessment #1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4393079" y="1450009"/>
            <a:ext cx="2378134" cy="2382184"/>
            <a:chOff x="0" y="0"/>
            <a:chExt cx="2378132" cy="2382182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49" y="-1"/>
              <a:ext cx="2019471" cy="197524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05" name="Caption"/>
            <p:cNvGrpSpPr/>
            <p:nvPr/>
          </p:nvGrpSpPr>
          <p:grpSpPr>
            <a:xfrm>
              <a:off x="0" y="2083196"/>
              <a:ext cx="2378133" cy="298986"/>
              <a:chOff x="0" y="0"/>
              <a:chExt cx="2378132" cy="298985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0" y="0"/>
                <a:ext cx="2378133" cy="298986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4" name="Lesson 2.4: four columns"/>
              <p:cNvSpPr txBox="1"/>
              <p:nvPr/>
            </p:nvSpPr>
            <p:spPr>
              <a:xfrm>
                <a:off x="0" y="0"/>
                <a:ext cx="2378133" cy="2989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/>
                <a:r>
                  <a:t>Lesson 2.4: four columns 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211" name="Google Shape;98;p16"/>
          <p:cNvSpPr txBox="1"/>
          <p:nvPr>
            <p:ph type="body" sz="half" idx="1"/>
          </p:nvPr>
        </p:nvSpPr>
        <p:spPr>
          <a:xfrm>
            <a:off x="155127" y="1401275"/>
            <a:ext cx="4021803" cy="3002402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212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49"/>
            <a:ext cx="4561326" cy="256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  <p:sp>
        <p:nvSpPr>
          <p:cNvPr id="217" name="Google Shape;105;p17"/>
          <p:cNvSpPr txBox="1"/>
          <p:nvPr>
            <p:ph type="body" sz="half" idx="1"/>
          </p:nvPr>
        </p:nvSpPr>
        <p:spPr>
          <a:xfrm>
            <a:off x="975323" y="1730600"/>
            <a:ext cx="4279095" cy="2207535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00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222" name="Group"/>
          <p:cNvGrpSpPr/>
          <p:nvPr/>
        </p:nvGrpSpPr>
        <p:grpSpPr>
          <a:xfrm>
            <a:off x="5546844" y="1726394"/>
            <a:ext cx="3232806" cy="2306320"/>
            <a:chOff x="0" y="0"/>
            <a:chExt cx="3232805" cy="2306319"/>
          </a:xfrm>
        </p:grpSpPr>
        <p:pic>
          <p:nvPicPr>
            <p:cNvPr id="218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4" y="1183354"/>
              <a:ext cx="1466950" cy="110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64678" y="0"/>
              <a:ext cx="1568128" cy="1148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5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5" cy="1139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10;p18"/>
          <p:cNvSpPr txBox="1"/>
          <p:nvPr>
            <p:ph type="body" idx="1"/>
          </p:nvPr>
        </p:nvSpPr>
        <p:spPr>
          <a:xfrm>
            <a:off x="1630021" y="1343648"/>
            <a:ext cx="7101693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227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