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students need calculators</a:t>
            </a:r>
          </a:p>
          <a:p>
            <a:pPr/>
            <a:r>
              <a:t>no new vocab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40368" indent="-140368">
              <a:buSzPct val="100000"/>
              <a:buChar char="+"/>
            </a:pPr>
            <a:r>
              <a:t>hdw find the vertex? convert to standard form? try on own, followed by turn &amp; talk. </a:t>
            </a:r>
          </a:p>
          <a:p>
            <a:pPr/>
          </a:p>
          <a:p>
            <a:pPr/>
            <a:r>
              <a:t>(x^2 -4x + 4) - 4 + 3</a:t>
            </a:r>
          </a:p>
          <a:p>
            <a:pPr/>
            <a:r>
              <a:t>(x - 2)^2 - 1. </a:t>
            </a:r>
          </a:p>
          <a:p>
            <a:pPr/>
          </a:p>
          <a:p>
            <a:pPr/>
            <a:r>
              <a:t>vertex is (2,-1).  Sketch</a:t>
            </a:r>
          </a:p>
          <a:p>
            <a:pPr/>
          </a:p>
          <a:p>
            <a:pPr/>
            <a:r>
              <a:t>+how do we make our sketch more precise? Let’s find the the x-ints</a:t>
            </a:r>
          </a:p>
          <a:p>
            <a:pPr/>
            <a:r>
              <a:t>+factor out the equation. find two numbers that multiply to +3 and add to -4</a:t>
            </a:r>
          </a:p>
          <a:p>
            <a:pPr/>
            <a:r>
              <a:t>x^2 -4x + 3 = 0</a:t>
            </a:r>
          </a:p>
          <a:p>
            <a:pPr/>
            <a:r>
              <a:t>(x - __)(x - __ )</a:t>
            </a:r>
          </a:p>
          <a:p>
            <a:pPr/>
            <a:r>
              <a:t>(x-1)(x-3) ,</a:t>
            </a:r>
          </a:p>
          <a:p>
            <a:pPr/>
          </a:p>
          <a:p>
            <a:pPr/>
            <a:r>
              <a:t>xints are 1 and 3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LcPeriod" startAt="1"/>
            </a:pPr>
            <a:r>
              <a:t>A pebble is dropped in the pond. The ripples are ‘concentric’ circles.  r(t) = 0.6t.  A(r) = pi*rt^2. </a:t>
            </a:r>
          </a:p>
          <a:p>
            <a:pPr marL="233947" indent="-233947">
              <a:buSzPct val="100000"/>
              <a:buAutoNum type="alphaLcPeriod" startAt="1"/>
            </a:pPr>
            <a:r>
              <a:t>A sensible answer would be a real number.  </a:t>
            </a:r>
            <a:br/>
            <a:r>
              <a:t>+What could be an interval for this number? </a:t>
            </a:r>
            <a:br/>
            <a:r>
              <a:t>+Do we think the answer will be negative? no because all the numbers here are positive</a:t>
            </a:r>
            <a:br/>
            <a:r>
              <a:t>+will the answer be bigger than 10? hard to know but 1.3 is pretty small so probably not</a:t>
            </a:r>
            <a:br/>
            <a:r>
              <a:t>so we know that the answer is probably somewhere between 0 and 10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33947" indent="-233947">
              <a:buSzPct val="100000"/>
              <a:buAutoNum type="alphaLcPeriod" startAt="1"/>
            </a:pPr>
            <a:r>
              <a:t>It resembles problems involving combinations of functions. In this case, it’s specifically composite functions, because the radius goes into the area.</a:t>
            </a:r>
          </a:p>
          <a:p>
            <a:pPr marL="233947" indent="-233947">
              <a:buSzPct val="100000"/>
              <a:buAutoNum type="alphaLcPeriod" startAt="1"/>
            </a:pPr>
            <a:r>
              <a:t>A good first step could be finding the composite of A and r.</a:t>
            </a:r>
            <a:br/>
            <a:r>
              <a:t>+How do we know whether to compose A with r or r with A? It’s A with r because the input for A is a radius, which is the output for r.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 THROUGH ON BOARD</a:t>
            </a:r>
          </a:p>
          <a:p>
            <a:pPr/>
            <a:r>
              <a:t>r(t) = 0.6t</a:t>
            </a:r>
          </a:p>
          <a:p>
            <a:pPr/>
            <a:r>
              <a:t>A(r) = pi r t^2 </a:t>
            </a:r>
          </a:p>
          <a:p>
            <a:pPr/>
          </a:p>
          <a:p>
            <a:pPr/>
            <a:r>
              <a:t>(A . r)(t) = A(r(t)) = </a:t>
            </a:r>
          </a:p>
          <a:p>
            <a:pPr/>
            <a:r>
              <a:t>pi (0.6 t)t^2 = 0.6 pi t^3 </a:t>
            </a:r>
          </a:p>
          <a:p>
            <a:pPr/>
          </a:p>
          <a:p>
            <a:pPr/>
            <a:r>
              <a:t>We could appoximate the coefficient by multiplying 0.6 with pi, but right now I want to keep things as simple and accurate as possible.</a:t>
            </a:r>
          </a:p>
          <a:p>
            <a:pPr/>
          </a:p>
          <a:p>
            <a:pPr/>
            <a:r>
              <a:t>Final step. plug t = 1.3 </a:t>
            </a:r>
          </a:p>
          <a:p>
            <a:pPr/>
            <a:r>
              <a:t>0.6 pi (1.3)^3  = 4.14 </a:t>
            </a:r>
          </a:p>
          <a:p>
            <a:pPr/>
          </a:p>
          <a:p>
            <a:pPr/>
          </a:p>
          <a:p>
            <a:pPr/>
            <a:r>
              <a:t>review work. </a:t>
            </a:r>
          </a:p>
          <a:p>
            <a:pPr/>
            <a:r>
              <a:t>Go through our calculations. +Do we see any mistakes? maybe! it depends on if I do something wrong here.</a:t>
            </a:r>
          </a:p>
          <a:p>
            <a:pPr/>
            <a:r>
              <a:t>+does this answer make sense, yes it’s bigger than 0 and less than 10. So this seems like a reasonable answer!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do I make a plan? Make sure you understand the question, then think about which combination of functions will make sense here.</a:t>
            </a:r>
          </a:p>
          <a:p>
            <a:pPr/>
            <a:r>
              <a:t>+ how do I know if my answer is correct? Maybe check in with another group. If there ’s a difference you can talk about what you did differently.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other words how do we identify the vertex?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Draw picture on board, h(x) is the height of the rocket at any time 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can we rewrite this in a form where we can identify the vertex?</a:t>
            </a:r>
          </a:p>
          <a:p>
            <a:pPr/>
            <a:r>
              <a:t>f(x) = 2x2 + 8x + 7</a:t>
            </a:r>
          </a:p>
          <a:p>
            <a:pPr/>
            <a:r>
              <a:t>f(x) = 2(x**2 + 4x) + 7</a:t>
            </a:r>
          </a:p>
          <a:p>
            <a:pPr/>
          </a:p>
          <a:p>
            <a:pPr/>
          </a:p>
          <a:p>
            <a:pPr/>
            <a:r>
              <a:t>Use box method to show x sq plus 4x is part of x**2 + 4x + 4 -4)</a:t>
            </a:r>
          </a:p>
          <a:p>
            <a:pPr/>
          </a:p>
          <a:p>
            <a:pPr/>
            <a:r>
              <a:t>= (x +2)**2 + 3 </a:t>
            </a:r>
          </a:p>
          <a:p>
            <a:pPr/>
          </a:p>
          <a:p>
            <a:pPr/>
            <a:r>
              <a:t>This is the same as the equation from the do now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5" name="Shape 23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(h,k) denotes the vertex </a:t>
            </a:r>
          </a:p>
          <a:p>
            <a:pPr/>
            <a:r>
              <a:t>If a is less than 0 frown</a:t>
            </a:r>
          </a:p>
          <a:p>
            <a:pPr/>
            <a:r>
              <a:t>If a is &gt; 0 smile!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find the x-intercepts for quadratic equations</a:t>
            </a:r>
          </a:p>
        </p:txBody>
      </p:sp>
      <p:sp>
        <p:nvSpPr>
          <p:cNvPr id="161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10/20/21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</a:t>
            </a:r>
            <a:r>
              <a:rPr b="0" i="1" u="sng"/>
              <a:t>how to solve it </a:t>
            </a:r>
            <a:r>
              <a:rPr b="0"/>
              <a:t>to solve complex word problems?</a:t>
            </a:r>
          </a:p>
        </p:txBody>
      </p:sp>
      <p:sp>
        <p:nvSpPr>
          <p:cNvPr id="17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10/18/21</a:t>
            </a:r>
          </a:p>
        </p:txBody>
      </p:sp>
      <p:sp>
        <p:nvSpPr>
          <p:cNvPr id="1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write quadratic equations in standard form?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10/19/21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>
            <a:lvl1pPr>
              <a:defRPr sz="4300">
                <a:solidFill>
                  <a:srgbClr val="0000FF"/>
                </a:solidFill>
              </a:defRPr>
            </a:lvl1pPr>
          </a:lstStyle>
          <a:p>
            <a:pPr/>
            <a:r>
              <a:t>Quadratics review slides</a:t>
            </a:r>
          </a:p>
        </p:txBody>
      </p:sp>
      <p:sp>
        <p:nvSpPr>
          <p:cNvPr id="187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Vocabul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Vocabulary </a:t>
            </a:r>
          </a:p>
        </p:txBody>
      </p:sp>
      <p:sp>
        <p:nvSpPr>
          <p:cNvPr id="238" name="Vertex: Minimum or maximum point of a quadratic function…"/>
          <p:cNvSpPr txBox="1"/>
          <p:nvPr>
            <p:ph type="body" sz="half" idx="1"/>
          </p:nvPr>
        </p:nvSpPr>
        <p:spPr>
          <a:xfrm>
            <a:off x="1411198" y="1469712"/>
            <a:ext cx="4194261" cy="3002402"/>
          </a:xfrm>
          <a:prstGeom prst="rect">
            <a:avLst/>
          </a:prstGeom>
        </p:spPr>
        <p:txBody>
          <a:bodyPr/>
          <a:lstStyle/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Vertex: </a:t>
            </a:r>
            <a:r>
              <a:rPr b="0"/>
              <a:t>Minimum or maximum point of a quadratic function</a:t>
            </a:r>
            <a:endParaRPr b="0"/>
          </a:p>
          <a:p>
            <a:pPr marL="210552" indent="-210552">
              <a:lnSpc>
                <a:spcPct val="100000"/>
              </a:lnSpc>
              <a:buClrTx/>
              <a:buSzPct val="100000"/>
              <a:buFontTx/>
              <a:buChar char="•"/>
              <a:defRPr b="1" sz="2100"/>
            </a:pPr>
            <a:r>
              <a:t>Parabola: </a:t>
            </a:r>
            <a:r>
              <a:rPr b="0"/>
              <a:t>The curve formed by the graph for a quadratic function.</a:t>
            </a:r>
          </a:p>
        </p:txBody>
      </p:sp>
      <p:pic>
        <p:nvPicPr>
          <p:cNvPr id="23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27521" t="10079" r="25043" b="18703"/>
          <a:stretch>
            <a:fillRect/>
          </a:stretch>
        </p:blipFill>
        <p:spPr>
          <a:xfrm>
            <a:off x="6456838" y="987364"/>
            <a:ext cx="2554071" cy="2155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How do we graph thi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How do we graph this?</a:t>
            </a:r>
          </a:p>
        </p:txBody>
      </p:sp>
      <p:sp>
        <p:nvSpPr>
          <p:cNvPr id="242" name="Double-click to edit"/>
          <p:cNvSpPr txBox="1"/>
          <p:nvPr>
            <p:ph type="body" idx="1"/>
          </p:nvPr>
        </p:nvSpPr>
        <p:spPr>
          <a:xfrm>
            <a:off x="848011" y="1571312"/>
            <a:ext cx="6321603" cy="3002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sp>
        <p:nvSpPr>
          <p:cNvPr id="243" name="Find the x intercepts"/>
          <p:cNvSpPr txBox="1"/>
          <p:nvPr/>
        </p:nvSpPr>
        <p:spPr>
          <a:xfrm>
            <a:off x="5324051" y="1283381"/>
            <a:ext cx="16136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Find the x intercepts</a:t>
            </a:r>
          </a:p>
        </p:txBody>
      </p:sp>
      <p:sp>
        <p:nvSpPr>
          <p:cNvPr id="244" name="Yesterday we found that the k form is"/>
          <p:cNvSpPr txBox="1"/>
          <p:nvPr/>
        </p:nvSpPr>
        <p:spPr>
          <a:xfrm>
            <a:off x="680505" y="2421198"/>
            <a:ext cx="2338273" cy="450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8CB4"/>
                </a:solidFill>
              </a:defRPr>
            </a:pPr>
            <a:r>
              <a:t>Yesterday we found that the k form is </a:t>
            </a:r>
            <a14:m>
              <m:oMath>
                <m:r>
                  <a:rPr xmlns:a="http://schemas.openxmlformats.org/drawingml/2006/main" sz="1750" i="1">
                    <a:solidFill>
                      <a:srgbClr val="008CB4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50" i="1">
                    <a:solidFill>
                      <a:srgbClr val="008CB4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750" i="1">
                    <a:solidFill>
                      <a:srgbClr val="008CB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50" i="1">
                    <a:solidFill>
                      <a:srgbClr val="008CB4"/>
                    </a:solidFill>
                    <a:latin typeface="Cambria Math" panose="02040503050406030204" pitchFamily="18" charset="0"/>
                  </a:rPr>
                  <m:t>2</m:t>
                </m:r>
                <m:sSup>
                  <m:e>
                    <m:r>
                      <a:rPr xmlns:a="http://schemas.openxmlformats.org/drawingml/2006/main" sz="1750" i="1">
                        <a:solidFill>
                          <a:srgbClr val="008CB4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1750" i="1">
                        <a:solidFill>
                          <a:srgbClr val="008CB4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750" i="1">
                    <a:solidFill>
                      <a:srgbClr val="008CB4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50" i="1">
                    <a:solidFill>
                      <a:srgbClr val="008CB4"/>
                    </a:solidFill>
                    <a:latin typeface="Cambria Math" panose="02040503050406030204" pitchFamily="18" charset="0"/>
                  </a:rPr>
                  <m:t>1</m:t>
                </m:r>
              </m:oMath>
            </a14:m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How to find x-intercep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How to find x-intercepts</a:t>
            </a:r>
          </a:p>
        </p:txBody>
      </p:sp>
      <p:sp>
        <p:nvSpPr>
          <p:cNvPr id="249" name="For any quadrati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For any quadratic </a:t>
            </a:r>
            <a14:m>
              <m:oMath>
                <m:sSup>
                  <m:e>
                    <m:r>
                      <a:rPr xmlns:a="http://schemas.openxmlformats.org/drawingml/2006/main" sz="2150" i="1">
                        <a:solidFill>
                          <a:srgbClr val="187D77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187D77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endParaRPr>
              <a:blipFill rotWithShape="1">
                <a:blip r:embed="rId2"/>
                <a:srcRect l="0" t="0" r="0" b="0"/>
                <a:tile tx="0" ty="0" sx="100000" sy="100000" flip="none" algn="tl"/>
              </a:blipFill>
            </a:endParaRPr>
          </a:p>
          <a:p>
            <a:pPr lvl="1" marL="939800" indent="-342899">
              <a:buChar char="●"/>
            </a:pPr>
            <a:r>
              <a:t>Find two numbers </a:t>
            </a:r>
            <a:r>
              <a:rPr i="1"/>
              <a:t>m </a:t>
            </a:r>
            <a:r>
              <a:t>and </a:t>
            </a:r>
            <a:r>
              <a:rPr i="1"/>
              <a:t>n </a:t>
            </a:r>
            <a:r>
              <a:t>that add up to </a:t>
            </a:r>
            <a:r>
              <a:rPr i="1"/>
              <a:t>b </a:t>
            </a:r>
            <a:r>
              <a:t>and multiply to </a:t>
            </a:r>
            <a:r>
              <a:rPr i="1"/>
              <a:t>c</a:t>
            </a:r>
            <a:r>
              <a:t>:</a:t>
            </a:r>
          </a:p>
          <a:p>
            <a:pPr lvl="1" marL="939800" indent="-342899">
              <a:buChar char="●"/>
            </a:pPr>
            <a14:m>
              <m:oMath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m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22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 = </a:t>
            </a:r>
            <a14:m>
              <m:oMath>
                <m:sSup>
                  <m:e>
                    <m:r>
                      <a:rPr xmlns:a="http://schemas.openxmlformats.org/drawingml/2006/main" sz="2150" i="1">
                        <a:solidFill>
                          <a:srgbClr val="187D77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2150" i="1">
                        <a:solidFill>
                          <a:srgbClr val="187D77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187D77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endParaRPr>
              <a:blipFill rotWithShape="1">
                <a:blip r:embed="rId2"/>
                <a:srcRect l="0" t="0" r="0" b="0"/>
                <a:tile tx="0" ty="0" sx="100000" sy="100000" flip="none" algn="tl"/>
              </a:blipFill>
            </a:endParaRPr>
          </a:p>
          <a:p>
            <a:pPr lvl="1" marL="939800" indent="-342899">
              <a:buChar char="●"/>
            </a:pPr>
            <a:r>
              <a:t>Why are </a:t>
            </a:r>
            <a:r>
              <a:rPr i="1"/>
              <a:t>m </a:t>
            </a:r>
            <a:r>
              <a:t>and </a:t>
            </a:r>
            <a:r>
              <a:rPr i="1"/>
              <a:t>n </a:t>
            </a:r>
            <a:r>
              <a:t>the x-intercepts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 pebble is dropped into a calm pond, causing ripples in the form of concentric circles. The radius (in feet) of the outermost ripple is given by r , where t is the time (in seconds) after the pebble strikes the water. The area of the circle is given by "/>
          <p:cNvSpPr txBox="1"/>
          <p:nvPr/>
        </p:nvSpPr>
        <p:spPr>
          <a:xfrm>
            <a:off x="5433981" y="2194846"/>
            <a:ext cx="3278433" cy="2163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A pebble is dropped into a calm pond, causing ripples in the form of concentric circles. The radius (in feet) of the outermost ripple is given by </a:t>
            </a:r>
            <a:r>
              <a:rPr i="1"/>
              <a:t>r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0.6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, where </a:t>
            </a:r>
            <a:r>
              <a:rPr i="1"/>
              <a:t>t </a:t>
            </a:r>
            <a:r>
              <a:t>is the time (in seconds) after the pebble strikes the water. The area of the circle is given by 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π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 Find the radius of the largest circle after 1.3 seconds.</a:t>
            </a:r>
            <a:endParaRPr sz="1200"/>
          </a:p>
          <a:p>
            <a:pPr>
              <a:defRPr b="1">
                <a:solidFill>
                  <a:srgbClr val="000000"/>
                </a:solidFill>
              </a:defRPr>
            </a:pPr>
            <a:br/>
          </a:p>
          <a:p>
            <a:pPr>
              <a:defRPr b="1">
                <a:solidFill>
                  <a:srgbClr val="000000"/>
                </a:solidFill>
              </a:defRPr>
            </a:pPr>
            <a:endParaRPr b="0" sz="1200"/>
          </a:p>
          <a:p>
            <a:pPr>
              <a:defRPr b="1">
                <a:solidFill>
                  <a:srgbClr val="000000"/>
                </a:solidFill>
              </a:defRPr>
            </a:pPr>
            <a:r>
              <a:t> </a:t>
            </a:r>
          </a:p>
        </p:txBody>
      </p:sp>
      <p:sp>
        <p:nvSpPr>
          <p:cNvPr id="192" name="Understand the problem:…"/>
          <p:cNvSpPr txBox="1"/>
          <p:nvPr/>
        </p:nvSpPr>
        <p:spPr>
          <a:xfrm>
            <a:off x="1698624" y="546100"/>
            <a:ext cx="3278433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Understand the problem: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information are we given?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would a sensible answer look like?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3981" y="480906"/>
            <a:ext cx="2962756" cy="1638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A pebble is dropped into a calm pond, causing ripples in the form of concentric circles. The radius (in feet) of the outermost ripple is given by r , where t is the time (in seconds) after the pebble strikes the water. The area of the circle is given by "/>
          <p:cNvSpPr txBox="1"/>
          <p:nvPr/>
        </p:nvSpPr>
        <p:spPr>
          <a:xfrm>
            <a:off x="5433981" y="2194846"/>
            <a:ext cx="3278433" cy="2163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A pebble is dropped into a calm pond, causing ripples in the form of concentric circles. The radius (in feet) of the outermost ripple is given by </a:t>
            </a:r>
            <a:r>
              <a:rPr i="1"/>
              <a:t>r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0.6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, where </a:t>
            </a:r>
            <a:r>
              <a:rPr i="1"/>
              <a:t>t </a:t>
            </a:r>
            <a:r>
              <a:t>is the time (in seconds) after the pebble strikes the water. The area of the circle is given by 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π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 Find the radius of the largest circle after 1.3 seconds.</a:t>
            </a:r>
            <a:endParaRPr sz="1200"/>
          </a:p>
          <a:p>
            <a:pPr>
              <a:defRPr b="1">
                <a:solidFill>
                  <a:srgbClr val="000000"/>
                </a:solidFill>
              </a:defRPr>
            </a:pPr>
            <a:br/>
          </a:p>
          <a:p>
            <a:pPr>
              <a:defRPr b="1">
                <a:solidFill>
                  <a:srgbClr val="000000"/>
                </a:solidFill>
              </a:defRPr>
            </a:pPr>
            <a:endParaRPr b="0" sz="1200"/>
          </a:p>
          <a:p>
            <a:pPr>
              <a:defRPr b="1">
                <a:solidFill>
                  <a:srgbClr val="000000"/>
                </a:solidFill>
              </a:defRPr>
            </a:pPr>
            <a:r>
              <a:t> </a:t>
            </a:r>
          </a:p>
        </p:txBody>
      </p:sp>
      <p:sp>
        <p:nvSpPr>
          <p:cNvPr id="198" name="Make a plan:…"/>
          <p:cNvSpPr txBox="1"/>
          <p:nvPr/>
        </p:nvSpPr>
        <p:spPr>
          <a:xfrm>
            <a:off x="1698624" y="546100"/>
            <a:ext cx="3278433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2"/>
            </a:pPr>
            <a:r>
              <a:t>Make a plan:</a:t>
            </a:r>
          </a:p>
          <a:p>
            <a:pPr lvl="1" marL="695157" indent="-187157">
              <a:buSzPct val="100000"/>
              <a:buAutoNum type="alphaLcPeriod" startAt="1"/>
            </a:pPr>
            <a:r>
              <a:t>How does this problem resembles problems we’ve already seen?</a:t>
            </a:r>
          </a:p>
          <a:p>
            <a:pPr lvl="1" marL="695157" indent="-187157">
              <a:buSzPct val="100000"/>
              <a:buAutoNum type="alphaLcPeriod" startAt="1"/>
            </a:pPr>
            <a:r>
              <a:t>What would be a good first step?</a:t>
            </a:r>
          </a:p>
        </p:txBody>
      </p:sp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3981" y="480906"/>
            <a:ext cx="2962756" cy="1638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 pebble is dropped into a calm pond, causing ripples in the form of concentric circles. The radius (in feet) of the outermost ripple is given by r , where t is the time (in seconds) after the pebble strikes the water. The area of the circle is given by "/>
          <p:cNvSpPr txBox="1"/>
          <p:nvPr/>
        </p:nvSpPr>
        <p:spPr>
          <a:xfrm>
            <a:off x="5433981" y="2194846"/>
            <a:ext cx="3278433" cy="2163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b="1">
                <a:solidFill>
                  <a:srgbClr val="000000"/>
                </a:solidFill>
              </a:defRPr>
            </a:pPr>
            <a:r>
              <a:t>A pebble is dropped into a calm pond, causing ripples in the form of concentric circles. The radius (in feet) of the outermost ripple is given by </a:t>
            </a:r>
            <a:r>
              <a:rPr i="1"/>
              <a:t>r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0.6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t</m:t>
                </m:r>
              </m:oMath>
            </a14:m>
            <a:r>
              <a:t>, where </a:t>
            </a:r>
            <a:r>
              <a:rPr i="1"/>
              <a:t>t </a:t>
            </a:r>
            <a:r>
              <a:t>is the time (in seconds) after the pebble strikes the water. The area of the circle is given by </a:t>
            </a:r>
            <a14:m>
              <m:oMath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π</m:t>
                </m:r>
                <m:r>
                  <a:rPr xmlns:a="http://schemas.openxmlformats.org/drawingml/2006/main" sz="16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r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  Find the radius of the largest circle after 1.3 seconds.</a:t>
            </a:r>
            <a:endParaRPr sz="1200"/>
          </a:p>
          <a:p>
            <a:pPr>
              <a:defRPr b="1">
                <a:solidFill>
                  <a:srgbClr val="000000"/>
                </a:solidFill>
              </a:defRPr>
            </a:pPr>
            <a:br/>
          </a:p>
          <a:p>
            <a:pPr>
              <a:defRPr b="1">
                <a:solidFill>
                  <a:srgbClr val="000000"/>
                </a:solidFill>
              </a:defRPr>
            </a:pPr>
            <a:endParaRPr b="0" sz="1200"/>
          </a:p>
          <a:p>
            <a:pPr>
              <a:defRPr b="1">
                <a:solidFill>
                  <a:srgbClr val="000000"/>
                </a:solidFill>
              </a:defRPr>
            </a:pPr>
            <a:r>
              <a:t> </a:t>
            </a:r>
          </a:p>
        </p:txBody>
      </p:sp>
      <p:sp>
        <p:nvSpPr>
          <p:cNvPr id="204" name="Execute your  plan…"/>
          <p:cNvSpPr txBox="1"/>
          <p:nvPr/>
        </p:nvSpPr>
        <p:spPr>
          <a:xfrm>
            <a:off x="1698624" y="546100"/>
            <a:ext cx="3278433" cy="43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3"/>
            </a:pPr>
            <a:r>
              <a:t>Execute your  plan</a:t>
            </a:r>
          </a:p>
          <a:p>
            <a:pPr marL="187157" indent="-187157">
              <a:buSzPct val="100000"/>
              <a:buAutoNum type="arabicPeriod" startAt="3"/>
            </a:pPr>
            <a:r>
              <a:t>Review your work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33981" y="480906"/>
            <a:ext cx="2962756" cy="16383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ctivity"/>
          <p:cNvSpPr txBox="1"/>
          <p:nvPr>
            <p:ph type="title"/>
          </p:nvPr>
        </p:nvSpPr>
        <p:spPr>
          <a:xfrm>
            <a:off x="2439023" y="487782"/>
            <a:ext cx="6321602" cy="635402"/>
          </a:xfrm>
          <a:prstGeom prst="rect">
            <a:avLst/>
          </a:prstGeom>
        </p:spPr>
        <p:txBody>
          <a:bodyPr/>
          <a:lstStyle>
            <a:lvl1pPr defTabSz="448055">
              <a:defRPr sz="1470"/>
            </a:lvl1pPr>
          </a:lstStyle>
          <a:p>
            <a:pPr/>
            <a:r>
              <a:t>activity</a:t>
            </a:r>
          </a:p>
        </p:txBody>
      </p:sp>
      <p:sp>
        <p:nvSpPr>
          <p:cNvPr id="210" name="Understand the problem!  What question are you answering and what would be a reasonable answer?…"/>
          <p:cNvSpPr txBox="1"/>
          <p:nvPr>
            <p:ph type="body" sz="half" idx="1"/>
          </p:nvPr>
        </p:nvSpPr>
        <p:spPr>
          <a:xfrm>
            <a:off x="323856" y="1776280"/>
            <a:ext cx="3590905" cy="3002402"/>
          </a:xfrm>
          <a:prstGeom prst="rect">
            <a:avLst/>
          </a:prstGeom>
        </p:spPr>
        <p:txBody>
          <a:bodyPr/>
          <a:lstStyle/>
          <a:p>
            <a:pPr marL="180473" indent="-180473" defTabSz="685800">
              <a:buClrTx/>
              <a:buSzPct val="100000"/>
              <a:buFontTx/>
              <a:buAutoNum type="arabicPeriod" startAt="1"/>
              <a:defRPr sz="1350"/>
            </a:pPr>
            <a:r>
              <a:rPr b="1"/>
              <a:t>Understand the problem! </a:t>
            </a:r>
            <a:br>
              <a:rPr b="1"/>
            </a:br>
            <a:r>
              <a:t>What question are you answering and what would be a reasonable answer?</a:t>
            </a:r>
          </a:p>
          <a:p>
            <a:pPr marL="180473" indent="-180473" defTabSz="685800">
              <a:buClrTx/>
              <a:buSzPct val="100000"/>
              <a:buFontTx/>
              <a:buAutoNum type="arabicPeriod" startAt="1"/>
              <a:defRPr b="1" sz="1350"/>
            </a:pPr>
            <a:r>
              <a:t>Make a plan!</a:t>
            </a:r>
            <a:br/>
            <a:r>
              <a:rPr b="0"/>
              <a:t>What combination of function will you use? </a:t>
            </a:r>
            <a:endParaRPr b="0"/>
          </a:p>
          <a:p>
            <a:pPr marL="180473" indent="-180473" defTabSz="685800">
              <a:buClrTx/>
              <a:buSzPct val="100000"/>
              <a:buFontTx/>
              <a:buAutoNum type="arabicPeriod" startAt="1"/>
              <a:defRPr b="1" sz="1350"/>
            </a:pPr>
            <a:r>
              <a:t>Execute plan!</a:t>
            </a:r>
            <a:br>
              <a:rPr b="0"/>
            </a:br>
            <a:r>
              <a:rPr b="0"/>
              <a:t>Show all your work</a:t>
            </a:r>
            <a:endParaRPr b="0"/>
          </a:p>
          <a:p>
            <a:pPr marL="180473" indent="-180473" defTabSz="685800">
              <a:buClrTx/>
              <a:buSzPct val="100000"/>
              <a:buFontTx/>
              <a:buAutoNum type="arabicPeriod" startAt="1"/>
              <a:defRPr b="1" sz="1350"/>
            </a:pPr>
            <a:r>
              <a:t>Review your plan</a:t>
            </a:r>
            <a:br/>
            <a:r>
              <a:rPr b="0"/>
              <a:t>Does your answer make sense? How can you solve it better?</a:t>
            </a:r>
            <a:br>
              <a:rPr b="0"/>
            </a:b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91866" y="1687902"/>
            <a:ext cx="1943537" cy="291423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activity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Work with </a:t>
            </a:r>
            <a:r>
              <a:rPr b="1"/>
              <a:t>one (!) </a:t>
            </a:r>
            <a:r>
              <a:t>neighbor (someone </a:t>
            </a:r>
            <a:r>
              <a:rPr u="sng"/>
              <a:t>right</a:t>
            </a:r>
            <a:r>
              <a:t> next to you!). Answer the questions below for each problem.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2"/>
      <p:bldP build="p" bldLvl="5" animBg="1" rev="0" advAuto="0" spid="2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Quadratic equ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Quadratic equations</a:t>
            </a:r>
          </a:p>
        </p:txBody>
      </p:sp>
      <p:sp>
        <p:nvSpPr>
          <p:cNvPr id="217" name="If you write your equation like thi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If you write your equation like this: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s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b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c</m:t>
                  </m:r>
                </m:oMath>
              </m:oMathPara>
            </a14:m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:r>
              <a:t>How can you figure out how it’s being shifted from the parent function?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Example</a:t>
            </a:r>
          </a:p>
        </p:txBody>
      </p:sp>
      <p:sp>
        <p:nvSpPr>
          <p:cNvPr id="222" name="Trajectory of a rocket :"/>
          <p:cNvSpPr txBox="1"/>
          <p:nvPr>
            <p:ph type="body" idx="1"/>
          </p:nvPr>
        </p:nvSpPr>
        <p:spPr>
          <a:xfrm>
            <a:off x="509668" y="1545193"/>
            <a:ext cx="6321603" cy="3002402"/>
          </a:xfrm>
          <a:prstGeom prst="rect">
            <a:avLst/>
          </a:prstGeom>
        </p:spPr>
        <p:txBody>
          <a:bodyPr/>
          <a:lstStyle/>
          <a:p>
            <a:pPr/>
            <a:r>
              <a:t>Trajectory of a rocket :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16</m:t>
                  </m:r>
                  <m:sSup>
                    <m:e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e>
                    <m:sup>
                      <m:r>
                        <a:rPr xmlns:a="http://schemas.openxmlformats.org/drawingml/2006/mai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256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</m:oMath>
              </m:oMathPara>
            </a14:m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79663" y="1240242"/>
            <a:ext cx="3929332" cy="2211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Equation"/>
          <p:cNvSpPr txBox="1"/>
          <p:nvPr/>
        </p:nvSpPr>
        <p:spPr>
          <a:xfrm>
            <a:off x="824642" y="1487063"/>
            <a:ext cx="1341418" cy="18792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>
                <a:solidFill>
                  <a:srgbClr val="000000"/>
                </a:solidFill>
              </a:defRPr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40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p>
                      <m:r>
                        <a:rPr xmlns:a="http://schemas.openxmlformats.org/drawingml/2006/main" sz="1400" i="1">
                          <a:solidFill>
                            <a:srgbClr val="F46524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4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4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7</m:t>
                  </m:r>
                </m:oMath>
              </m:oMathPara>
            </a14:m>
            <a:endParaRPr sz="1400">
              <a:solidFill>
                <a:srgbClr val="F46524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tandard form for quadratic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32104">
              <a:defRPr sz="2730"/>
            </a:lvl1pPr>
          </a:lstStyle>
          <a:p>
            <a:pPr/>
            <a:r>
              <a:t>standard form for quadratic equation</a:t>
            </a:r>
          </a:p>
        </p:txBody>
      </p:sp>
      <p:sp>
        <p:nvSpPr>
          <p:cNvPr id="23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f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h</m:t>
                  </m:r>
                  <m:sSup>
                    <m:e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21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1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