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s/comment1.xml" ContentType="application/vnd.openxmlformats-officedocument.presentationml.comments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1"/>
    <p:sldId id="259" r:id="rId12"/>
    <p:sldId id="260" r:id="rId13"/>
    <p:sldId id="261" r:id="rId14"/>
    <p:sldId id="262" r:id="rId15"/>
    <p:sldId id="263" r:id="rId16"/>
    <p:sldId id="264" r:id="rId1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Author id="0" name="50" initials="5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comments" Target="comments/comment1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22-03-09T07:22:09.436" idx="1">
    <p:pos x="1645" y="458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VOCAB</a:t>
            </a:r>
          </a:p>
          <a:p>
            <a:pPr/>
            <a:r>
              <a:t>identity matrix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</a:p>
          <a:p>
            <a:pPr marL="187157" indent="-187157">
              <a:buSzPct val="100000"/>
              <a:buAutoNum type="arabicPeriod" startAt="1"/>
            </a:pPr>
            <a:r>
              <a:t>See handwritten lesson plan for answer.</a:t>
            </a:r>
          </a:p>
          <a:p>
            <a:pPr marL="187157" indent="-187157">
              <a:buSzPct val="100000"/>
              <a:buAutoNum type="arabicPeriod" startAt="1"/>
            </a:pPr>
            <a:r>
              <a:t> Both evaluate to a 2x2 identity matrix (NOTE students probably won’t know this term yet. See next slide.</a:t>
            </a:r>
          </a:p>
          <a:p>
            <a:pPr marL="187157" indent="-187157">
              <a:buSzPct val="100000"/>
              <a:buAutoNum type="arabicPeriod" startAt="1"/>
            </a:pPr>
            <a:r>
              <a:t>Will vary. Might wonder why are we learning this?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HAND WRITTEN LP.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4" name="Shape 2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textbook page 526 for solution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3" name="Shape 2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handwritten notes for solutions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precalc </a:t>
            </a:r>
            <a:r>
              <a:t>g</a:t>
            </a:r>
            <a:r>
              <a:t>oal: </a:t>
            </a:r>
            <a:r>
              <a:rPr b="0"/>
              <a:t>HDW identify the inverse of a matrix?</a:t>
            </a:r>
          </a:p>
        </p:txBody>
      </p:sp>
      <p:sp>
        <p:nvSpPr>
          <p:cNvPr id="45" name="Dr. O’Brien  3/9/22"/>
          <p:cNvSpPr txBox="1"/>
          <p:nvPr/>
        </p:nvSpPr>
        <p:spPr>
          <a:xfrm>
            <a:off x="6731910" y="39450"/>
            <a:ext cx="20950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Dr. O’Brien  3/9/22</a:t>
            </a:r>
          </a:p>
        </p:txBody>
      </p:sp>
      <p:pic>
        <p:nvPicPr>
          <p:cNvPr id="46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Precalc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5.3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9 March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Be sure to: do the work below in your saved copy of thenAlice’s restaurant Pyret file:…"/>
          <p:cNvSpPr txBox="1"/>
          <p:nvPr/>
        </p:nvSpPr>
        <p:spPr>
          <a:xfrm>
            <a:off x="1843360" y="492601"/>
            <a:ext cx="6269918" cy="9779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56D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6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Do now…</a:t>
            </a:r>
            <a:r>
              <a:rPr>
                <a:solidFill>
                  <a:schemeClr val="accent3"/>
                </a:solidFill>
              </a:rPr>
              <a:t>Get out your notebook/binder. Write down the  </a:t>
            </a:r>
            <a:r>
              <a:rPr>
                <a:solidFill>
                  <a:srgbClr val="FF2600"/>
                </a:solidFill>
              </a:rPr>
              <a:t>date</a:t>
            </a:r>
            <a:r>
              <a:rPr>
                <a:solidFill>
                  <a:schemeClr val="accent3"/>
                </a:solidFill>
              </a:rPr>
              <a:t> and </a:t>
            </a:r>
            <a:r>
              <a:rPr>
                <a:solidFill>
                  <a:srgbClr val="E22400"/>
                </a:solidFill>
              </a:rPr>
              <a:t>goal</a:t>
            </a:r>
            <a:r>
              <a:rPr>
                <a:solidFill>
                  <a:schemeClr val="accent3"/>
                </a:solidFill>
              </a:rPr>
              <a:t>.  </a:t>
            </a:r>
            <a:r>
              <a:rPr>
                <a:solidFill>
                  <a:schemeClr val="accent5"/>
                </a:solidFill>
              </a:rPr>
              <a:t>Be Sure to</a:t>
            </a:r>
            <a:r>
              <a:rPr>
                <a:solidFill>
                  <a:schemeClr val="accent3"/>
                </a:solidFill>
              </a:rPr>
              <a:t> carefully answer the question below in your notebook.</a:t>
            </a:r>
            <a:endParaRPr>
              <a:solidFill>
                <a:schemeClr val="accent1">
                  <a:lumOff val="-6117"/>
                </a:schemeClr>
              </a:solidFill>
            </a:endParaRPr>
          </a:p>
        </p:txBody>
      </p:sp>
      <p:sp>
        <p:nvSpPr>
          <p:cNvPr id="191" name="Find the product for   and   (see board on left).…"/>
          <p:cNvSpPr txBox="1"/>
          <p:nvPr/>
        </p:nvSpPr>
        <p:spPr>
          <a:xfrm>
            <a:off x="1106667" y="1690925"/>
            <a:ext cx="5320896" cy="2451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67368" indent="-267368">
              <a:buSzPct val="100000"/>
              <a:buAutoNum type="arabicPeriod" startAt="1"/>
              <a:defRPr sz="2000">
                <a:solidFill>
                  <a:srgbClr val="011D57"/>
                </a:solidFill>
              </a:defRPr>
            </a:pPr>
            <a:r>
              <a:t>Find the product for </a:t>
            </a:r>
            <a14:m>
              <m:oMath>
                <m:r>
                  <a:rPr xmlns:a="http://schemas.openxmlformats.org/drawingml/2006/main" sz="235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235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235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r>
              <a:t> and </a:t>
            </a:r>
            <a14:m>
              <m:oMath>
                <m:r>
                  <a:rPr xmlns:a="http://schemas.openxmlformats.org/drawingml/2006/main" sz="245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245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245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(see board on </a:t>
            </a:r>
            <a:r>
              <a:rPr>
                <a:solidFill>
                  <a:srgbClr val="E22400"/>
                </a:solidFill>
              </a:rPr>
              <a:t>left</a:t>
            </a:r>
            <a:r>
              <a:t>).</a:t>
            </a:r>
          </a:p>
          <a:p>
            <a:pPr marL="267368" indent="-267368">
              <a:buSzPct val="100000"/>
              <a:buAutoNum type="arabicPeriod" startAt="1"/>
              <a:defRPr sz="2000">
                <a:solidFill>
                  <a:srgbClr val="011D57"/>
                </a:solidFill>
              </a:defRPr>
            </a:pPr>
            <a:r>
              <a:t>What do you </a:t>
            </a:r>
            <a:r>
              <a:rPr>
                <a:solidFill>
                  <a:srgbClr val="FF6A00"/>
                </a:solidFill>
              </a:rPr>
              <a:t>notice</a:t>
            </a:r>
            <a:r>
              <a:t> about the two matrix products you found? Write at least one sentence.</a:t>
            </a:r>
          </a:p>
          <a:p>
            <a:pPr marL="267368" indent="-267368">
              <a:buSzPct val="100000"/>
              <a:buAutoNum type="arabicPeriod" startAt="1"/>
              <a:defRPr sz="2000">
                <a:solidFill>
                  <a:srgbClr val="011D57"/>
                </a:solidFill>
              </a:defRPr>
            </a:pPr>
            <a:r>
              <a:t>What remaining </a:t>
            </a:r>
            <a:r>
              <a:rPr>
                <a:solidFill>
                  <a:srgbClr val="FF6A00"/>
                </a:solidFill>
              </a:rPr>
              <a:t>questions</a:t>
            </a:r>
            <a:r>
              <a:t> do you have about matrix multiplication? Write down at least one.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framing…"/>
          <p:cNvGrpSpPr/>
          <p:nvPr/>
        </p:nvGrpSpPr>
        <p:grpSpPr>
          <a:xfrm>
            <a:off x="4138001" y="1352601"/>
            <a:ext cx="4070439" cy="2988433"/>
            <a:chOff x="0" y="-1"/>
            <a:chExt cx="4070437" cy="2988432"/>
          </a:xfrm>
        </p:grpSpPr>
        <p:sp>
          <p:nvSpPr>
            <p:cNvPr id="195" name="Rectangle"/>
            <p:cNvSpPr/>
            <p:nvPr/>
          </p:nvSpPr>
          <p:spPr>
            <a:xfrm>
              <a:off x="-1" y="-2"/>
              <a:ext cx="4070439" cy="2988434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868680">
                <a:lnSpc>
                  <a:spcPct val="115000"/>
                </a:lnSpc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</a:p>
          </p:txBody>
        </p:sp>
        <p:sp>
          <p:nvSpPr>
            <p:cNvPr id="196" name="framing…"/>
            <p:cNvSpPr txBox="1"/>
            <p:nvPr/>
          </p:nvSpPr>
          <p:spPr>
            <a:xfrm>
              <a:off x="12699" y="12698"/>
              <a:ext cx="4045039" cy="2963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868680">
                <a:lnSpc>
                  <a:spcPct val="115000"/>
                </a:lnSpc>
                <a:defRPr b="1" sz="1700">
                  <a:solidFill>
                    <a:schemeClr val="accent5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framing</a:t>
              </a:r>
            </a:p>
            <a:p>
              <a:pPr marL="434340" indent="-325754" defTabSz="868680">
                <a:lnSpc>
                  <a:spcPct val="115000"/>
                </a:lnSpc>
                <a:buClr>
                  <a:srgbClr val="000000"/>
                </a:buClr>
                <a:buSzPts val="1700"/>
                <a:buFont typeface="Helvetica"/>
                <a:buChar char="●"/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what: </a:t>
              </a:r>
              <a:r>
                <a:rPr b="0"/>
                <a:t> </a:t>
              </a:r>
              <a:r>
                <a:rPr b="0"/>
                <a:t>identify the inverse of a matrix</a:t>
              </a:r>
              <a:endParaRPr b="0"/>
            </a:p>
            <a:p>
              <a:pPr marL="434340" indent="-325754" defTabSz="868680">
                <a:lnSpc>
                  <a:spcPct val="115000"/>
                </a:lnSpc>
                <a:buClr>
                  <a:srgbClr val="000000"/>
                </a:buClr>
                <a:buSzPts val="1700"/>
                <a:buFont typeface="Helvetica"/>
                <a:buChar char="●"/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why: </a:t>
              </a:r>
              <a:r>
                <a:rPr b="0"/>
                <a:t> Inverse of a matrix is very useful for solving systems of linear equations.</a:t>
              </a:r>
            </a:p>
            <a:p>
              <a:pPr marL="434340" indent="-325754" defTabSz="868680">
                <a:lnSpc>
                  <a:spcPct val="115000"/>
                </a:lnSpc>
                <a:buClr>
                  <a:srgbClr val="000000"/>
                </a:buClr>
                <a:buSzPts val="1700"/>
                <a:buFont typeface="Helvetica"/>
                <a:buChar char="●"/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where to: </a:t>
              </a:r>
              <a:r>
                <a:rPr b="0"/>
                <a:t>use Gauss Jordan elimination to find the inverse of a matrix.</a:t>
              </a:r>
            </a:p>
          </p:txBody>
        </p:sp>
      </p:grpSp>
      <p:pic>
        <p:nvPicPr>
          <p:cNvPr id="19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128" y="1352601"/>
            <a:ext cx="3352803" cy="2425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>
            <a:lvl1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B24 rules</a:t>
            </a:r>
          </a:p>
        </p:txBody>
      </p:sp>
      <p:sp>
        <p:nvSpPr>
          <p:cNvPr id="201" name="Welcome to our new room, B24!  Please read the information below:…"/>
          <p:cNvSpPr txBox="1"/>
          <p:nvPr/>
        </p:nvSpPr>
        <p:spPr>
          <a:xfrm>
            <a:off x="350267" y="1656889"/>
            <a:ext cx="7462021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1D57"/>
                </a:solidFill>
              </a:defRPr>
            </a:pPr>
            <a:r>
              <a:t>Welcome to our new room, </a:t>
            </a:r>
            <a:r>
              <a:rPr>
                <a:solidFill>
                  <a:srgbClr val="FF6A00"/>
                </a:solidFill>
              </a:rPr>
              <a:t>B24</a:t>
            </a:r>
            <a:r>
              <a:t>!  Please read the information below:</a:t>
            </a:r>
          </a:p>
          <a:p>
            <a:pPr>
              <a:defRPr>
                <a:solidFill>
                  <a:srgbClr val="011D57"/>
                </a:solidFill>
              </a:defRPr>
            </a:pP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When you come in, please find a seat at a desk (if one’s available) or one of the </a:t>
            </a:r>
            <a:r>
              <a:rPr>
                <a:solidFill>
                  <a:srgbClr val="FF6A00"/>
                </a:solidFill>
              </a:rPr>
              <a:t>six</a:t>
            </a:r>
            <a:r>
              <a:t> closest desks to the screen. </a:t>
            </a:r>
            <a:r>
              <a:rPr b="1" i="1" u="sng">
                <a:solidFill>
                  <a:srgbClr val="E22400"/>
                </a:solidFill>
              </a:rPr>
              <a:t>Do not sit in the back of the classroom</a:t>
            </a:r>
            <a:r>
              <a:t>.  We’ll conduct the do now and mini lesson from here.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When I dismiss you for independent work, find a sit at one of the computer workstations.</a:t>
            </a:r>
          </a:p>
          <a:p>
            <a:pPr marL="187157" indent="-187157">
              <a:buSzPct val="100000"/>
              <a:buAutoNum type="arabicPeriod" startAt="1"/>
              <a:defRPr b="1" i="1" u="sng">
                <a:solidFill>
                  <a:srgbClr val="E22400"/>
                </a:solidFill>
              </a:defRPr>
            </a:pPr>
            <a:r>
              <a:t>No food or drink by the computers.</a:t>
            </a:r>
            <a:r>
              <a:rPr b="0" i="0" u="none">
                <a:solidFill>
                  <a:srgbClr val="011D57"/>
                </a:solidFill>
              </a:rPr>
              <a:t>  </a:t>
            </a:r>
            <a:endParaRPr b="0" i="0" u="none">
              <a:solidFill>
                <a:srgbClr val="011D57"/>
              </a:solidFill>
            </a:endParaRPr>
          </a:p>
          <a:p>
            <a:pPr marL="187157" indent="-187157">
              <a:buSzPct val="100000"/>
              <a:buAutoNum type="arabicPeriod" startAt="1"/>
              <a:defRPr b="1" i="1" u="sng">
                <a:solidFill>
                  <a:srgbClr val="E22400"/>
                </a:solidFill>
              </a:defRPr>
            </a:pPr>
            <a:r>
              <a:rPr b="0" i="0" u="none">
                <a:solidFill>
                  <a:srgbClr val="011D57"/>
                </a:solidFill>
              </a:rPr>
              <a:t>At the end of the period, you’ll be directed to assemble for the exit ticket/debrief. Log out of your computer, and </a:t>
            </a:r>
            <a:r>
              <a:t>quietly </a:t>
            </a:r>
            <a:r>
              <a:rPr b="0" i="0" u="none">
                <a:solidFill>
                  <a:srgbClr val="011D57"/>
                </a:solidFill>
              </a:rPr>
              <a:t>return to a seat near the front.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Warm up"/>
          <p:cNvSpPr txBox="1"/>
          <p:nvPr>
            <p:ph type="title"/>
          </p:nvPr>
        </p:nvSpPr>
        <p:spPr>
          <a:xfrm>
            <a:off x="1899971" y="411575"/>
            <a:ext cx="6923930" cy="609043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Warm up</a:t>
            </a:r>
          </a:p>
        </p:txBody>
      </p:sp>
      <p:sp>
        <p:nvSpPr>
          <p:cNvPr id="204" name="Be sure to… copy the definition below in your notes:"/>
          <p:cNvSpPr txBox="1"/>
          <p:nvPr/>
        </p:nvSpPr>
        <p:spPr>
          <a:xfrm>
            <a:off x="1747894" y="2115517"/>
            <a:ext cx="494936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FFAB01"/>
                </a:solidFill>
              </a:defRPr>
            </a:pPr>
            <a:r>
              <a:t>Be sure to… </a:t>
            </a:r>
            <a:r>
              <a:rPr>
                <a:solidFill>
                  <a:srgbClr val="11053B"/>
                </a:solidFill>
              </a:rPr>
              <a:t>copy the definition below in your notes:</a:t>
            </a:r>
          </a:p>
        </p:txBody>
      </p:sp>
      <p:sp>
        <p:nvSpPr>
          <p:cNvPr id="205" name="Identity matrix…"/>
          <p:cNvSpPr txBox="1"/>
          <p:nvPr/>
        </p:nvSpPr>
        <p:spPr>
          <a:xfrm>
            <a:off x="2351794" y="2802626"/>
            <a:ext cx="3486663" cy="1106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1D57"/>
                </a:solidFill>
              </a:defRPr>
            </a:pPr>
            <a:r>
              <a:t>Identity matrix</a:t>
            </a:r>
          </a:p>
          <a:p>
            <a:pPr/>
            <a:r>
              <a:t>An </a:t>
            </a:r>
            <a14:m>
              <m:oMath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 matrix with 1s on its main diagonal and zeros everywhere else.  Denoted by </a:t>
            </a:r>
            <a14:m>
              <m:oMath>
                <m:r>
                  <a:rPr xmlns:a="http://schemas.openxmlformats.org/drawingml/2006/main" sz="14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I</m:t>
                </m:r>
              </m:oMath>
            </a14:m>
            <a:r>
              <a:t>. Multiplying any compatible matrix </a:t>
            </a:r>
            <a14:m>
              <m:oMath>
                <m:r>
                  <a:rPr xmlns:a="http://schemas.openxmlformats.org/drawingml/2006/main" sz="16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by </a:t>
            </a:r>
            <a14:m>
              <m:oMath>
                <m:r>
                  <a:rPr xmlns:a="http://schemas.openxmlformats.org/drawingml/2006/main" sz="14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I</m:t>
                </m:r>
              </m:oMath>
            </a14:m>
            <a:r>
              <a:t> results in the original matrix </a:t>
            </a:r>
            <a:r>
              <a:rPr i="1"/>
              <a:t>A</a:t>
            </a:r>
            <a:r>
              <a:t>.</a:t>
            </a:r>
          </a:p>
        </p:txBody>
      </p:sp>
      <p:sp>
        <p:nvSpPr>
          <p:cNvPr id="206" name="Find the product   (see board on right). Be sure to show all work!"/>
          <p:cNvSpPr txBox="1"/>
          <p:nvPr/>
        </p:nvSpPr>
        <p:spPr>
          <a:xfrm>
            <a:off x="1874784" y="1203437"/>
            <a:ext cx="4214101" cy="440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1D57"/>
                </a:solidFill>
              </a:defRPr>
            </a:pPr>
            <a:r>
              <a:t>Find the product </a:t>
            </a:r>
            <a14:m>
              <m:oMath>
                <m:r>
                  <a:rPr xmlns:a="http://schemas.openxmlformats.org/drawingml/2006/main" sz="170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P</m:t>
                </m:r>
                <m:r>
                  <a:rPr xmlns:a="http://schemas.openxmlformats.org/drawingml/2006/main" sz="170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170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Q</m:t>
                </m:r>
              </m:oMath>
            </a14:m>
            <a:r>
              <a:t> (see board on </a:t>
            </a:r>
            <a:r>
              <a:rPr>
                <a:solidFill>
                  <a:srgbClr val="E22400"/>
                </a:solidFill>
              </a:rPr>
              <a:t>right</a:t>
            </a:r>
            <a:r>
              <a:t>). Be sure to </a:t>
            </a:r>
            <a:r>
              <a:rPr u="sng"/>
              <a:t>show all work!</a:t>
            </a:r>
            <a:endParaRPr>
              <a:solidFill>
                <a:srgbClr val="FF6A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5" grpId="2"/>
      <p:bldP build="whole" bldLvl="1" animBg="1" rev="0" advAuto="0" spid="20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Mini less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Mini lesson</a:t>
            </a:r>
          </a:p>
        </p:txBody>
      </p:sp>
      <p:sp>
        <p:nvSpPr>
          <p:cNvPr id="211" name="Be sure to…follow along.  Copy notes on board. Ask questions!"/>
          <p:cNvSpPr txBox="1"/>
          <p:nvPr/>
        </p:nvSpPr>
        <p:spPr>
          <a:xfrm>
            <a:off x="2079879" y="1352600"/>
            <a:ext cx="498424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>
                <a:solidFill>
                  <a:srgbClr val="011D57"/>
                </a:solidFill>
              </a:defRPr>
            </a:pPr>
            <a:r>
              <a:rPr>
                <a:solidFill>
                  <a:srgbClr val="FFAB01"/>
                </a:solidFill>
              </a:rPr>
              <a:t>Be sure to</a:t>
            </a:r>
            <a:r>
              <a:t>…follow along.  Copy notes on board. Ask </a:t>
            </a:r>
            <a:r>
              <a:rPr>
                <a:solidFill>
                  <a:srgbClr val="FF6A00"/>
                </a:solidFill>
              </a:rPr>
              <a:t>questions</a:t>
            </a:r>
            <a:r>
              <a:t>!</a:t>
            </a:r>
          </a:p>
        </p:txBody>
      </p:sp>
      <p:sp>
        <p:nvSpPr>
          <p:cNvPr id="212" name="Matrix inverse…"/>
          <p:cNvSpPr txBox="1"/>
          <p:nvPr/>
        </p:nvSpPr>
        <p:spPr>
          <a:xfrm>
            <a:off x="2097622" y="1709750"/>
            <a:ext cx="3486663" cy="2719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000">
                <a:solidFill>
                  <a:srgbClr val="0061FE"/>
                </a:solidFill>
              </a:defRPr>
            </a:pPr>
            <a:r>
              <a:t>Matrix inverse</a:t>
            </a:r>
          </a:p>
          <a:p>
            <a:pPr>
              <a:defRPr i="1" sz="1700">
                <a:solidFill>
                  <a:srgbClr val="011D57"/>
                </a:solidFill>
              </a:defRPr>
            </a:pPr>
            <a14:m>
              <m:oMath>
                <m:r>
                  <a:rPr xmlns:a="http://schemas.openxmlformats.org/drawingml/2006/main" sz="205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</a:t>
            </a:r>
            <a:r>
              <a:rPr i="0"/>
              <a:t>is an </a:t>
            </a:r>
            <a14:m>
              <m:oMath>
                <m:r>
                  <a:rPr xmlns:a="http://schemas.openxmlformats.org/drawingml/2006/main" sz="205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5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205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rPr i="0"/>
              <a:t> square matrix.</a:t>
            </a:r>
            <a:endParaRPr i="0"/>
          </a:p>
          <a:p>
            <a:pPr>
              <a:defRPr i="1" sz="1700">
                <a:solidFill>
                  <a:srgbClr val="011D57"/>
                </a:solidFill>
              </a:defRPr>
            </a:pPr>
            <a:endParaRPr i="0"/>
          </a:p>
          <a:p>
            <a:pPr>
              <a:defRPr i="1" sz="1700">
                <a:solidFill>
                  <a:srgbClr val="011D57"/>
                </a:solidFill>
              </a:defRPr>
            </a:pPr>
            <a14:m>
              <m:oMath>
                <m:sSub>
                  <m:e>
                    <m:r>
                      <a:rPr xmlns:a="http://schemas.openxmlformats.org/drawingml/2006/main" sz="210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I</m:t>
                    </m:r>
                  </m:e>
                  <m:sub>
                    <m:r>
                      <a:rPr xmlns:a="http://schemas.openxmlformats.org/drawingml/2006/main" sz="210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rPr i="0"/>
              <a:t> is an </a:t>
            </a:r>
            <a14:m>
              <m:oMath>
                <m:r>
                  <a:rPr xmlns:a="http://schemas.openxmlformats.org/drawingml/2006/main" sz="205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05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205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rPr i="0"/>
              <a:t> identity matrix.</a:t>
            </a:r>
            <a:endParaRPr i="0"/>
          </a:p>
          <a:p>
            <a:pPr>
              <a:defRPr i="1" sz="1700">
                <a:solidFill>
                  <a:srgbClr val="011D57"/>
                </a:solidFill>
              </a:defRPr>
            </a:pPr>
            <a:endParaRPr i="0"/>
          </a:p>
          <a:p>
            <a:pPr>
              <a:defRPr i="1" sz="1700">
                <a:solidFill>
                  <a:srgbClr val="011D57"/>
                </a:solidFill>
              </a:defRPr>
            </a:pPr>
            <a:r>
              <a:rPr i="0"/>
              <a:t>If there is a matrix </a:t>
            </a:r>
            <a14:m>
              <m:oMath>
                <m:sSup>
                  <m:e>
                    <m:r>
                      <a:rPr xmlns:a="http://schemas.openxmlformats.org/drawingml/2006/main" sz="210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210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210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</m:oMath>
            </a14:m>
            <a:r>
              <a:rPr i="0"/>
              <a:t> such that</a:t>
            </a:r>
            <a:endParaRPr i="0"/>
          </a:p>
          <a:p>
            <a:pPr>
              <a:defRPr i="1" sz="1700">
                <a:solidFill>
                  <a:srgbClr val="011D57"/>
                </a:solidFill>
              </a:defRPr>
            </a:pPr>
            <a:endParaRPr i="0"/>
          </a:p>
          <a:p>
            <a:pPr>
              <a:defRPr i="1" sz="1700">
                <a:solidFill>
                  <a:srgbClr val="011D57"/>
                </a:solidFill>
              </a:defRPr>
            </a:pPr>
            <a:r>
              <a:rPr i="0"/>
              <a:t>       </a:t>
            </a:r>
            <a14:m>
              <m:oMath>
                <m:r>
                  <a:rPr xmlns:a="http://schemas.openxmlformats.org/drawingml/2006/main" sz="205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205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×</m:t>
                </m:r>
                <m:sSup>
                  <m:e>
                    <m:r>
                      <a:rPr xmlns:a="http://schemas.openxmlformats.org/drawingml/2006/main" sz="205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205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205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  <m:r>
                  <a:rPr xmlns:a="http://schemas.openxmlformats.org/drawingml/2006/main" sz="205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r>
                      <a:rPr xmlns:a="http://schemas.openxmlformats.org/drawingml/2006/main" sz="205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205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205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  <m:r>
                  <a:rPr xmlns:a="http://schemas.openxmlformats.org/drawingml/2006/main" sz="205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205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205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205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I</m:t>
                    </m:r>
                  </m:e>
                  <m:sub>
                    <m:r>
                      <a:rPr xmlns:a="http://schemas.openxmlformats.org/drawingml/2006/main" sz="205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endParaRPr i="0"/>
          </a:p>
          <a:p>
            <a:pPr>
              <a:defRPr i="1" sz="1700">
                <a:solidFill>
                  <a:srgbClr val="011D57"/>
                </a:solidFill>
              </a:defRPr>
            </a:pPr>
            <a:endParaRPr i="0"/>
          </a:p>
          <a:p>
            <a:pPr>
              <a:defRPr i="1" sz="1700">
                <a:solidFill>
                  <a:srgbClr val="011D57"/>
                </a:solidFill>
              </a:defRPr>
            </a:pPr>
            <a:r>
              <a:rPr i="0"/>
              <a:t>Then </a:t>
            </a:r>
            <a14:m>
              <m:oMath>
                <m:sSup>
                  <m:e>
                    <m:r>
                      <a:rPr xmlns:a="http://schemas.openxmlformats.org/drawingml/2006/main" sz="210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210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210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</m:oMath>
            </a14:m>
            <a:r>
              <a:rPr i="0"/>
              <a:t> is called the </a:t>
            </a:r>
            <a:r>
              <a:rPr b="1" i="0"/>
              <a:t>inverse </a:t>
            </a:r>
            <a:r>
              <a:rPr i="0"/>
              <a:t>of </a:t>
            </a:r>
            <a14:m>
              <m:oMath>
                <m:r>
                  <a:rPr xmlns:a="http://schemas.openxmlformats.org/drawingml/2006/main" sz="205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rPr i="0"/>
              <a:t>.</a:t>
            </a:r>
            <a:endParaRPr>
              <a:solidFill>
                <a:srgbClr val="FF6A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Independent work"/>
          <p:cNvSpPr txBox="1"/>
          <p:nvPr>
            <p:ph type="title"/>
          </p:nvPr>
        </p:nvSpPr>
        <p:spPr>
          <a:xfrm>
            <a:off x="2036988" y="94994"/>
            <a:ext cx="6923930" cy="609044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Independent work</a:t>
            </a:r>
          </a:p>
        </p:txBody>
      </p:sp>
      <p:sp>
        <p:nvSpPr>
          <p:cNvPr id="217" name="Be sure to… answer the question below in your notes:…"/>
          <p:cNvSpPr txBox="1"/>
          <p:nvPr/>
        </p:nvSpPr>
        <p:spPr>
          <a:xfrm>
            <a:off x="2097316" y="791840"/>
            <a:ext cx="4949368" cy="3484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FFAB01"/>
                </a:solidFill>
              </a:defRPr>
            </a:pPr>
            <a:r>
              <a:t>Be sure to… </a:t>
            </a:r>
            <a:r>
              <a:rPr>
                <a:solidFill>
                  <a:srgbClr val="11053B"/>
                </a:solidFill>
              </a:rPr>
              <a:t>answer the question below in your notes:</a:t>
            </a:r>
            <a:endParaRPr>
              <a:solidFill>
                <a:srgbClr val="11053B"/>
              </a:solidFill>
            </a:endParaRPr>
          </a:p>
          <a:p>
            <a:pPr>
              <a:defRPr>
                <a:solidFill>
                  <a:srgbClr val="FFAB01"/>
                </a:solidFill>
              </a:defRPr>
            </a:pPr>
            <a:endParaRPr>
              <a:solidFill>
                <a:srgbClr val="11053B"/>
              </a:solidFill>
            </a:endParaRPr>
          </a:p>
          <a:p>
            <a:pPr marL="187157" indent="-187157">
              <a:buSzPct val="100000"/>
              <a:buAutoNum type="arabicPeriod" startAt="1"/>
              <a:defRPr>
                <a:solidFill>
                  <a:srgbClr val="016E8F"/>
                </a:solidFill>
              </a:defRPr>
            </a:pPr>
            <a:r>
              <a:rPr>
                <a:solidFill>
                  <a:srgbClr val="11053B"/>
                </a:solidFill>
              </a:rPr>
              <a:t>For (a-c) below, show that </a:t>
            </a:r>
            <a:r>
              <a:rPr i="1">
                <a:solidFill>
                  <a:srgbClr val="11053B"/>
                </a:solidFill>
              </a:rPr>
              <a:t>B </a:t>
            </a:r>
            <a:r>
              <a:rPr>
                <a:solidFill>
                  <a:srgbClr val="11053B"/>
                </a:solidFill>
              </a:rPr>
              <a:t>is the inverse of </a:t>
            </a:r>
            <a:r>
              <a:rPr i="1">
                <a:solidFill>
                  <a:srgbClr val="11053B"/>
                </a:solidFill>
              </a:rPr>
              <a:t>A</a:t>
            </a:r>
            <a:r>
              <a:rPr>
                <a:solidFill>
                  <a:srgbClr val="11053B"/>
                </a:solidFill>
              </a:rPr>
              <a:t>.</a:t>
            </a:r>
            <a:endParaRPr>
              <a:solidFill>
                <a:srgbClr val="11053B"/>
              </a:solidFill>
            </a:endParaRPr>
          </a:p>
          <a:p>
            <a:pPr>
              <a:defRPr>
                <a:solidFill>
                  <a:srgbClr val="016E8F"/>
                </a:solidFill>
              </a:defRPr>
            </a:pPr>
            <a:endParaRPr>
              <a:solidFill>
                <a:srgbClr val="11053B"/>
              </a:solidFill>
            </a:endParaRPr>
          </a:p>
          <a:p>
            <a:pPr>
              <a:defRPr>
                <a:solidFill>
                  <a:srgbClr val="016E8F"/>
                </a:solidFill>
              </a:defRPr>
            </a:pPr>
            <a:endParaRPr>
              <a:solidFill>
                <a:srgbClr val="11053B"/>
              </a:solidFill>
            </a:endParaRPr>
          </a:p>
          <a:p>
            <a:pPr>
              <a:defRPr>
                <a:solidFill>
                  <a:srgbClr val="016E8F"/>
                </a:solidFill>
              </a:defRPr>
            </a:pPr>
            <a:endParaRPr>
              <a:solidFill>
                <a:srgbClr val="11053B"/>
              </a:solidFill>
            </a:endParaRPr>
          </a:p>
          <a:p>
            <a:pPr>
              <a:defRPr>
                <a:solidFill>
                  <a:srgbClr val="016E8F"/>
                </a:solidFill>
              </a:defRPr>
            </a:pPr>
            <a:endParaRPr>
              <a:solidFill>
                <a:srgbClr val="11053B"/>
              </a:solidFill>
            </a:endParaRPr>
          </a:p>
          <a:p>
            <a:pPr>
              <a:defRPr>
                <a:solidFill>
                  <a:srgbClr val="016E8F"/>
                </a:solidFill>
              </a:defRPr>
            </a:pPr>
            <a:endParaRPr>
              <a:solidFill>
                <a:srgbClr val="11053B"/>
              </a:solidFill>
            </a:endParaRPr>
          </a:p>
          <a:p>
            <a:pPr>
              <a:defRPr>
                <a:solidFill>
                  <a:srgbClr val="016E8F"/>
                </a:solidFill>
              </a:defRPr>
            </a:pPr>
            <a:endParaRPr>
              <a:solidFill>
                <a:srgbClr val="11053B"/>
              </a:solidFill>
            </a:endParaRPr>
          </a:p>
          <a:p>
            <a:pPr>
              <a:defRPr>
                <a:solidFill>
                  <a:srgbClr val="016E8F"/>
                </a:solidFill>
              </a:defRPr>
            </a:pPr>
            <a:endParaRPr>
              <a:solidFill>
                <a:srgbClr val="11053B"/>
              </a:solidFill>
            </a:endParaRPr>
          </a:p>
          <a:p>
            <a:pPr>
              <a:defRPr>
                <a:solidFill>
                  <a:srgbClr val="016E8F"/>
                </a:solidFill>
              </a:defRPr>
            </a:pPr>
            <a:endParaRPr>
              <a:solidFill>
                <a:srgbClr val="11053B"/>
              </a:solidFill>
            </a:endParaRPr>
          </a:p>
          <a:p>
            <a:pPr>
              <a:defRPr>
                <a:solidFill>
                  <a:srgbClr val="016E8F"/>
                </a:solidFill>
              </a:defRPr>
            </a:pPr>
            <a:endParaRPr>
              <a:solidFill>
                <a:srgbClr val="11053B"/>
              </a:solidFill>
            </a:endParaRPr>
          </a:p>
          <a:p>
            <a:pPr>
              <a:defRPr>
                <a:solidFill>
                  <a:srgbClr val="016E8F"/>
                </a:solidFill>
              </a:defRPr>
            </a:pPr>
            <a:endParaRPr>
              <a:solidFill>
                <a:srgbClr val="11053B"/>
              </a:solidFill>
            </a:endParaRPr>
          </a:p>
          <a:p>
            <a:pPr marL="187157" indent="-187157">
              <a:buSzPct val="100000"/>
              <a:buAutoNum type="arabicPeriod" startAt="2"/>
              <a:defRPr>
                <a:solidFill>
                  <a:srgbClr val="016E8F"/>
                </a:solidFill>
              </a:defRPr>
            </a:pPr>
            <a:r>
              <a:rPr>
                <a:solidFill>
                  <a:srgbClr val="11053B"/>
                </a:solidFill>
              </a:rPr>
              <a:t>If </a:t>
            </a:r>
            <a14:m>
              <m:oMath>
                <m:r>
                  <a:rPr xmlns:a="http://schemas.openxmlformats.org/drawingml/2006/main" sz="1650" i="1">
                    <a:solidFill>
                      <a:srgbClr val="11053B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650" i="1">
                    <a:solidFill>
                      <a:srgbClr val="11053B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1650" i="1">
                    <a:solidFill>
                      <a:srgbClr val="11053B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1650" i="1">
                    <a:solidFill>
                      <a:srgbClr val="11053B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1650" i="1">
                        <a:solidFill>
                          <a:srgbClr val="11053B"/>
                        </a:solidFill>
                        <a:latin typeface="Cambria Math" panose="02040503050406030204" pitchFamily="18" charset="0"/>
                      </a:rPr>
                      <m:t>I</m:t>
                    </m:r>
                  </m:e>
                  <m:sub>
                    <m:r>
                      <a:rPr xmlns:a="http://schemas.openxmlformats.org/drawingml/2006/main" sz="1650" i="1">
                        <a:solidFill>
                          <a:srgbClr val="11053B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rPr>
                <a:solidFill>
                  <a:srgbClr val="11053B"/>
                </a:solidFill>
              </a:rPr>
              <a:t>, and A and B are square matrices, will </a:t>
            </a:r>
            <a14:m>
              <m:oMath>
                <m:r>
                  <a:rPr xmlns:a="http://schemas.openxmlformats.org/drawingml/2006/main" sz="1650" i="1">
                    <a:solidFill>
                      <a:srgbClr val="11053B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1650" i="1">
                    <a:solidFill>
                      <a:srgbClr val="11053B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1650" i="1">
                    <a:solidFill>
                      <a:srgbClr val="11053B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650" i="1">
                    <a:solidFill>
                      <a:srgbClr val="11053B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1650" i="1">
                        <a:solidFill>
                          <a:srgbClr val="11053B"/>
                        </a:solidFill>
                        <a:latin typeface="Cambria Math" panose="02040503050406030204" pitchFamily="18" charset="0"/>
                      </a:rPr>
                      <m:t>I</m:t>
                    </m:r>
                  </m:e>
                  <m:sub>
                    <m:r>
                      <a:rPr xmlns:a="http://schemas.openxmlformats.org/drawingml/2006/main" sz="1650" i="1">
                        <a:solidFill>
                          <a:srgbClr val="11053B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rPr>
                <a:solidFill>
                  <a:srgbClr val="11053B"/>
                </a:solidFill>
              </a:rPr>
              <a:t>? Explain why or why not.</a:t>
            </a:r>
            <a:endParaRPr>
              <a:solidFill>
                <a:srgbClr val="11053B"/>
              </a:solidFill>
            </a:endParaRPr>
          </a:p>
          <a:p>
            <a:pPr marL="187157" indent="-187157">
              <a:buSzPct val="100000"/>
              <a:buAutoNum type="arabicPeriod" startAt="2"/>
              <a:defRPr>
                <a:solidFill>
                  <a:srgbClr val="016E8F"/>
                </a:solidFill>
              </a:defRPr>
            </a:pPr>
            <a:r>
              <a:rPr>
                <a:solidFill>
                  <a:srgbClr val="11053B"/>
                </a:solidFill>
              </a:rPr>
              <a:t>If you finish early, continue working on </a:t>
            </a:r>
            <a:r>
              <a:rPr b="1">
                <a:solidFill>
                  <a:srgbClr val="11053B"/>
                </a:solidFill>
              </a:rPr>
              <a:t>Pset #3</a:t>
            </a:r>
            <a:r>
              <a:rPr>
                <a:solidFill>
                  <a:srgbClr val="11053B"/>
                </a:solidFill>
              </a:rPr>
              <a:t>.</a:t>
            </a:r>
          </a:p>
        </p:txBody>
      </p:sp>
      <p:pic>
        <p:nvPicPr>
          <p:cNvPr id="218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2982" t="0" r="0" b="0"/>
          <a:stretch>
            <a:fillRect/>
          </a:stretch>
        </p:blipFill>
        <p:spPr>
          <a:xfrm>
            <a:off x="2612109" y="1714499"/>
            <a:ext cx="3055653" cy="1714501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a."/>
          <p:cNvSpPr txBox="1"/>
          <p:nvPr/>
        </p:nvSpPr>
        <p:spPr>
          <a:xfrm>
            <a:off x="1965148" y="1914314"/>
            <a:ext cx="16098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a.</a:t>
            </a:r>
          </a:p>
        </p:txBody>
      </p:sp>
      <p:sp>
        <p:nvSpPr>
          <p:cNvPr id="220" name="b."/>
          <p:cNvSpPr txBox="1"/>
          <p:nvPr/>
        </p:nvSpPr>
        <p:spPr>
          <a:xfrm>
            <a:off x="1965148" y="2463799"/>
            <a:ext cx="16098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b.</a:t>
            </a:r>
          </a:p>
        </p:txBody>
      </p:sp>
      <p:sp>
        <p:nvSpPr>
          <p:cNvPr id="221" name="c."/>
          <p:cNvSpPr txBox="1"/>
          <p:nvPr/>
        </p:nvSpPr>
        <p:spPr>
          <a:xfrm>
            <a:off x="1965148" y="3027766"/>
            <a:ext cx="15099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Independent work"/>
          <p:cNvSpPr txBox="1"/>
          <p:nvPr>
            <p:ph type="title"/>
          </p:nvPr>
        </p:nvSpPr>
        <p:spPr>
          <a:xfrm>
            <a:off x="1694815" y="411575"/>
            <a:ext cx="7129086" cy="535147"/>
          </a:xfrm>
          <a:prstGeom prst="rect">
            <a:avLst/>
          </a:prstGeom>
        </p:spPr>
        <p:txBody>
          <a:bodyPr/>
          <a:lstStyle>
            <a:lvl1pPr defTabSz="685800">
              <a:defRPr sz="2250"/>
            </a:lvl1pPr>
          </a:lstStyle>
          <a:p>
            <a:pPr/>
            <a:r>
              <a:t>Independent work</a:t>
            </a:r>
          </a:p>
        </p:txBody>
      </p:sp>
      <p:sp>
        <p:nvSpPr>
          <p:cNvPr id="226" name="Make up a story about what matrix A and matrix B below could represent. Then solve and interpret the product AB.…"/>
          <p:cNvSpPr txBox="1"/>
          <p:nvPr/>
        </p:nvSpPr>
        <p:spPr>
          <a:xfrm>
            <a:off x="1427839" y="1057083"/>
            <a:ext cx="6288322" cy="237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Make up a story about what matrix A and matrix B below could represent. Then solve and interpret the product AB.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 marL="187157" indent="-187157">
              <a:buSzPct val="100000"/>
              <a:buAutoNum type="arabicPeriod" startAt="2"/>
            </a:pPr>
            <a:r>
              <a:t>Your company makes two kinds of sunglasses (aviator and cat eyed) at four locations.  The sales in the las month are represented in matrix </a:t>
            </a:r>
            <a:r>
              <a:rPr i="1"/>
              <a:t>A </a:t>
            </a:r>
            <a:r>
              <a:t>below.  If the aviator glasses sell for $100 and the cat eyed glasses for $110, use matrix multiplication to calculate your sales at each location.</a:t>
            </a:r>
          </a:p>
        </p:txBody>
      </p:sp>
      <p:pic>
        <p:nvPicPr>
          <p:cNvPr id="227" name="IMG_0118.png" descr="IMG_0118.png"/>
          <p:cNvPicPr>
            <a:picLocks noChangeAspect="1"/>
          </p:cNvPicPr>
          <p:nvPr/>
        </p:nvPicPr>
        <p:blipFill>
          <a:blip r:embed="rId2">
            <a:extLst/>
          </a:blip>
          <a:srcRect l="30489" t="63345" r="22336" b="29569"/>
          <a:stretch>
            <a:fillRect/>
          </a:stretch>
        </p:blipFill>
        <p:spPr>
          <a:xfrm>
            <a:off x="1799716" y="1641862"/>
            <a:ext cx="3260195" cy="6528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IMG_0120.png" descr="IMG_0120.png"/>
          <p:cNvPicPr>
            <a:picLocks noChangeAspect="1"/>
          </p:cNvPicPr>
          <p:nvPr/>
        </p:nvPicPr>
        <p:blipFill>
          <a:blip r:embed="rId3">
            <a:extLst/>
          </a:blip>
          <a:srcRect l="0" t="38958" r="21108" b="49145"/>
          <a:stretch>
            <a:fillRect/>
          </a:stretch>
        </p:blipFill>
        <p:spPr>
          <a:xfrm>
            <a:off x="2119216" y="3542346"/>
            <a:ext cx="3315928" cy="6666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Remain in your seat until the bell rings.</a:t>
            </a:r>
          </a:p>
        </p:txBody>
      </p:sp>
      <p:grpSp>
        <p:nvGrpSpPr>
          <p:cNvPr id="233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1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</a:p>
          </p:txBody>
        </p:sp>
        <p:sp>
          <p:nvSpPr>
            <p:cNvPr id="232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>
                  <a:latin typeface="+mn-lt"/>
                  <a:ea typeface="+mn-ea"/>
                  <a:cs typeface="+mn-cs"/>
                  <a:sym typeface="Arial"/>
                </a:defRPr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3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