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identity matrix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</a:p>
          <a:p>
            <a:pPr marL="187157" indent="-187157">
              <a:buSzPct val="100000"/>
              <a:buAutoNum type="arabicPeriod" startAt="1"/>
            </a:pPr>
            <a:r>
              <a:t>See handwritten lesson plan for answer.</a:t>
            </a:r>
          </a:p>
          <a:p>
            <a:pPr marL="187157" indent="-187157">
              <a:buSzPct val="100000"/>
              <a:buAutoNum type="arabicPeriod" startAt="1"/>
            </a:pPr>
            <a:r>
              <a:t> Both evaluate to a 2x2 identity matrix (NOTE students probably won’t know this term yet. See next slide.</a:t>
            </a:r>
          </a:p>
          <a:p>
            <a:pPr marL="187157" indent="-187157">
              <a:buSzPct val="100000"/>
              <a:buAutoNum type="arabicPeriod" startAt="1"/>
            </a:pPr>
            <a:r>
              <a:t>Will vary. Might wonder why are we learning this?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HAND WRITTEN LP.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answer to 2: [ 1 2 3]</a:t>
            </a:r>
          </a:p>
          <a:p>
            <a:pPr/>
          </a:p>
          <a:p>
            <a:pPr/>
            <a:r>
              <a:t>go over 2 for end of class.</a:t>
            </a:r>
          </a:p>
          <a:p>
            <a:pPr/>
            <a:r>
              <a:t>+Why is (1b) useful, because we have shown that B from (1b) is the inverse of A, so we know that X = B* [1 0 0]. = [1 2 3 ]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Matrix inverses to solve systems of linear equations?</a:t>
            </a:r>
          </a:p>
        </p:txBody>
      </p:sp>
      <p:sp>
        <p:nvSpPr>
          <p:cNvPr id="45" name="Dr. O’Brien  3/10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3/10/22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5.4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10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300772" y="1464767"/>
            <a:ext cx="6269918" cy="12319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rPr>
                <a:solidFill>
                  <a:schemeClr val="accent5"/>
                </a:solidFill>
              </a:rPr>
              <a:t>Be Sure to</a:t>
            </a:r>
            <a:r>
              <a:rPr>
                <a:solidFill>
                  <a:schemeClr val="accent3"/>
                </a:solidFill>
              </a:rPr>
              <a:t> carefully answer the question on the board to the </a:t>
            </a:r>
            <a:r>
              <a:rPr>
                <a:solidFill>
                  <a:srgbClr val="FF2600"/>
                </a:solidFill>
              </a:rPr>
              <a:t>left</a:t>
            </a:r>
            <a:r>
              <a:rPr>
                <a:solidFill>
                  <a:schemeClr val="accent3"/>
                </a:solidFill>
              </a:rPr>
              <a:t>.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framing…"/>
          <p:cNvGrpSpPr/>
          <p:nvPr/>
        </p:nvGrpSpPr>
        <p:grpSpPr>
          <a:xfrm>
            <a:off x="4138001" y="1352601"/>
            <a:ext cx="4070439" cy="2988433"/>
            <a:chOff x="0" y="-1"/>
            <a:chExt cx="4070437" cy="2988432"/>
          </a:xfrm>
        </p:grpSpPr>
        <p:sp>
          <p:nvSpPr>
            <p:cNvPr id="194" name="Rectangle"/>
            <p:cNvSpPr/>
            <p:nvPr/>
          </p:nvSpPr>
          <p:spPr>
            <a:xfrm>
              <a:off x="-1" y="-2"/>
              <a:ext cx="4070439" cy="298843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95" name="framing…"/>
            <p:cNvSpPr txBox="1"/>
            <p:nvPr/>
          </p:nvSpPr>
          <p:spPr>
            <a:xfrm>
              <a:off x="12699" y="12698"/>
              <a:ext cx="4045039" cy="296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</a:t>
              </a:r>
              <a:r>
                <a:rPr b="0"/>
                <a:t>use matrix inverses to solve systems of linear equations</a:t>
              </a:r>
              <a:endParaRPr b="0"/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this is where we see why matrix inverses are really useful.</a:t>
              </a:r>
              <a:endParaRPr b="0"/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use Gauss Jordan elimination to find the inverse of a matrix.</a:t>
              </a:r>
            </a:p>
          </p:txBody>
        </p:sp>
      </p:grp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28" y="1352601"/>
            <a:ext cx="3352803" cy="242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200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Mini-lesson"/>
          <p:cNvSpPr txBox="1"/>
          <p:nvPr>
            <p:ph type="title"/>
          </p:nvPr>
        </p:nvSpPr>
        <p:spPr>
          <a:xfrm>
            <a:off x="1899971" y="411575"/>
            <a:ext cx="6923930" cy="609043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Mini-lesson</a:t>
            </a:r>
          </a:p>
        </p:txBody>
      </p:sp>
      <p:sp>
        <p:nvSpPr>
          <p:cNvPr id="203" name="Be sure to… copy the information below in your notes:"/>
          <p:cNvSpPr txBox="1"/>
          <p:nvPr/>
        </p:nvSpPr>
        <p:spPr>
          <a:xfrm>
            <a:off x="4661803" y="1895081"/>
            <a:ext cx="34866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AB01"/>
                </a:solidFill>
              </a:defRPr>
            </a:pPr>
            <a:r>
              <a:t>Be sure to… </a:t>
            </a:r>
            <a:r>
              <a:rPr>
                <a:solidFill>
                  <a:srgbClr val="11053B"/>
                </a:solidFill>
              </a:rPr>
              <a:t>copy the information below in your notes:</a:t>
            </a:r>
          </a:p>
        </p:txBody>
      </p:sp>
      <p:sp>
        <p:nvSpPr>
          <p:cNvPr id="204" name="If we know the inverse   for an invertible matrix  , then we can solve for  , the variable matrix.…"/>
          <p:cNvSpPr txBox="1"/>
          <p:nvPr/>
        </p:nvSpPr>
        <p:spPr>
          <a:xfrm>
            <a:off x="4789255" y="2802626"/>
            <a:ext cx="3486663" cy="1107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If we know the inverse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 for an </a:t>
            </a:r>
            <a:r>
              <a:rPr>
                <a:solidFill>
                  <a:srgbClr val="FF2600"/>
                </a:solidFill>
              </a:rPr>
              <a:t>invertible</a:t>
            </a:r>
            <a:r>
              <a:t> matrix </a:t>
            </a:r>
            <a14:m>
              <m:oMath>
                <m:r>
                  <a:rPr xmlns:a="http://schemas.openxmlformats.org/drawingml/2006/main" sz="16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, then we can solve for </a:t>
            </a:r>
            <a14:m>
              <m:oMath>
                <m:r>
                  <a:rPr xmlns:a="http://schemas.openxmlformats.org/drawingml/2006/main" sz="15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the variable matrix.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>
              <a:defRPr>
                <a:solidFill>
                  <a:srgbClr val="011D57"/>
                </a:solidFill>
              </a:defRPr>
            </a:pPr>
            <a:r>
              <a:t>A matrix is </a:t>
            </a:r>
            <a:r>
              <a:rPr>
                <a:solidFill>
                  <a:srgbClr val="FF2600"/>
                </a:solidFill>
              </a:rPr>
              <a:t>invertible</a:t>
            </a:r>
            <a:r>
              <a:t> if it has an inverse.</a:t>
            </a:r>
          </a:p>
        </p:txBody>
      </p:sp>
      <p:sp>
        <p:nvSpPr>
          <p:cNvPr id="205" name="Follow along on the board! Info below should be in your notes (copy if it’s not there already)"/>
          <p:cNvSpPr txBox="1"/>
          <p:nvPr/>
        </p:nvSpPr>
        <p:spPr>
          <a:xfrm>
            <a:off x="1874784" y="1203437"/>
            <a:ext cx="42141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Follow along on the </a:t>
            </a:r>
            <a:r>
              <a:rPr>
                <a:solidFill>
                  <a:srgbClr val="FF2600"/>
                </a:solidFill>
              </a:rPr>
              <a:t>board</a:t>
            </a:r>
            <a:r>
              <a:t>! Info below should be in your notes (copy if it’s not there already)</a:t>
            </a:r>
          </a:p>
        </p:txBody>
      </p:sp>
      <p:sp>
        <p:nvSpPr>
          <p:cNvPr id="206" name="Matrix inverse…"/>
          <p:cNvSpPr txBox="1"/>
          <p:nvPr/>
        </p:nvSpPr>
        <p:spPr>
          <a:xfrm>
            <a:off x="294183" y="3020061"/>
            <a:ext cx="3486663" cy="138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61FE"/>
                </a:solidFill>
              </a:defRPr>
            </a:pPr>
            <a:r>
              <a:t>Matrix inverse</a:t>
            </a:r>
          </a:p>
          <a:p>
            <a:pPr>
              <a:defRPr i="1">
                <a:solidFill>
                  <a:srgbClr val="011D57"/>
                </a:solidFill>
              </a:defRPr>
            </a:pPr>
            <a14:m>
              <m:oMath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</a:t>
            </a:r>
            <a:r>
              <a:rPr i="0"/>
              <a:t>is an </a:t>
            </a:r>
            <a14:m>
              <m:oMath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rPr i="0"/>
              <a:t> square matrix.</a:t>
            </a:r>
            <a:endParaRPr i="0"/>
          </a:p>
          <a:p>
            <a:pPr>
              <a:defRPr i="1">
                <a:solidFill>
                  <a:srgbClr val="011D57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rPr i="0"/>
              <a:t> is an </a:t>
            </a:r>
            <a14:m>
              <m:oMath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rPr i="0"/>
              <a:t> identity matrix.</a:t>
            </a:r>
            <a:endParaRPr i="0"/>
          </a:p>
          <a:p>
            <a:pPr>
              <a:defRPr i="1">
                <a:solidFill>
                  <a:srgbClr val="011D57"/>
                </a:solidFill>
              </a:defRPr>
            </a:pPr>
            <a:r>
              <a:rPr i="0"/>
              <a:t>If there is a matrix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rPr i="0"/>
              <a:t> such that</a:t>
            </a:r>
            <a:endParaRPr i="0"/>
          </a:p>
          <a:p>
            <a:pPr>
              <a:defRPr i="1">
                <a:solidFill>
                  <a:srgbClr val="011D57"/>
                </a:solidFill>
              </a:defRPr>
            </a:pPr>
            <a:r>
              <a:rPr i="0"/>
              <a:t>       </a:t>
            </a:r>
            <a14:m>
              <m:oMath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endParaRPr i="0"/>
          </a:p>
          <a:p>
            <a:pPr>
              <a:defRPr i="1">
                <a:solidFill>
                  <a:srgbClr val="011D57"/>
                </a:solidFill>
              </a:defRPr>
            </a:pPr>
            <a:r>
              <a:rPr i="0"/>
              <a:t>Then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rPr i="0"/>
              <a:t> is called the </a:t>
            </a:r>
            <a:r>
              <a:rPr b="1" i="0"/>
              <a:t>inverse </a:t>
            </a:r>
            <a:r>
              <a:rPr i="0"/>
              <a:t>of </a:t>
            </a:r>
            <a14:m>
              <m:oMath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rPr i="0"/>
              <a:t>.</a:t>
            </a:r>
            <a:endParaRPr>
              <a:solidFill>
                <a:srgbClr val="FF6A00"/>
              </a:solidFill>
            </a:endParaRPr>
          </a:p>
        </p:txBody>
      </p:sp>
      <p:sp>
        <p:nvSpPr>
          <p:cNvPr id="207" name="Identity matrix…"/>
          <p:cNvSpPr txBox="1"/>
          <p:nvPr/>
        </p:nvSpPr>
        <p:spPr>
          <a:xfrm>
            <a:off x="280657" y="1821658"/>
            <a:ext cx="2239314" cy="1011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011D57"/>
                </a:solidFill>
              </a:defRPr>
            </a:pPr>
            <a:r>
              <a:t>Identity matrix</a:t>
            </a:r>
          </a:p>
          <a:p>
            <a:pPr>
              <a:defRPr sz="1100"/>
            </a:pPr>
            <a:r>
              <a:t>An </a:t>
            </a:r>
            <a14:m>
              <m:oMath>
                <m:r>
                  <a:rPr xmlns:a="http://schemas.openxmlformats.org/drawingml/2006/main" sz="13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3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3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matrix with 1s on its main diagonal and zeros everywhere else.  Denoted by </a:t>
            </a:r>
            <a14:m>
              <m:oMath>
                <m:r>
                  <a:rPr xmlns:a="http://schemas.openxmlformats.org/drawingml/2006/main" sz="11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. Multiplying any compatible matrix </a:t>
            </a:r>
            <a14:m>
              <m:oMath>
                <m:r>
                  <a:rPr xmlns:a="http://schemas.openxmlformats.org/drawingml/2006/main" sz="13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by </a:t>
            </a:r>
            <a14:m>
              <m:oMath>
                <m:r>
                  <a:rPr xmlns:a="http://schemas.openxmlformats.org/drawingml/2006/main" sz="11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results in the original matrix </a:t>
            </a:r>
            <a:r>
              <a:rPr i="1"/>
              <a:t>A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3"/>
      <p:bldP build="whole" bldLvl="1" animBg="1" rev="0" advAuto="0" spid="206" grpId="2"/>
      <p:bldP build="whole" bldLvl="1" animBg="1" rev="0" advAuto="0" spid="207" grpId="1"/>
      <p:bldP build="p" bldLvl="5" animBg="1" rev="0" advAuto="0" spid="204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Independent work"/>
          <p:cNvSpPr txBox="1"/>
          <p:nvPr>
            <p:ph type="title"/>
          </p:nvPr>
        </p:nvSpPr>
        <p:spPr>
          <a:xfrm>
            <a:off x="2036988" y="94994"/>
            <a:ext cx="6923930" cy="609044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Independent work</a:t>
            </a:r>
          </a:p>
        </p:txBody>
      </p:sp>
      <p:sp>
        <p:nvSpPr>
          <p:cNvPr id="212" name="Be sure to… answer the question below in your notes:…"/>
          <p:cNvSpPr txBox="1"/>
          <p:nvPr/>
        </p:nvSpPr>
        <p:spPr>
          <a:xfrm>
            <a:off x="2097316" y="791840"/>
            <a:ext cx="4949368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AB01"/>
                </a:solidFill>
              </a:defRPr>
            </a:pPr>
            <a:r>
              <a:t>Be sure to… </a:t>
            </a:r>
            <a:r>
              <a:rPr>
                <a:solidFill>
                  <a:srgbClr val="11053B"/>
                </a:solidFill>
              </a:rPr>
              <a:t>answer the question below in your notes:</a:t>
            </a: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FFAB01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6E8F"/>
                </a:solidFill>
              </a:defRPr>
            </a:pPr>
            <a:r>
              <a:rPr>
                <a:solidFill>
                  <a:srgbClr val="11053B"/>
                </a:solidFill>
              </a:rPr>
              <a:t>For (a-c) below, show that </a:t>
            </a:r>
            <a:r>
              <a:rPr i="1">
                <a:solidFill>
                  <a:srgbClr val="11053B"/>
                </a:solidFill>
              </a:rPr>
              <a:t>B </a:t>
            </a:r>
            <a:r>
              <a:rPr>
                <a:solidFill>
                  <a:srgbClr val="11053B"/>
                </a:solidFill>
              </a:rPr>
              <a:t>is the inverse of </a:t>
            </a:r>
            <a:r>
              <a:rPr i="1">
                <a:solidFill>
                  <a:srgbClr val="11053B"/>
                </a:solidFill>
              </a:rPr>
              <a:t>A</a:t>
            </a:r>
            <a:r>
              <a:rPr>
                <a:solidFill>
                  <a:srgbClr val="11053B"/>
                </a:solidFill>
              </a:rPr>
              <a:t>.</a:t>
            </a: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 marL="187157" indent="-187157">
              <a:buSzPct val="100000"/>
              <a:buAutoNum type="arabicPeriod" startAt="2"/>
              <a:defRPr>
                <a:solidFill>
                  <a:srgbClr val="016E8F"/>
                </a:solidFill>
              </a:defRPr>
            </a:pPr>
            <a:r>
              <a:rPr>
                <a:solidFill>
                  <a:srgbClr val="11053B"/>
                </a:solidFill>
              </a:rPr>
              <a:t>Use matrix multiplication to solve the system of equations below (</a:t>
            </a:r>
            <a:r>
              <a:rPr b="1">
                <a:solidFill>
                  <a:srgbClr val="11053B"/>
                </a:solidFill>
              </a:rPr>
              <a:t>hint: </a:t>
            </a:r>
            <a:r>
              <a:rPr>
                <a:solidFill>
                  <a:srgbClr val="11053B"/>
                </a:solidFill>
              </a:rPr>
              <a:t>(1b) will be useful).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2982" t="66042" r="0" b="0"/>
          <a:stretch>
            <a:fillRect/>
          </a:stretch>
        </p:blipFill>
        <p:spPr>
          <a:xfrm>
            <a:off x="2640292" y="1731156"/>
            <a:ext cx="3055653" cy="582205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a."/>
          <p:cNvSpPr txBox="1"/>
          <p:nvPr/>
        </p:nvSpPr>
        <p:spPr>
          <a:xfrm>
            <a:off x="1965148" y="1914314"/>
            <a:ext cx="1609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a.</a:t>
            </a:r>
          </a:p>
        </p:txBody>
      </p:sp>
      <p:sp>
        <p:nvSpPr>
          <p:cNvPr id="215" name="b."/>
          <p:cNvSpPr txBox="1"/>
          <p:nvPr/>
        </p:nvSpPr>
        <p:spPr>
          <a:xfrm>
            <a:off x="1965148" y="2858369"/>
            <a:ext cx="1609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b.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8944" t="0" r="0" b="0"/>
          <a:stretch>
            <a:fillRect/>
          </a:stretch>
        </p:blipFill>
        <p:spPr>
          <a:xfrm>
            <a:off x="2600324" y="2547219"/>
            <a:ext cx="3943343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ext"/>
          <p:cNvSpPr txBox="1"/>
          <p:nvPr/>
        </p:nvSpPr>
        <p:spPr>
          <a:xfrm>
            <a:off x="3120256" y="4118144"/>
            <a:ext cx="1735061" cy="674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17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11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  <a:p>
            <a:pPr/>
            <a:r>
              <a:t> </a:t>
            </a:r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11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7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/>
            <a:r>
              <a:t>             </a:t>
            </a:r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Independent work"/>
          <p:cNvSpPr txBox="1"/>
          <p:nvPr>
            <p:ph type="title"/>
          </p:nvPr>
        </p:nvSpPr>
        <p:spPr>
          <a:xfrm>
            <a:off x="1694815" y="411575"/>
            <a:ext cx="7129086" cy="535147"/>
          </a:xfrm>
          <a:prstGeom prst="rect">
            <a:avLst/>
          </a:prstGeom>
        </p:spPr>
        <p:txBody>
          <a:bodyPr/>
          <a:lstStyle>
            <a:lvl1pPr defTabSz="685800">
              <a:defRPr sz="2250"/>
            </a:lvl1pPr>
          </a:lstStyle>
          <a:p>
            <a:pPr/>
            <a:r>
              <a:t>Independent work</a:t>
            </a:r>
          </a:p>
        </p:txBody>
      </p:sp>
      <p:sp>
        <p:nvSpPr>
          <p:cNvPr id="222" name="Make up a story about what matrix A and matrix B below could represent. Then solve and interpret the product AB.…"/>
          <p:cNvSpPr txBox="1"/>
          <p:nvPr/>
        </p:nvSpPr>
        <p:spPr>
          <a:xfrm>
            <a:off x="1427839" y="1057083"/>
            <a:ext cx="6288322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Make up a story about what matrix A and matrix B below could represent. Then solve and interpret the product AB.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187157" indent="-187157">
              <a:buSzPct val="100000"/>
              <a:buAutoNum type="arabicPeriod" startAt="2"/>
            </a:pPr>
            <a:r>
              <a:t>Your company makes two kinds of sunglasses (aviator and cat eyed) at four locations.  The sales in the las month are represented in matrix </a:t>
            </a:r>
            <a:r>
              <a:rPr i="1"/>
              <a:t>A </a:t>
            </a:r>
            <a:r>
              <a:t>below.  If the aviator glasses sell for $100 and the cat eyed glasses for $110, use matrix multiplication to calculate your sales at each location.</a:t>
            </a:r>
          </a:p>
        </p:txBody>
      </p:sp>
      <p:pic>
        <p:nvPicPr>
          <p:cNvPr id="223" name="IMG_0118.png" descr="IMG_0118.png"/>
          <p:cNvPicPr>
            <a:picLocks noChangeAspect="1"/>
          </p:cNvPicPr>
          <p:nvPr/>
        </p:nvPicPr>
        <p:blipFill>
          <a:blip r:embed="rId2">
            <a:extLst/>
          </a:blip>
          <a:srcRect l="30489" t="63345" r="22336" b="29569"/>
          <a:stretch>
            <a:fillRect/>
          </a:stretch>
        </p:blipFill>
        <p:spPr>
          <a:xfrm>
            <a:off x="1799716" y="1641862"/>
            <a:ext cx="3260195" cy="652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G_0120.png" descr="IMG_0120.png"/>
          <p:cNvPicPr>
            <a:picLocks noChangeAspect="1"/>
          </p:cNvPicPr>
          <p:nvPr/>
        </p:nvPicPr>
        <p:blipFill>
          <a:blip r:embed="rId3">
            <a:extLst/>
          </a:blip>
          <a:srcRect l="0" t="38958" r="21108" b="49145"/>
          <a:stretch>
            <a:fillRect/>
          </a:stretch>
        </p:blipFill>
        <p:spPr>
          <a:xfrm>
            <a:off x="2119216" y="3542346"/>
            <a:ext cx="3315928" cy="666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2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