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It will print “L.H.S.”. We know this because name[i] will print the ith letter, so “L”, “H” and “S” separated by periods.</a:t>
            </a:r>
          </a:p>
          <a:p>
            <a:pPr marL="187157" indent="-187157">
              <a:buSzPct val="100000"/>
              <a:buAutoNum type="arabicPeriod" startAt="1"/>
            </a:pPr>
            <a:r>
              <a:t>We can use slice name[i:j] will return all characters from index i up to but not including index j.  So we should chance the first instance of name[] to name[0:6]. We could also write name[:6].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identify basic data types in Python?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3/10/22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5.4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10 March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04" name="framing…"/>
          <p:cNvSpPr txBox="1"/>
          <p:nvPr/>
        </p:nvSpPr>
        <p:spPr>
          <a:xfrm>
            <a:off x="4148458" y="1077536"/>
            <a:ext cx="4070436" cy="2988428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22959">
              <a:lnSpc>
                <a:spcPct val="115000"/>
              </a:lnSpc>
              <a:defRPr b="1" sz="1619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Python to manipulate strings.</a:t>
            </a:r>
            <a:endParaRPr b="0"/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Python is really, really good at string manipulation, compared to other languages. Understanding how to manipulate strings lets us do a lot of cool stuff.</a:t>
            </a:r>
            <a:endParaRPr b="0"/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Using lists to solve computational problems.</a:t>
            </a:r>
          </a:p>
        </p:txBody>
      </p:sp>
      <p:pic>
        <p:nvPicPr>
          <p:cNvPr id="20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447" y="1536873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0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8" name="Do now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 defTabSz="557784">
                <a:defRPr sz="1769"/>
              </a:pPr>
              <a:r>
                <a:t>Do now</a:t>
              </a:r>
            </a:p>
            <a:p>
              <a:pPr defTabSz="557784">
                <a:defRPr sz="1098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Take out notebook. Write down date/goal. Answer the question below in</a:t>
              </a:r>
              <a:endParaRPr>
                <a:solidFill>
                  <a:schemeClr val="accent1"/>
                </a:solidFill>
              </a:endParaRPr>
            </a:p>
            <a:p>
              <a:pPr defTabSz="557784">
                <a:defRPr sz="1098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>
                  <a:solidFill>
                    <a:schemeClr val="accent1"/>
                  </a:solidFill>
                </a:rPr>
                <a:t> complete sentences</a:t>
              </a:r>
            </a:p>
          </p:txBody>
        </p:sp>
      </p:grpSp>
      <p:sp>
        <p:nvSpPr>
          <p:cNvPr id="210" name="Copy the vocab below in your notes…"/>
          <p:cNvSpPr txBox="1"/>
          <p:nvPr/>
        </p:nvSpPr>
        <p:spPr>
          <a:xfrm>
            <a:off x="1318599" y="1691719"/>
            <a:ext cx="4163028" cy="40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Copy the vocab below in your notes</a:t>
            </a:r>
          </a:p>
          <a:p>
            <a:pPr marL="187157" indent="-187157">
              <a:buSzPct val="100000"/>
              <a:buAutoNum type="arabicPeriod" startAt="1"/>
            </a:pPr>
            <a:r>
              <a:t>For each vocab item, include at least one example</a:t>
            </a:r>
          </a:p>
        </p:txBody>
      </p:sp>
      <p:sp>
        <p:nvSpPr>
          <p:cNvPr id="211" name="Vocab…"/>
          <p:cNvSpPr txBox="1"/>
          <p:nvPr/>
        </p:nvSpPr>
        <p:spPr>
          <a:xfrm>
            <a:off x="1595678" y="2296696"/>
            <a:ext cx="4218999" cy="2229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Vocab</a:t>
            </a:r>
          </a:p>
          <a:p>
            <a:pPr>
              <a:defRPr>
                <a:solidFill>
                  <a:srgbClr val="000000"/>
                </a:solidFill>
              </a:defRPr>
            </a:pPr>
          </a:p>
          <a:p>
            <a:pPr algn="just"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t>String: </a:t>
            </a:r>
            <a:r>
              <a:rPr>
                <a:solidFill>
                  <a:schemeClr val="accent5"/>
                </a:solidFill>
              </a:rPr>
              <a:t>A sequence of characters (letters, numbers, punctionation marks, blank space</a:t>
            </a:r>
            <a:endParaRPr>
              <a:solidFill>
                <a:schemeClr val="accent5"/>
              </a:solidFill>
            </a:endParaRPr>
          </a:p>
          <a:p>
            <a:pPr algn="just">
              <a:defRPr>
                <a:solidFill>
                  <a:schemeClr val="accent1">
                    <a:lumOff val="-6117"/>
                  </a:schemeClr>
                </a:solidFill>
              </a:defRPr>
            </a:pPr>
            <a:endParaRPr>
              <a:solidFill>
                <a:schemeClr val="accent5"/>
              </a:solidFill>
            </a:endParaRPr>
          </a:p>
          <a:p>
            <a:pPr algn="just"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t>Int:</a:t>
            </a:r>
            <a:r>
              <a:rPr>
                <a:solidFill>
                  <a:schemeClr val="accent5"/>
                </a:solidFill>
              </a:rPr>
              <a:t> A whole number (negative or positive)</a:t>
            </a:r>
            <a:endParaRPr>
              <a:solidFill>
                <a:schemeClr val="accent5"/>
              </a:solidFill>
            </a:endParaRPr>
          </a:p>
          <a:p>
            <a:pPr algn="just">
              <a:defRPr>
                <a:solidFill>
                  <a:schemeClr val="accent1">
                    <a:lumOff val="-6117"/>
                  </a:schemeClr>
                </a:solidFill>
              </a:defRPr>
            </a:pPr>
          </a:p>
          <a:p>
            <a:pPr algn="just"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t>Float:</a:t>
            </a:r>
            <a:r>
              <a:rPr>
                <a:solidFill>
                  <a:schemeClr val="accent5"/>
                </a:solidFill>
              </a:rPr>
              <a:t> A number with a decimal point</a:t>
            </a:r>
            <a:endParaRPr>
              <a:solidFill>
                <a:schemeClr val="accent5"/>
              </a:solidFill>
            </a:endParaRPr>
          </a:p>
          <a:p>
            <a:pPr algn="just">
              <a:defRPr>
                <a:solidFill>
                  <a:schemeClr val="accent1">
                    <a:lumOff val="-6117"/>
                  </a:schemeClr>
                </a:solidFill>
              </a:defRPr>
            </a:pPr>
          </a:p>
          <a:p>
            <a:pPr algn="just"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t>List: </a:t>
            </a:r>
            <a:r>
              <a:rPr>
                <a:solidFill>
                  <a:schemeClr val="accent5"/>
                </a:solidFill>
              </a:rPr>
              <a:t>Used to store multiple items (of any data type). Create a list using ‘[ ]’.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8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16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7" name="Work da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19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20" name="Weekly Goal:…"/>
          <p:cNvSpPr txBox="1"/>
          <p:nvPr/>
        </p:nvSpPr>
        <p:spPr>
          <a:xfrm>
            <a:off x="4848179" y="1531166"/>
            <a:ext cx="3481017" cy="6164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7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unit 8 by Friday</a:t>
            </a:r>
          </a:p>
        </p:txBody>
      </p:sp>
      <p:sp>
        <p:nvSpPr>
          <p:cNvPr id="221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21982" indent="-221982" defTabSz="674827">
              <a:lnSpc>
                <a:spcPct val="115000"/>
              </a:lnSpc>
              <a:buSzPct val="100000"/>
              <a:buAutoNum type="alphaUcPeriod" startAt="1"/>
              <a:defRPr b="1" sz="126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seat  </a:t>
            </a:r>
          </a:p>
          <a:p>
            <a:pPr marL="221982" indent="-221982" defTabSz="674827">
              <a:lnSpc>
                <a:spcPct val="115000"/>
              </a:lnSpc>
              <a:buSzPct val="100000"/>
              <a:buAutoNum type="alphaUcPeriod" startAt="1"/>
              <a:defRPr b="1" sz="126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Weekly goals to the right and the framing below.</a:t>
            </a:r>
          </a:p>
          <a:p>
            <a:pPr marL="221982" indent="-221982" defTabSz="674827">
              <a:lnSpc>
                <a:spcPct val="115000"/>
              </a:lnSpc>
              <a:buSzPct val="100000"/>
              <a:buAutoNum type="alphaUcPeriod" startAt="1"/>
              <a:defRPr b="1" sz="126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22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23" name="framing…"/>
          <p:cNvSpPr txBox="1"/>
          <p:nvPr/>
        </p:nvSpPr>
        <p:spPr>
          <a:xfrm>
            <a:off x="575119" y="3143262"/>
            <a:ext cx="7721223" cy="1344291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86968">
              <a:lnSpc>
                <a:spcPct val="115000"/>
              </a:lnSpc>
              <a:defRPr b="1" sz="1358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300"/>
              <a:buFont typeface="Helvetica"/>
              <a:buChar char="●"/>
              <a:defRPr b="1" sz="135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Effectively use control structures to automate computational processes.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300"/>
              <a:buFont typeface="Helvetica"/>
              <a:buChar char="●"/>
              <a:defRPr b="1" sz="135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We learned about control structures in the tracy unit. Now we’re applying them in a wider variety of contexts. 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300"/>
              <a:buFont typeface="Helvetica"/>
              <a:buChar char="●"/>
              <a:defRPr b="1" sz="135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Using lists to solve computational problems.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3" grpId="2"/>
      <p:bldP build="p" bldLvl="5" animBg="1" rev="0" advAuto="0" spid="22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8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31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9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0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5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8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6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7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