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marL="187157" indent="-187157">
              <a:buSzPct val="100000"/>
              <a:buAutoNum type="arabicPeriod" startAt="1"/>
            </a:pPr>
            <a:r>
              <a:t>The x axis of the graph represents days 0 to 100, the y access represents the mass (~weight) of a sample of Pyretium.</a:t>
            </a:r>
          </a:p>
          <a:p>
            <a:pPr marL="187157" indent="-187157">
              <a:buSzPct val="100000"/>
              <a:buAutoNum type="arabicPeriod" startAt="1"/>
            </a:pPr>
            <a:r>
              <a:t>The data is rapidly decreasing, so the mass of Pyretium is shrinking.  </a:t>
            </a:r>
          </a:p>
          <a:p>
            <a:pPr marL="187157" indent="-187157">
              <a:buSzPct val="100000"/>
              <a:buAutoNum type="arabicPeriod" startAt="1"/>
            </a:pPr>
            <a:r>
              <a:t>Answers will vary.  Student’s might notice that the data is very messy (the measurements jump around a lot, even if close together). This is common in science, due to experimental error. Students also might wonder how measurements of mass can be less than 0. </a:t>
            </a:r>
          </a:p>
          <a:p>
            <a:pPr marL="187157" indent="-187157">
              <a:buSzPct val="100000"/>
              <a:buAutoNum type="arabicPeriod" startAt="1"/>
            </a:pPr>
            <a:r>
              <a:t> answers will vary. alot of students might think it’s some kind of quadratic.</a:t>
            </a:r>
          </a:p>
          <a:p>
            <a:pPr/>
          </a:p>
          <a:p>
            <a:pPr/>
            <a:r>
              <a:t>3 minute quick write -&gt;  read first two questions aloud -&gt;1 minute turn and talk -&gt; group share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Copy the definition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See Desmos notes for questions and answers.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See Desmos notes for questions and answers.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transformations of exponential functions to model real world data in Pyret?</a:t>
            </a:r>
            <a:endParaRPr b="0"/>
          </a:p>
        </p:txBody>
      </p:sp>
      <p:sp>
        <p:nvSpPr>
          <p:cNvPr id="45" name="Dr. O’Brien  1/20/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1/20/22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17.4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20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o Now"/>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Do Now</a:t>
            </a:r>
          </a:p>
        </p:txBody>
      </p:sp>
      <p:sp>
        <p:nvSpPr>
          <p:cNvPr id="189" name="Be sure to: do the work below in your saved copy of thenAlice’s restaurant Pyret file:…"/>
          <p:cNvSpPr txBox="1"/>
          <p:nvPr/>
        </p:nvSpPr>
        <p:spPr>
          <a:xfrm>
            <a:off x="1393694" y="582300"/>
            <a:ext cx="3564592" cy="3822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300">
                <a:solidFill>
                  <a:schemeClr val="accent5">
                    <a:satOff val="-3088"/>
                    <a:lumOff val="12696"/>
                  </a:schemeClr>
                </a:solidFill>
              </a:defRPr>
            </a:pPr>
            <a:r>
              <a:t>Be sure to…</a:t>
            </a:r>
            <a:r>
              <a:rPr>
                <a:solidFill>
                  <a:schemeClr val="accent1">
                    <a:lumOff val="-6117"/>
                  </a:schemeClr>
                </a:solidFill>
              </a:rPr>
              <a:t>Get out your notebook/binder. Read the paragraph below carefully, then answer each question with a complete sentence.</a:t>
            </a:r>
            <a:endParaRPr>
              <a:solidFill>
                <a:schemeClr val="accent1">
                  <a:lumOff val="-6117"/>
                </a:schemeClr>
              </a:solidFill>
            </a:endParaRPr>
          </a:p>
          <a:p>
            <a:pPr>
              <a:defRPr sz="1300">
                <a:solidFill>
                  <a:schemeClr val="accent5">
                    <a:satOff val="-3088"/>
                    <a:lumOff val="12696"/>
                  </a:schemeClr>
                </a:solidFill>
              </a:defRPr>
            </a:pPr>
            <a:endParaRPr>
              <a:solidFill>
                <a:schemeClr val="accent1">
                  <a:lumOff val="-6117"/>
                </a:schemeClr>
              </a:solidFill>
            </a:endParaRPr>
          </a:p>
          <a:p>
            <a:pPr defTabSz="457200">
              <a:spcBef>
                <a:spcPts val="1200"/>
              </a:spcBef>
              <a:defRPr sz="1300">
                <a:solidFill>
                  <a:srgbClr val="000000"/>
                </a:solidFill>
              </a:defRPr>
            </a:pPr>
            <a:r>
              <a:rPr>
                <a:solidFill>
                  <a:schemeClr val="accent1">
                    <a:lumOff val="-6117"/>
                  </a:schemeClr>
                </a:solidFill>
              </a:rPr>
              <a:t>In chemistry class Omesh discovered Pyretium, a new radioactive element, and named it after your favorite programming language. He’s measured the weight of his Pyretium sample over the past hundred days.  The data is represented in the graph to the right. </a:t>
            </a:r>
            <a:endParaRPr>
              <a:solidFill>
                <a:schemeClr val="accent1">
                  <a:lumOff val="-6117"/>
                </a:schemeClr>
              </a:solidFill>
            </a:endParaRPr>
          </a:p>
          <a:p>
            <a:pPr>
              <a:defRPr sz="1300">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In your own words, describe what the graph is saying.</a:t>
            </a: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What do you notice about this data?</a:t>
            </a: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What questions do you have about the data?</a:t>
            </a: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Make a prediction: What kind of function do you think should be used to represent this data?</a:t>
            </a:r>
          </a:p>
        </p:txBody>
      </p:sp>
      <p:pic>
        <p:nvPicPr>
          <p:cNvPr id="190" name="Image" descr="Image"/>
          <p:cNvPicPr>
            <a:picLocks noChangeAspect="1"/>
          </p:cNvPicPr>
          <p:nvPr/>
        </p:nvPicPr>
        <p:blipFill>
          <a:blip r:embed="rId3">
            <a:extLst/>
          </a:blip>
          <a:stretch>
            <a:fillRect/>
          </a:stretch>
        </p:blipFill>
        <p:spPr>
          <a:xfrm>
            <a:off x="5110280" y="1082332"/>
            <a:ext cx="3357089" cy="272029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8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8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5"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Image" descr="Image"/>
          <p:cNvPicPr>
            <a:picLocks noChangeAspect="1"/>
          </p:cNvPicPr>
          <p:nvPr/>
        </p:nvPicPr>
        <p:blipFill>
          <a:blip r:embed="rId2">
            <a:extLst/>
          </a:blip>
          <a:stretch>
            <a:fillRect/>
          </a:stretch>
        </p:blipFill>
        <p:spPr>
          <a:xfrm>
            <a:off x="2242680" y="837864"/>
            <a:ext cx="6286501" cy="29845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Image" descr="Image"/>
          <p:cNvPicPr>
            <a:picLocks noChangeAspect="1"/>
          </p:cNvPicPr>
          <p:nvPr/>
        </p:nvPicPr>
        <p:blipFill>
          <a:blip r:embed="rId3">
            <a:extLst/>
          </a:blip>
          <a:stretch>
            <a:fillRect/>
          </a:stretch>
        </p:blipFill>
        <p:spPr>
          <a:xfrm>
            <a:off x="2330791" y="1025404"/>
            <a:ext cx="5092006" cy="3092692"/>
          </a:xfrm>
          <a:prstGeom prst="rect">
            <a:avLst/>
          </a:prstGeom>
          <a:ln w="12700">
            <a:miter lim="400000"/>
          </a:ln>
        </p:spPr>
      </p:pic>
      <p:sp>
        <p:nvSpPr>
          <p:cNvPr id="200" name="Vocabulary"/>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Vocabulary</a:t>
            </a:r>
          </a:p>
        </p:txBody>
      </p:sp>
      <p:sp>
        <p:nvSpPr>
          <p:cNvPr id="201" name="After you’re done copying,…"/>
          <p:cNvSpPr txBox="1"/>
          <p:nvPr/>
        </p:nvSpPr>
        <p:spPr>
          <a:xfrm>
            <a:off x="224809" y="2139950"/>
            <a:ext cx="1734474" cy="863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After you’re done copying,</a:t>
            </a:r>
          </a:p>
          <a:p>
            <a:pPr/>
            <a:r>
              <a:t>Please log in to your workstation.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Image" descr="Image"/>
          <p:cNvPicPr>
            <a:picLocks noChangeAspect="1"/>
          </p:cNvPicPr>
          <p:nvPr/>
        </p:nvPicPr>
        <p:blipFill>
          <a:blip r:embed="rId3">
            <a:extLst/>
          </a:blip>
          <a:srcRect l="0" t="0" r="0" b="0"/>
          <a:stretch>
            <a:fillRect/>
          </a:stretch>
        </p:blipFill>
        <p:spPr>
          <a:xfrm>
            <a:off x="4445811" y="1214181"/>
            <a:ext cx="4210599" cy="2557359"/>
          </a:xfrm>
          <a:prstGeom prst="rect">
            <a:avLst/>
          </a:prstGeom>
          <a:ln w="12700">
            <a:solidFill>
              <a:srgbClr val="012F7B"/>
            </a:solidFill>
            <a:miter lim="400000"/>
          </a:ln>
        </p:spPr>
      </p:pic>
      <p:sp>
        <p:nvSpPr>
          <p:cNvPr id="206" name="Be sure to: do the work below in your saved copy of thenAlice’s restaurant Pyret file:…"/>
          <p:cNvSpPr txBox="1"/>
          <p:nvPr/>
        </p:nvSpPr>
        <p:spPr>
          <a:xfrm>
            <a:off x="855133" y="1215269"/>
            <a:ext cx="3344388" cy="2819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Copy the definition of an exponential function on the right in your notes.</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Log into your work station. Open on the Desmos activity </a:t>
            </a:r>
            <a:r>
              <a:rPr>
                <a:solidFill>
                  <a:schemeClr val="accent3">
                    <a:satOff val="-16546"/>
                    <a:lumOff val="13627"/>
                  </a:schemeClr>
                </a:solidFill>
              </a:rPr>
              <a:t>Exponential Functions in Pyret </a:t>
            </a:r>
            <a:r>
              <a:rPr>
                <a:solidFill>
                  <a:schemeClr val="accent1">
                    <a:lumOff val="-6117"/>
                  </a:schemeClr>
                </a:solidFill>
              </a:rPr>
              <a:t> in Google Classroom. Begin working on your own.</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If you finish early, resume working an any unfinished assignment!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Be prepared to stop for a group discussion and  to share out your answers.</a:t>
            </a:r>
          </a:p>
        </p:txBody>
      </p:sp>
      <p:sp>
        <p:nvSpPr>
          <p:cNvPr id="207" name="Desmos activity"/>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Desmos activity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6"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Be sure to: do the work below in your saved copy of thenAlice’s restaurant Pyret file:…"/>
          <p:cNvSpPr txBox="1"/>
          <p:nvPr/>
        </p:nvSpPr>
        <p:spPr>
          <a:xfrm>
            <a:off x="855133" y="1215269"/>
            <a:ext cx="3344388" cy="2400102"/>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 What is the mass of your sample around day 0:</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 How do you think you need to transform the </a:t>
            </a:r>
            <a:r>
              <a:rPr>
                <a:solidFill>
                  <a:schemeClr val="accent1">
                    <a:lumOff val="-6117"/>
                  </a:schemeClr>
                </a:solidFill>
                <a:latin typeface="Courier New"/>
                <a:ea typeface="Courier New"/>
                <a:cs typeface="Courier New"/>
                <a:sym typeface="Courier New"/>
              </a:rPr>
              <a:t>radioactive-decay() </a:t>
            </a:r>
            <a:r>
              <a:rPr>
                <a:solidFill>
                  <a:schemeClr val="accent1">
                    <a:lumOff val="-6117"/>
                  </a:schemeClr>
                </a:solidFill>
              </a:rPr>
              <a:t>function so that it more accurately models your data?</a:t>
            </a:r>
          </a:p>
          <a:p>
            <a:pPr marL="187157" indent="-187157">
              <a:buSzPct val="100000"/>
              <a:buAutoNum type="arabicPeriod" startAt="1"/>
              <a:defRPr>
                <a:solidFill>
                  <a:schemeClr val="accent5">
                    <a:satOff val="-3088"/>
                    <a:lumOff val="12696"/>
                  </a:schemeClr>
                </a:solidFill>
              </a:defRPr>
            </a:pPr>
            <a:r>
              <a:t> </a:t>
            </a:r>
            <a:r>
              <a:rPr>
                <a:solidFill>
                  <a:schemeClr val="accent1">
                    <a:lumOff val="-6117"/>
                  </a:schemeClr>
                </a:solidFill>
              </a:rPr>
              <a:t>When you implemented your function, how did you know the fit was right? </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What do you predict the mass will be after 200 days?</a:t>
            </a:r>
          </a:p>
        </p:txBody>
      </p:sp>
      <p:sp>
        <p:nvSpPr>
          <p:cNvPr id="212" name="Desmos activity: review"/>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Desmos activity: review</a:t>
            </a:r>
          </a:p>
        </p:txBody>
      </p:sp>
      <p:pic>
        <p:nvPicPr>
          <p:cNvPr id="213" name="Image" descr="Image"/>
          <p:cNvPicPr>
            <a:picLocks noChangeAspect="1"/>
          </p:cNvPicPr>
          <p:nvPr/>
        </p:nvPicPr>
        <p:blipFill>
          <a:blip r:embed="rId3">
            <a:extLst/>
          </a:blip>
          <a:stretch>
            <a:fillRect/>
          </a:stretch>
        </p:blipFill>
        <p:spPr>
          <a:xfrm>
            <a:off x="4597113" y="1137559"/>
            <a:ext cx="3829419" cy="278918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1"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Make sure there isn’t any litter near your workstation.</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If you borrowed headphones, sign them back in.</a:t>
            </a:r>
          </a:p>
          <a:p>
            <a:pPr marL="629708" indent="-629708" defTabSz="2438400">
              <a:lnSpc>
                <a:spcPct val="115000"/>
              </a:lnSpc>
              <a:buSzPct val="100000"/>
              <a:buAutoNum type="arabicPeriod" startAt="1"/>
              <a:defRPr b="1" sz="1800">
                <a:solidFill>
                  <a:srgbClr val="171717"/>
                </a:solidFill>
                <a:latin typeface="+mn-lt"/>
                <a:ea typeface="+mn-ea"/>
                <a:cs typeface="+mn-cs"/>
                <a:sym typeface="Arial"/>
              </a:defRPr>
            </a:pPr>
            <a:r>
              <a:t>Make sure you are logged out of your computer! </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Remain in your seat until the bell rings.</a:t>
            </a:r>
          </a:p>
        </p:txBody>
      </p:sp>
      <p:grpSp>
        <p:nvGrpSpPr>
          <p:cNvPr id="220" name="Google Shape;118;p19"/>
          <p:cNvGrpSpPr/>
          <p:nvPr/>
        </p:nvGrpSpPr>
        <p:grpSpPr>
          <a:xfrm>
            <a:off x="2147095" y="500360"/>
            <a:ext cx="6535195" cy="810605"/>
            <a:chOff x="0" y="0"/>
            <a:chExt cx="6535193" cy="810604"/>
          </a:xfrm>
        </p:grpSpPr>
        <p:sp>
          <p:nvSpPr>
            <p:cNvPr id="218"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defRPr>
              </a:pPr>
            </a:p>
          </p:txBody>
        </p:sp>
        <p:sp>
          <p:nvSpPr>
            <p:cNvPr id="219"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latin typeface="+mn-lt"/>
                  <a:ea typeface="+mn-ea"/>
                  <a:cs typeface="+mn-cs"/>
                  <a:sym typeface="Arial"/>
                </a:defRPr>
              </a:pPr>
              <a:r>
                <a:t>wrapping up!</a:t>
              </a:r>
            </a:p>
            <a:p>
              <a:pPr>
                <a:defRPr>
                  <a:solidFill>
                    <a:schemeClr val="accent5"/>
                  </a:solidFill>
                </a:defRPr>
              </a:pPr>
              <a:r>
                <a:t>be sure to:</a:t>
              </a:r>
              <a:r>
                <a:rPr>
                  <a:solidFill>
                    <a:schemeClr val="accent5">
                      <a:lumOff val="-9843"/>
                    </a:schemeClr>
                  </a:solidFill>
                </a:rPr>
                <a:t> </a:t>
              </a:r>
              <a:r>
                <a:rPr>
                  <a:solidFill>
                    <a:schemeClr val="accent1"/>
                  </a:solidFill>
                </a:rPr>
                <a:t>read the directions below!</a:t>
              </a:r>
            </a:p>
          </p:txBody>
        </p:sp>
      </p:grpSp>
      <p:pic>
        <p:nvPicPr>
          <p:cNvPr id="221"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