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calculators</a:t>
            </a:r>
          </a:p>
          <a:p>
            <a:pPr/>
            <a:r>
              <a:t>no new vocab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+answers will vary. Make a plan can be hard, if you don’t know where to start.  (4) can also be hard, since people want to do as little work as possible.</a:t>
            </a:r>
          </a:p>
          <a:p>
            <a:pPr/>
            <a:r>
              <a:t>+Why is it a good idea to understand the problem and then make a plan? because otherwise we don’t know what we’re doing!</a:t>
            </a:r>
          </a:p>
          <a:p>
            <a:pPr/>
            <a:r>
              <a:t>+How do you start making a plan? Think about what you already know, and about how this problem resembles problems you’ve seen before.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plan: We’ll go through one of the Pset #5 word problems together.</a:t>
            </a:r>
          </a:p>
          <a:p>
            <a:pPr/>
            <a:r>
              <a:t>You’ll work with a partner to solve some other word problems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A pebble is dropped in the pond. The ripples are ‘concentric’ circles.  r(t) = 0.6t.  A(r) = pi*rt^2. </a:t>
            </a:r>
          </a:p>
          <a:p>
            <a:pPr marL="233947" indent="-233947">
              <a:buSzPct val="100000"/>
              <a:buAutoNum type="alphaLcPeriod" startAt="1"/>
            </a:pPr>
            <a:r>
              <a:t>A sensible answer would be a real number.  </a:t>
            </a:r>
            <a:br/>
            <a:r>
              <a:t>+What could be an interval for this number? </a:t>
            </a:r>
            <a:br/>
            <a:r>
              <a:t>+Do we think the answer will be negative? no because all the numbers here are positive</a:t>
            </a:r>
            <a:br/>
            <a:r>
              <a:t>+will the answer be bigger than 10? hard to know but 1.3 is pretty small so probably not</a:t>
            </a:r>
            <a:br/>
            <a:r>
              <a:t>so we know that the answer is probably somewhere between 0 and 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It resembles problems involving combinations of functions. In this case, it’s specifically composite functions, because the radius goes into the area.</a:t>
            </a:r>
          </a:p>
          <a:p>
            <a:pPr marL="233947" indent="-233947">
              <a:buSzPct val="100000"/>
              <a:buAutoNum type="alphaLcPeriod" startAt="1"/>
            </a:pPr>
            <a:r>
              <a:t>A good first step could be finding the composite of A and r.</a:t>
            </a:r>
            <a:br/>
            <a:r>
              <a:t>+How do we know whether to compose A with r or r with A? It’s A with r because the input for A is a radius, which is the output for r.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THROUGH ON BOARD</a:t>
            </a:r>
          </a:p>
          <a:p>
            <a:pPr/>
            <a:r>
              <a:t>r(t) = 0.6t</a:t>
            </a:r>
          </a:p>
          <a:p>
            <a:pPr/>
            <a:r>
              <a:t>A(r) = pi r t^2 </a:t>
            </a:r>
          </a:p>
          <a:p>
            <a:pPr/>
          </a:p>
          <a:p>
            <a:pPr/>
            <a:r>
              <a:t>(A . r)(t) = A(r(t)) = </a:t>
            </a:r>
          </a:p>
          <a:p>
            <a:pPr/>
            <a:r>
              <a:t>pi (0.6 t)t^2 = 0.6 pi t^3 </a:t>
            </a:r>
          </a:p>
          <a:p>
            <a:pPr/>
          </a:p>
          <a:p>
            <a:pPr/>
            <a:r>
              <a:t>We could appoximate the coefficient by multiplying 0.6 with pi, but right now I want to keep things as simple and accurate as possible.</a:t>
            </a:r>
          </a:p>
          <a:p>
            <a:pPr/>
          </a:p>
          <a:p>
            <a:pPr/>
            <a:r>
              <a:t>Final step. plug t = 1.3 </a:t>
            </a:r>
          </a:p>
          <a:p>
            <a:pPr/>
            <a:r>
              <a:t>0.6 pi (1.3)^3  = 4.14 </a:t>
            </a:r>
          </a:p>
          <a:p>
            <a:pPr/>
          </a:p>
          <a:p>
            <a:pPr/>
          </a:p>
          <a:p>
            <a:pPr/>
            <a:r>
              <a:t>review work. </a:t>
            </a:r>
          </a:p>
          <a:p>
            <a:pPr/>
            <a:r>
              <a:t>Go through our calculations. +Do we see any mistakes? maybe! it depends on if I do something wrong here.</a:t>
            </a:r>
          </a:p>
          <a:p>
            <a:pPr/>
            <a:r>
              <a:t>+does this answer make sense, yes it’s bigger than 0 and less than 10. So this seems like a reasonable answer!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 I make a plan? Make sure you understand the question, then think about which combination of functions will make sense here.</a:t>
            </a:r>
          </a:p>
          <a:p>
            <a:pPr/>
            <a:r>
              <a:t>+ how do I know if my answer is correct? Maybe check in with another group. If there ’s a difference you can talk about what you did differently.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 box method = -4x^3+4x^2 -2x + 3.</a:t>
            </a:r>
          </a:p>
          <a:p>
            <a:pPr/>
            <a:r>
              <a:t>5. N.T(t) = 20(4t+2)^2 -80(4t+2) + 500 =</a:t>
            </a:r>
          </a:p>
          <a:p>
            <a:pPr/>
            <a:r>
              <a:t>20(4t+2)[4t+2 - 4] </a:t>
            </a:r>
          </a:p>
          <a:p>
            <a:pPr/>
            <a:r>
              <a:t>20(4t+2)(4t-2) + 500=</a:t>
            </a:r>
          </a:p>
          <a:p>
            <a:pPr/>
            <a:r>
              <a:t>20[4t^2 -4] + 500 = 2000</a:t>
            </a:r>
          </a:p>
          <a:p>
            <a:pPr/>
            <a:r>
              <a:t>1500/20 = 4t^2 - 4</a:t>
            </a:r>
          </a:p>
          <a:p>
            <a:pPr/>
            <a:r>
              <a:t>79 = 4t^2</a:t>
            </a:r>
          </a:p>
          <a:p>
            <a:pPr/>
          </a:p>
          <a:p>
            <a:pPr/>
            <a:r>
              <a:t>t = sqrt(79)/2</a:t>
            </a:r>
          </a:p>
          <a:p>
            <a:pPr/>
          </a:p>
          <a:p>
            <a:pPr/>
            <a:r>
              <a:t>+is this in the domain of our function? no its about 4.44. so the bacteria count will never reach 2000.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</a:t>
            </a:r>
            <a:r>
              <a:rPr b="0" i="1" u="sng"/>
              <a:t>how to solve it </a:t>
            </a:r>
            <a:r>
              <a:rPr b="0"/>
              <a:t>to solve complex word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10/18/21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5.2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18th,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2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0716" y="1514014"/>
            <a:ext cx="6130176" cy="2825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16" name="Google Shape;124;p20"/>
          <p:cNvSpPr txBox="1"/>
          <p:nvPr/>
        </p:nvSpPr>
        <p:spPr>
          <a:xfrm>
            <a:off x="2400250" y="575950"/>
            <a:ext cx="6321601" cy="6354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2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Reflection</a:t>
            </a:r>
          </a:p>
        </p:txBody>
      </p:sp>
      <p:sp>
        <p:nvSpPr>
          <p:cNvPr id="217" name="How was using the how to solve it method helpful?…"/>
          <p:cNvSpPr txBox="1"/>
          <p:nvPr>
            <p:ph type="body" sz="half" idx="1"/>
          </p:nvPr>
        </p:nvSpPr>
        <p:spPr>
          <a:xfrm>
            <a:off x="2437778" y="1352600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b="1"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How was using the </a:t>
            </a:r>
            <a:r>
              <a:rPr i="1"/>
              <a:t>how to solve it </a:t>
            </a:r>
            <a:r>
              <a:t>method helpful?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b="1"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What was most challenging about the method?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b="1"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Do you feel like you’re more prepared to solve word problems in the future? Why or why not?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b="1"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Before we go: Please arrange desks in rows!!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Read through the how to solve it method.…"/>
          <p:cNvSpPr txBox="1"/>
          <p:nvPr/>
        </p:nvSpPr>
        <p:spPr>
          <a:xfrm>
            <a:off x="305303" y="1956587"/>
            <a:ext cx="2653076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Read through the </a:t>
            </a:r>
            <a:r>
              <a:rPr u="sng"/>
              <a:t>how to solve it</a:t>
            </a:r>
            <a:r>
              <a:t> method.</a:t>
            </a:r>
          </a:p>
          <a:p>
            <a:pPr marL="187157" indent="-187157">
              <a:buSzPct val="100000"/>
              <a:buAutoNum type="arabicPeriod" startAt="1"/>
            </a:pPr>
            <a:r>
              <a:t>What is the most difficult part of the method to do? Answer in a complete sentence.</a:t>
            </a:r>
          </a:p>
        </p:txBody>
      </p:sp>
      <p:grpSp>
        <p:nvGrpSpPr>
          <p:cNvPr id="165" name="how to solve it…"/>
          <p:cNvGrpSpPr/>
          <p:nvPr/>
        </p:nvGrpSpPr>
        <p:grpSpPr>
          <a:xfrm>
            <a:off x="3082006" y="1956587"/>
            <a:ext cx="3631968" cy="2376863"/>
            <a:chOff x="0" y="0"/>
            <a:chExt cx="3631967" cy="2376862"/>
          </a:xfrm>
        </p:grpSpPr>
        <p:sp>
          <p:nvSpPr>
            <p:cNvPr id="164" name="how to solve it…"/>
            <p:cNvSpPr txBox="1"/>
            <p:nvPr/>
          </p:nvSpPr>
          <p:spPr>
            <a:xfrm>
              <a:off x="25400" y="25400"/>
              <a:ext cx="3581168" cy="232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576072">
                <a:defRPr b="1" sz="1071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63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1968" cy="2376863"/>
            </a:xfrm>
            <a:prstGeom prst="rect">
              <a:avLst/>
            </a:prstGeom>
            <a:effectLst/>
          </p:spPr>
        </p:pic>
      </p:grpSp>
      <p:pic>
        <p:nvPicPr>
          <p:cNvPr id="1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14972" y="2000671"/>
            <a:ext cx="1585159" cy="2376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what: Use how to solve it to solve complex word problem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</a:t>
            </a:r>
            <a:r>
              <a:rPr b="0" i="1" u="sng"/>
              <a:t>how to solve it</a:t>
            </a:r>
            <a:r>
              <a:rPr b="0" i="1"/>
              <a:t> </a:t>
            </a:r>
            <a:r>
              <a:rPr b="0"/>
              <a:t>to solve complex word problems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will help us break down difficult problems into smaller parts so we can apply our fundamental math skills!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Fun with polynomial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 pebble is dropped into a calm pond, causing ripples in the form of concentric circles. The radius (in feet) of the outermost ripple is given by r , where t is the time (in seconds) after the pebble strikes the water. The area of the circle is given by "/>
          <p:cNvSpPr txBox="1"/>
          <p:nvPr/>
        </p:nvSpPr>
        <p:spPr>
          <a:xfrm>
            <a:off x="5433981" y="2194846"/>
            <a:ext cx="3278433" cy="2163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A pebble is dropped into a calm pond, causing ripples in the form of concentric circles. The radius (in feet) of the outermost ripple is given by </a:t>
            </a:r>
            <a:r>
              <a:rPr i="1"/>
              <a:t>r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0.6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, where </a:t>
            </a:r>
            <a:r>
              <a:rPr i="1"/>
              <a:t>t </a:t>
            </a:r>
            <a:r>
              <a:t>is the time (in seconds) after the pebble strikes the water. The area of the circle is given by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 Find the radius of the largest circle after 1.3 seconds.</a:t>
            </a:r>
            <a:endParaRPr sz="1200"/>
          </a:p>
          <a:p>
            <a:pPr>
              <a:defRPr b="1">
                <a:solidFill>
                  <a:srgbClr val="000000"/>
                </a:solidFill>
              </a:defRPr>
            </a:pPr>
            <a:br/>
          </a:p>
          <a:p>
            <a:pPr>
              <a:defRPr b="1">
                <a:solidFill>
                  <a:srgbClr val="000000"/>
                </a:solidFill>
              </a:defRPr>
            </a:pPr>
            <a:endParaRPr b="0" sz="1200"/>
          </a:p>
          <a:p>
            <a:pPr>
              <a:defRPr b="1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177" name="Understand the problem:…"/>
          <p:cNvSpPr txBox="1"/>
          <p:nvPr/>
        </p:nvSpPr>
        <p:spPr>
          <a:xfrm>
            <a:off x="1698624" y="546100"/>
            <a:ext cx="327843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Understand the problem: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information are we given?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a sensible answer look like?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981" y="480906"/>
            <a:ext cx="2962756" cy="1638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 pebble is dropped into a calm pond, causing ripples in the form of concentric circles. The radius (in feet) of the outermost ripple is given by r , where t is the time (in seconds) after the pebble strikes the water. The area of the circle is given by "/>
          <p:cNvSpPr txBox="1"/>
          <p:nvPr/>
        </p:nvSpPr>
        <p:spPr>
          <a:xfrm>
            <a:off x="5433981" y="2194846"/>
            <a:ext cx="3278433" cy="2163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A pebble is dropped into a calm pond, causing ripples in the form of concentric circles. The radius (in feet) of the outermost ripple is given by </a:t>
            </a:r>
            <a:r>
              <a:rPr i="1"/>
              <a:t>r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0.6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, where </a:t>
            </a:r>
            <a:r>
              <a:rPr i="1"/>
              <a:t>t </a:t>
            </a:r>
            <a:r>
              <a:t>is the time (in seconds) after the pebble strikes the water. The area of the circle is given by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 Find the radius of the largest circle after 1.3 seconds.</a:t>
            </a:r>
            <a:endParaRPr sz="1200"/>
          </a:p>
          <a:p>
            <a:pPr>
              <a:defRPr b="1">
                <a:solidFill>
                  <a:srgbClr val="000000"/>
                </a:solidFill>
              </a:defRPr>
            </a:pPr>
            <a:br/>
          </a:p>
          <a:p>
            <a:pPr>
              <a:defRPr b="1">
                <a:solidFill>
                  <a:srgbClr val="000000"/>
                </a:solidFill>
              </a:defRPr>
            </a:pPr>
            <a:endParaRPr b="0" sz="1200"/>
          </a:p>
          <a:p>
            <a:pPr>
              <a:defRPr b="1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183" name="Make a plan:…"/>
          <p:cNvSpPr txBox="1"/>
          <p:nvPr/>
        </p:nvSpPr>
        <p:spPr>
          <a:xfrm>
            <a:off x="1698624" y="546100"/>
            <a:ext cx="3278433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2"/>
            </a:pPr>
            <a:r>
              <a:t>Make a plan:</a:t>
            </a:r>
          </a:p>
          <a:p>
            <a:pPr lvl="1" marL="695157" indent="-187157">
              <a:buSzPct val="100000"/>
              <a:buAutoNum type="alphaLcPeriod" startAt="1"/>
            </a:pPr>
            <a:r>
              <a:t>How does this problem resembles problems we’ve already seen?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be a good first step?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981" y="480906"/>
            <a:ext cx="2962756" cy="1638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pebble is dropped into a calm pond, causing ripples in the form of concentric circles. The radius (in feet) of the outermost ripple is given by r , where t is the time (in seconds) after the pebble strikes the water. The area of the circle is given by "/>
          <p:cNvSpPr txBox="1"/>
          <p:nvPr/>
        </p:nvSpPr>
        <p:spPr>
          <a:xfrm>
            <a:off x="5433981" y="2194846"/>
            <a:ext cx="3278433" cy="2163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A pebble is dropped into a calm pond, causing ripples in the form of concentric circles. The radius (in feet) of the outermost ripple is given by </a:t>
            </a:r>
            <a:r>
              <a:rPr i="1"/>
              <a:t>r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0.6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, where </a:t>
            </a:r>
            <a:r>
              <a:rPr i="1"/>
              <a:t>t </a:t>
            </a:r>
            <a:r>
              <a:t>is the time (in seconds) after the pebble strikes the water. The area of the circle is given by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 Find the radius of the largest circle after 1.3 seconds.</a:t>
            </a:r>
            <a:endParaRPr sz="1200"/>
          </a:p>
          <a:p>
            <a:pPr>
              <a:defRPr b="1">
                <a:solidFill>
                  <a:srgbClr val="000000"/>
                </a:solidFill>
              </a:defRPr>
            </a:pPr>
            <a:br/>
          </a:p>
          <a:p>
            <a:pPr>
              <a:defRPr b="1">
                <a:solidFill>
                  <a:srgbClr val="000000"/>
                </a:solidFill>
              </a:defRPr>
            </a:pPr>
            <a:endParaRPr b="0" sz="1200"/>
          </a:p>
          <a:p>
            <a:pPr>
              <a:defRPr b="1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189" name="Execute your  plan…"/>
          <p:cNvSpPr txBox="1"/>
          <p:nvPr/>
        </p:nvSpPr>
        <p:spPr>
          <a:xfrm>
            <a:off x="1698624" y="546100"/>
            <a:ext cx="327843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3"/>
            </a:pPr>
            <a:r>
              <a:t>Execute your  plan</a:t>
            </a:r>
          </a:p>
          <a:p>
            <a:pPr marL="187157" indent="-187157">
              <a:buSzPct val="100000"/>
              <a:buAutoNum type="arabicPeriod" startAt="3"/>
            </a:pPr>
            <a:r>
              <a:t>Review your work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981" y="480906"/>
            <a:ext cx="2962756" cy="1638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ctivity"/>
          <p:cNvSpPr txBox="1"/>
          <p:nvPr>
            <p:ph type="title"/>
          </p:nvPr>
        </p:nvSpPr>
        <p:spPr>
          <a:xfrm>
            <a:off x="2439023" y="487782"/>
            <a:ext cx="6321602" cy="635402"/>
          </a:xfrm>
          <a:prstGeom prst="rect">
            <a:avLst/>
          </a:prstGeom>
        </p:spPr>
        <p:txBody>
          <a:bodyPr/>
          <a:lstStyle>
            <a:lvl1pPr defTabSz="448055">
              <a:defRPr sz="1470"/>
            </a:lvl1pPr>
          </a:lstStyle>
          <a:p>
            <a:pPr/>
            <a:r>
              <a:t>activity</a:t>
            </a:r>
          </a:p>
        </p:txBody>
      </p:sp>
      <p:sp>
        <p:nvSpPr>
          <p:cNvPr id="195" name="Understand the problem!  What question are you answering and what would be a reasonable answer?…"/>
          <p:cNvSpPr txBox="1"/>
          <p:nvPr>
            <p:ph type="body" sz="half" idx="1"/>
          </p:nvPr>
        </p:nvSpPr>
        <p:spPr>
          <a:xfrm>
            <a:off x="323856" y="1776280"/>
            <a:ext cx="3590905" cy="3002402"/>
          </a:xfrm>
          <a:prstGeom prst="rect">
            <a:avLst/>
          </a:prstGeom>
        </p:spPr>
        <p:txBody>
          <a:bodyPr/>
          <a:lstStyle/>
          <a:p>
            <a:pPr marL="180473" indent="-180473" defTabSz="685800">
              <a:buClrTx/>
              <a:buSzPct val="100000"/>
              <a:buFontTx/>
              <a:buAutoNum type="arabicPeriod" startAt="1"/>
              <a:defRPr sz="1350"/>
            </a:pPr>
            <a:r>
              <a:rPr b="1"/>
              <a:t>Understand the problem! </a:t>
            </a:r>
            <a:br>
              <a:rPr b="1"/>
            </a:br>
            <a:r>
              <a:t>What question are you answering and what would be a reasonable answer?</a:t>
            </a:r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b="1" sz="1350"/>
            </a:pPr>
            <a:r>
              <a:t>Make a plan!</a:t>
            </a:r>
            <a:br/>
            <a:r>
              <a:rPr b="0"/>
              <a:t>What combination of function will you use? </a:t>
            </a:r>
            <a:endParaRPr b="0"/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b="1" sz="1350"/>
            </a:pPr>
            <a:r>
              <a:t>Execute plan!</a:t>
            </a:r>
            <a:br>
              <a:rPr b="0"/>
            </a:br>
            <a:r>
              <a:rPr b="0"/>
              <a:t>Show all your work</a:t>
            </a:r>
            <a:endParaRPr b="0"/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b="1" sz="1350"/>
            </a:pPr>
            <a:r>
              <a:t>Review your plan</a:t>
            </a:r>
            <a:br/>
            <a:r>
              <a:rPr b="0"/>
              <a:t>Does your answer make sense? How can you solve it better?</a:t>
            </a:r>
            <a:br>
              <a:rPr b="0"/>
            </a:b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1866" y="1687902"/>
            <a:ext cx="1943537" cy="291423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activity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Work with </a:t>
            </a:r>
            <a:r>
              <a:rPr b="1"/>
              <a:t>one (!) </a:t>
            </a:r>
            <a:r>
              <a:t>neighbor (someone </a:t>
            </a:r>
            <a:r>
              <a:rPr u="sng"/>
              <a:t>right</a:t>
            </a:r>
            <a:r>
              <a:t> next to you!). Answer the questions below for each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2"/>
      <p:bldP build="p" bldLvl="5" animBg="1" rev="0" advAuto="0" spid="19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2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055" y="1381990"/>
            <a:ext cx="8394701" cy="246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8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575" y="1197093"/>
            <a:ext cx="75311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