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+why are these called row operations? write system of eqs as a matrix.  all we care about are the rows of numbers.  Show augmented matrix but don’t call it that yet.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(b). </a:t>
            </a:r>
          </a:p>
          <a:p>
            <a:pPr marL="187157" indent="-187157">
              <a:buSzPct val="100000"/>
              <a:buAutoNum type="arabicPeriod" startAt="1"/>
            </a:pPr>
            <a:r>
              <a:t>y = 2 - (2*2) = -2</a:t>
            </a:r>
            <a:br/>
            <a:r>
              <a:t>x = 16 + -2 + 10.   / 2 = 12</a:t>
            </a:r>
          </a:p>
          <a:p>
            <a:pPr marL="187157" indent="-187157">
              <a:buSzPct val="100000"/>
              <a:buAutoNum type="arabicPeriod" startAt="1"/>
            </a:pP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possible exit tickets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use the elimination to solve multivariate systems of equations?</a:t>
            </a:r>
          </a:p>
        </p:txBody>
      </p:sp>
      <p:sp>
        <p:nvSpPr>
          <p:cNvPr id="45" name="Dr. O’Brien  2/8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2/8/22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2.2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8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f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Reflection</a:t>
            </a:r>
          </a:p>
        </p:txBody>
      </p:sp>
      <p:sp>
        <p:nvSpPr>
          <p:cNvPr id="234" name="How is elimination different from substitutio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is elimination different from substitution?</a:t>
            </a:r>
          </a:p>
          <a:p>
            <a:pPr/>
            <a:r>
              <a:t>Why is it useful to reduce systems of equations to row-echelon form?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4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40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o Now"/>
          <p:cNvSpPr txBox="1"/>
          <p:nvPr/>
        </p:nvSpPr>
        <p:spPr>
          <a:xfrm>
            <a:off x="2416655" y="60050"/>
            <a:ext cx="3203497" cy="368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Do Now</a:t>
            </a:r>
          </a:p>
        </p:txBody>
      </p:sp>
      <p:sp>
        <p:nvSpPr>
          <p:cNvPr id="189" name="Be sure to: do the work below in your saved copy of thenAlice’s restaurant Pyret file:…"/>
          <p:cNvSpPr txBox="1"/>
          <p:nvPr/>
        </p:nvSpPr>
        <p:spPr>
          <a:xfrm>
            <a:off x="1775626" y="666681"/>
            <a:ext cx="6269918" cy="9779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Be sure to…</a:t>
            </a:r>
            <a:r>
              <a:rPr>
                <a:solidFill>
                  <a:schemeClr val="accent3"/>
                </a:solidFill>
              </a:rPr>
              <a:t>Get out your notebook/binder. Read the paragraph below carefully, then answer the questions below. Show all work and check your results!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  <p:sp>
        <p:nvSpPr>
          <p:cNvPr id="190" name="Use elimination to solve the system to the right."/>
          <p:cNvSpPr txBox="1"/>
          <p:nvPr/>
        </p:nvSpPr>
        <p:spPr>
          <a:xfrm>
            <a:off x="1561535" y="2089150"/>
            <a:ext cx="260496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228600" defTabSz="457200">
              <a:spcBef>
                <a:spcPts val="1200"/>
              </a:spcBef>
              <a:defRPr sz="1300">
                <a:solidFill>
                  <a:schemeClr val="accent5"/>
                </a:solidFill>
              </a:defRPr>
            </a:pPr>
            <a:r>
              <a:t>Use elimination to solve the system to the right.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6789" y="2255700"/>
            <a:ext cx="2218776" cy="1241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194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the elimination to solve multivariate systems of equations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Systems of equations are useful in situations where variables must more than two conditions.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representing systems of equations as matrices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Warm up"/>
          <p:cNvSpPr txBox="1"/>
          <p:nvPr>
            <p:ph type="title"/>
          </p:nvPr>
        </p:nvSpPr>
        <p:spPr>
          <a:xfrm>
            <a:off x="2316666" y="529596"/>
            <a:ext cx="6321602" cy="6354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Warm up</a:t>
            </a: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2753" b="0"/>
          <a:stretch>
            <a:fillRect/>
          </a:stretch>
        </p:blipFill>
        <p:spPr>
          <a:xfrm>
            <a:off x="798569" y="2505334"/>
            <a:ext cx="7274323" cy="170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27397"/>
          <a:stretch>
            <a:fillRect/>
          </a:stretch>
        </p:blipFill>
        <p:spPr>
          <a:xfrm>
            <a:off x="724881" y="2438003"/>
            <a:ext cx="6489701" cy="267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43050" y="1439242"/>
            <a:ext cx="6057900" cy="838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match the system to the appropriate graph."/>
          <p:cNvSpPr txBox="1"/>
          <p:nvPr/>
        </p:nvSpPr>
        <p:spPr>
          <a:xfrm>
            <a:off x="2480195" y="1194169"/>
            <a:ext cx="340262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match the system to the appropriate graph.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mini-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mini-lesson</a:t>
            </a:r>
          </a:p>
        </p:txBody>
      </p:sp>
      <p:sp>
        <p:nvSpPr>
          <p:cNvPr id="206" name="A system is in row-echelon form if it has a stair-step pattern and each equation has a leading coefficient of 1."/>
          <p:cNvSpPr txBox="1"/>
          <p:nvPr/>
        </p:nvSpPr>
        <p:spPr>
          <a:xfrm>
            <a:off x="490376" y="3549264"/>
            <a:ext cx="789071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 system is in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row-echelon form</a:t>
            </a:r>
            <a:r>
              <a:t> if it has a stair-step pattern and each equation has a leading coefficient of 1.</a:t>
            </a:r>
          </a:p>
        </p:txBody>
      </p:sp>
      <p:sp>
        <p:nvSpPr>
          <p:cNvPr id="207" name="To solve systems with more than two variables, we want to transform the system into row-echelon form:"/>
          <p:cNvSpPr txBox="1"/>
          <p:nvPr/>
        </p:nvSpPr>
        <p:spPr>
          <a:xfrm>
            <a:off x="1126148" y="1266197"/>
            <a:ext cx="724702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To solve systems with more than two variables, we want to transform the system into </a:t>
            </a:r>
            <a:r>
              <a:rPr b="1"/>
              <a:t>row-echelon form:</a:t>
            </a: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190" y="1752843"/>
            <a:ext cx="3567594" cy="1047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9796" y="1752843"/>
            <a:ext cx="2973145" cy="1189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3"/>
      <p:bldP build="whole" bldLvl="1" animBg="1" rev="0" advAuto="0" spid="209" grpId="2"/>
      <p:bldP build="whole" bldLvl="1" animBg="1" rev="0" advAuto="0" spid="20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mini-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mini-lesson</a:t>
            </a:r>
          </a:p>
        </p:txBody>
      </p:sp>
      <p:sp>
        <p:nvSpPr>
          <p:cNvPr id="212" name="To see why, row-echelon form is useful. Let’s solve this system:"/>
          <p:cNvSpPr txBox="1"/>
          <p:nvPr/>
        </p:nvSpPr>
        <p:spPr>
          <a:xfrm>
            <a:off x="1126148" y="1266197"/>
            <a:ext cx="724702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To see why, row-echelon form is useful. Let’s solve this system: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2736" y="1800853"/>
            <a:ext cx="2973145" cy="1189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mini-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mini-lesson</a:t>
            </a:r>
          </a:p>
        </p:txBody>
      </p:sp>
      <p:sp>
        <p:nvSpPr>
          <p:cNvPr id="216" name="Operations we can perform row operations on equations:"/>
          <p:cNvSpPr txBox="1"/>
          <p:nvPr/>
        </p:nvSpPr>
        <p:spPr>
          <a:xfrm>
            <a:off x="1126148" y="1266197"/>
            <a:ext cx="724702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Operations we can perform </a:t>
            </a:r>
            <a:r>
              <a:rPr b="1"/>
              <a:t>row operations</a:t>
            </a:r>
            <a:r>
              <a:t> on equations:</a:t>
            </a:r>
          </a:p>
        </p:txBody>
      </p:sp>
      <p:sp>
        <p:nvSpPr>
          <p:cNvPr id="217" name="exchange two rows…"/>
          <p:cNvSpPr txBox="1"/>
          <p:nvPr/>
        </p:nvSpPr>
        <p:spPr>
          <a:xfrm>
            <a:off x="1159581" y="1845284"/>
            <a:ext cx="37372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exchange two rows</a:t>
            </a:r>
          </a:p>
          <a:p>
            <a:pPr marL="187157" indent="-187157">
              <a:buSzPct val="100000"/>
              <a:buAutoNum type="arabicPeriod" startAt="1"/>
            </a:pPr>
            <a:r>
              <a:t>multiply two rows by some number (not zero)</a:t>
            </a:r>
          </a:p>
          <a:p>
            <a:pPr marL="187157" indent="-187157">
              <a:buSzPct val="100000"/>
              <a:buAutoNum type="arabicPeriod" startAt="1"/>
            </a:pPr>
            <a:r>
              <a:t>add a multiple of one row to another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5513" y="2572885"/>
            <a:ext cx="2298701" cy="106680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Let’s use elimination to solve this system:"/>
          <p:cNvSpPr txBox="1"/>
          <p:nvPr/>
        </p:nvSpPr>
        <p:spPr>
          <a:xfrm>
            <a:off x="1042564" y="2998335"/>
            <a:ext cx="327066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4">
                    <a:satOff val="-3525"/>
                    <a:lumOff val="-10431"/>
                  </a:schemeClr>
                </a:solidFill>
              </a:defRPr>
            </a:lvl1pPr>
          </a:lstStyle>
          <a:p>
            <a:pPr/>
            <a:r>
              <a:t>Let’s use elimination to solve this system: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Independent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Independent work</a:t>
            </a:r>
          </a:p>
        </p:txBody>
      </p:sp>
      <p:sp>
        <p:nvSpPr>
          <p:cNvPr id="224" name="1. Check whether (a-d) are solutions to this system:"/>
          <p:cNvSpPr txBox="1"/>
          <p:nvPr/>
        </p:nvSpPr>
        <p:spPr>
          <a:xfrm>
            <a:off x="306325" y="1352600"/>
            <a:ext cx="36132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1. Check whether (a-d) are solutions to this system:</a:t>
            </a:r>
          </a:p>
        </p:txBody>
      </p:sp>
      <p:sp>
        <p:nvSpPr>
          <p:cNvPr id="225" name="2. Use back substitution to solve this system:"/>
          <p:cNvSpPr txBox="1"/>
          <p:nvPr/>
        </p:nvSpPr>
        <p:spPr>
          <a:xfrm>
            <a:off x="5037667" y="1460550"/>
            <a:ext cx="35504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2. Use back substitution to solve this system: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521" y="1893900"/>
            <a:ext cx="2893880" cy="124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61797" y="1925650"/>
            <a:ext cx="1828801" cy="952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3. Perform row operations to transform to row-echelon form:"/>
          <p:cNvSpPr txBox="1"/>
          <p:nvPr/>
        </p:nvSpPr>
        <p:spPr>
          <a:xfrm>
            <a:off x="337716" y="3426380"/>
            <a:ext cx="289388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3. Perform row operations to transform to row-echelon form: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61884" y="3592448"/>
            <a:ext cx="2184401" cy="901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