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students need calculator</a:t>
            </a:r>
          </a:p>
          <a:p>
            <a:pPr/>
            <a:r>
              <a:t>Parabola</a:t>
            </a:r>
          </a:p>
          <a:p>
            <a:pPr/>
            <a:r>
              <a:t>Vertex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Shape 1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33947" indent="-233947">
              <a:buSzPct val="100000"/>
              <a:buAutoNum type="alphaUcPeriod" startAt="1"/>
            </a:pPr>
            <a:r>
              <a:t>they’re both polynomials, continuous (no gaps),</a:t>
            </a:r>
          </a:p>
          <a:p>
            <a:pPr marL="233947" indent="-233947">
              <a:buSzPct val="100000"/>
              <a:buAutoNum type="alphaUcPeriod" startAt="1"/>
            </a:pPr>
            <a:r>
              <a:t>One has a 4, the other a 5. one goes up at both ends, the other goes up and done. One is even. the other is odd.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textbook page 104 for solution.  Label each step.</a:t>
            </a:r>
          </a:p>
          <a:p>
            <a:pPr/>
          </a:p>
          <a:p>
            <a:pPr/>
            <a:r>
              <a:t>How many relative extrema can this function have? Two at most.</a:t>
            </a:r>
          </a:p>
          <a:p>
            <a:pPr/>
          </a:p>
          <a:p>
            <a:pPr/>
            <a:r>
              <a:t>+what are relative minima maxima? Vocab review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40368" indent="-140368">
              <a:buSzPct val="100000"/>
              <a:buChar char="+"/>
            </a:lvl1pPr>
          </a:lstStyle>
          <a:p>
            <a:pPr/>
            <a:r>
              <a:t>see answer key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+see answer key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0" name="Shape 2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graph has a negative leading coefficient and an odd highest exponent, so it should decreases as x gets larger. This means that after a certain point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Google Shape;30;p4"/>
          <p:cNvSpPr txBox="1"/>
          <p:nvPr/>
        </p:nvSpPr>
        <p:spPr>
          <a:xfrm>
            <a:off x="159380" y="4642306"/>
            <a:ext cx="8552701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</a:t>
            </a:r>
            <a:r>
              <a:t> </a:t>
            </a:r>
            <a:r>
              <a:rPr b="0"/>
              <a:t>use the </a:t>
            </a:r>
            <a:r>
              <a:rPr b="0" i="1"/>
              <a:t>leading coefficient test </a:t>
            </a:r>
            <a:r>
              <a:rPr b="0"/>
              <a:t>to describe the end behavior of polynomials?</a:t>
            </a:r>
          </a:p>
        </p:txBody>
      </p:sp>
      <p:sp>
        <p:nvSpPr>
          <p:cNvPr id="161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10/28/21</a:t>
            </a:r>
          </a:p>
        </p:txBody>
      </p:sp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</a:t>
            </a:r>
            <a:r>
              <a:t> </a:t>
            </a:r>
            <a:r>
              <a:rPr b="0"/>
              <a:t>find the roots and relative extrema of polynomials</a:t>
            </a:r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10/29/21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Pre-calculus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6.5</a:t>
            </a:r>
          </a:p>
        </p:txBody>
      </p:sp>
      <p:sp>
        <p:nvSpPr>
          <p:cNvPr id="172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October 29,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</a:t>
            </a:r>
          </a:p>
        </p:txBody>
      </p:sp>
      <p:sp>
        <p:nvSpPr>
          <p:cNvPr id="223" name="Google Shape;118;p19"/>
          <p:cNvSpPr txBox="1"/>
          <p:nvPr/>
        </p:nvSpPr>
        <p:spPr>
          <a:xfrm>
            <a:off x="1424036" y="575950"/>
            <a:ext cx="7302727" cy="10590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exit ticket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Answer on a sheet of loose leaf paper.</a:t>
            </a:r>
            <a:r>
              <a:t> Show all work or write a complete sentence for each answer:</a:t>
            </a:r>
          </a:p>
        </p:txBody>
      </p:sp>
      <p:sp>
        <p:nvSpPr>
          <p:cNvPr id="224" name="For  , describe…"/>
          <p:cNvSpPr txBox="1"/>
          <p:nvPr/>
        </p:nvSpPr>
        <p:spPr>
          <a:xfrm>
            <a:off x="1693617" y="1983023"/>
            <a:ext cx="4705196" cy="1272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spcBef>
                <a:spcPts val="1200"/>
              </a:spcBef>
              <a:defRPr i="1" sz="13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i="0"/>
              <a:t>For </a:t>
            </a:r>
            <a14:m>
              <m:oMath>
                <m:r>
                  <a:rPr xmlns:a="http://schemas.openxmlformats.org/drawingml/2006/main" sz="13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13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3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3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3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1350" i="1">
                        <a:solidFill>
                          <a:srgbClr val="221F1F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1350" i="1">
                        <a:solidFill>
                          <a:srgbClr val="221F1F"/>
                        </a:solidFill>
                        <a:latin typeface="Cambria Math" panose="02040503050406030204" pitchFamily="18" charset="0"/>
                      </a:rPr>
                      <m:t>5</m:t>
                    </m:r>
                  </m:sup>
                </m:sSup>
                <m:r>
                  <a:rPr xmlns:a="http://schemas.openxmlformats.org/drawingml/2006/main" sz="13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3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2</m:t>
                </m:r>
                <m:sSup>
                  <m:e>
                    <m:r>
                      <a:rPr xmlns:a="http://schemas.openxmlformats.org/drawingml/2006/main" sz="1350" i="1">
                        <a:solidFill>
                          <a:srgbClr val="221F1F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1350" i="1">
                        <a:solidFill>
                          <a:srgbClr val="221F1F"/>
                        </a:solidFill>
                        <a:latin typeface="Cambria Math" panose="02040503050406030204" pitchFamily="18" charset="0"/>
                      </a:rPr>
                      <m:t>4</m:t>
                    </m:r>
                  </m:sup>
                </m:sSup>
                <m:r>
                  <a:rPr xmlns:a="http://schemas.openxmlformats.org/drawingml/2006/main" sz="13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+</m:t>
                </m:r>
                <m:sSup>
                  <m:e>
                    <m:r>
                      <a:rPr xmlns:a="http://schemas.openxmlformats.org/drawingml/2006/main" sz="1350" i="1">
                        <a:solidFill>
                          <a:srgbClr val="221F1F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1350" i="1">
                        <a:solidFill>
                          <a:srgbClr val="221F1F"/>
                        </a:solidFill>
                        <a:latin typeface="Cambria Math" panose="02040503050406030204" pitchFamily="18" charset="0"/>
                      </a:rPr>
                      <m:t>3</m:t>
                    </m:r>
                  </m:sup>
                </m:sSup>
                <m:r>
                  <a:rPr xmlns:a="http://schemas.openxmlformats.org/drawingml/2006/main" sz="13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3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2</m:t>
                </m:r>
                <m:sSup>
                  <m:e>
                    <m:r>
                      <a:rPr xmlns:a="http://schemas.openxmlformats.org/drawingml/2006/main" sz="1350" i="1">
                        <a:solidFill>
                          <a:srgbClr val="221F1F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1350" i="1">
                        <a:solidFill>
                          <a:srgbClr val="221F1F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, </a:t>
            </a:r>
            <a:r>
              <a:rPr i="0"/>
              <a:t>describe </a:t>
            </a:r>
            <a:endParaRPr i="0"/>
          </a:p>
          <a:p>
            <a:pPr marL="222801" indent="-222801" defTabSz="457200">
              <a:spcBef>
                <a:spcPts val="1200"/>
              </a:spcBef>
              <a:buSzPct val="100000"/>
              <a:buAutoNum type="alphaLcParenBoth" startAt="1"/>
              <a:defRPr i="1" sz="13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i="0"/>
              <a:t>the left- and right-hand behavior, using the leading coefficient test</a:t>
            </a:r>
            <a:endParaRPr i="0"/>
          </a:p>
          <a:p>
            <a:pPr marL="222801" indent="-222801" defTabSz="457200">
              <a:spcBef>
                <a:spcPts val="1200"/>
              </a:spcBef>
              <a:buSzPct val="100000"/>
              <a:buAutoNum type="alphaLcParenBoth" startAt="1"/>
              <a:defRPr i="1" sz="13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i="0"/>
              <a:t>how many real roots can this function have?</a:t>
            </a:r>
            <a:endParaRPr i="0"/>
          </a:p>
          <a:p>
            <a:pPr marL="222801" indent="-222801" defTabSz="457200">
              <a:spcBef>
                <a:spcPts val="1200"/>
              </a:spcBef>
              <a:buSzPct val="100000"/>
              <a:buAutoNum type="alphaLcParenBoth" startAt="1"/>
              <a:defRPr i="1" sz="13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i="0"/>
              <a:t>How many relative extrema can this function have?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18;p19"/>
          <p:cNvSpPr txBox="1"/>
          <p:nvPr>
            <p:ph type="title"/>
          </p:nvPr>
        </p:nvSpPr>
        <p:spPr>
          <a:xfrm>
            <a:off x="1424036" y="575950"/>
            <a:ext cx="7302727" cy="93969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/>
          <a:p>
            <a:pPr defTabSz="813816">
              <a:defRPr b="0" sz="2136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46"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Get out your </a:t>
            </a:r>
            <a:r>
              <a:rPr b="1"/>
              <a:t>binder</a:t>
            </a:r>
            <a:r>
              <a:t>. Copy </a:t>
            </a:r>
            <a:r>
              <a:rPr b="1"/>
              <a:t>goal </a:t>
            </a:r>
            <a:r>
              <a:t>and answer </a:t>
            </a:r>
            <a:r>
              <a:rPr b="1"/>
              <a:t>do now</a:t>
            </a:r>
            <a:r>
              <a:t> </a:t>
            </a:r>
            <a:r>
              <a:t>questions below. Show all work or write a complete sentence for each answer:</a:t>
            </a:r>
          </a:p>
        </p:txBody>
      </p:sp>
      <p:sp>
        <p:nvSpPr>
          <p:cNvPr id="177" name="What similarities do you notice between these graphs? Describe 2.…"/>
          <p:cNvSpPr txBox="1"/>
          <p:nvPr/>
        </p:nvSpPr>
        <p:spPr>
          <a:xfrm>
            <a:off x="634531" y="1686278"/>
            <a:ext cx="3278433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695157" indent="-187157">
              <a:buSzPct val="100000"/>
              <a:buAutoNum type="alphaLcPeriod" startAt="1"/>
            </a:pPr>
            <a:r>
              <a:t>What similarities do you notice between these graphs? Describe 2.</a:t>
            </a:r>
          </a:p>
          <a:p>
            <a:pPr lvl="1" marL="695157" indent="-187157">
              <a:buSzPct val="100000"/>
              <a:buAutoNum type="alphaLcPeriod" startAt="1"/>
            </a:pPr>
            <a:r>
              <a:t>What differences do you notice between these graphs? Describe 3.</a:t>
            </a:r>
          </a:p>
        </p:txBody>
      </p:sp>
      <p:pic>
        <p:nvPicPr>
          <p:cNvPr id="178" name="IMG_0061.png" descr="IMG_0061.png"/>
          <p:cNvPicPr>
            <a:picLocks noChangeAspect="1"/>
          </p:cNvPicPr>
          <p:nvPr/>
        </p:nvPicPr>
        <p:blipFill>
          <a:blip r:embed="rId3">
            <a:extLst/>
          </a:blip>
          <a:srcRect l="23701" t="12534" r="27102" b="52937"/>
          <a:stretch>
            <a:fillRect/>
          </a:stretch>
        </p:blipFill>
        <p:spPr>
          <a:xfrm>
            <a:off x="4305551" y="1650495"/>
            <a:ext cx="4088449" cy="21521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ra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framing</a:t>
            </a:r>
          </a:p>
        </p:txBody>
      </p:sp>
      <p:pic>
        <p:nvPicPr>
          <p:cNvPr id="1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what: find the roots and relative extrema of polynomials…"/>
          <p:cNvSpPr txBox="1"/>
          <p:nvPr/>
        </p:nvSpPr>
        <p:spPr>
          <a:xfrm>
            <a:off x="3682386" y="1584122"/>
            <a:ext cx="4838766" cy="300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find the roots and relative extrema of polynomials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higher order polynomial equations can be used to model things in science, engineering, and more!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sketching</a:t>
            </a:r>
            <a:r>
              <a:t> </a:t>
            </a:r>
            <a:r>
              <a:rPr b="0"/>
              <a:t>more accurate graphs of higher order polynomials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or any polynomial f with a highest exponent n:…"/>
          <p:cNvSpPr txBox="1"/>
          <p:nvPr/>
        </p:nvSpPr>
        <p:spPr>
          <a:xfrm>
            <a:off x="124062" y="1292394"/>
            <a:ext cx="3080118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For any polynomial </a:t>
            </a:r>
            <a:r>
              <a:rPr i="1"/>
              <a:t>f </a:t>
            </a:r>
            <a:r>
              <a:t>with a highest exponent </a:t>
            </a:r>
            <a:r>
              <a:rPr i="1"/>
              <a:t>n</a:t>
            </a:r>
            <a:r>
              <a:t>:</a:t>
            </a:r>
          </a:p>
          <a:p>
            <a:pPr/>
          </a:p>
          <a:p>
            <a:pPr marL="187157" indent="-187157">
              <a:buSzPct val="100000"/>
              <a:buAutoNum type="arabicPeriod" startAt="1"/>
              <a:defRPr i="1"/>
            </a:pPr>
            <a:r>
              <a:t>f </a:t>
            </a:r>
            <a:r>
              <a:rPr i="0"/>
              <a:t>has </a:t>
            </a:r>
            <a:r>
              <a:rPr i="0" u="sng"/>
              <a:t>at most</a:t>
            </a:r>
            <a:r>
              <a:rPr i="0"/>
              <a:t> </a:t>
            </a:r>
            <a:r>
              <a:t>n </a:t>
            </a:r>
            <a:r>
              <a:rPr i="0"/>
              <a:t>real roots.</a:t>
            </a:r>
            <a:endParaRPr i="0"/>
          </a:p>
          <a:p>
            <a:pPr marL="187157" indent="-187157">
              <a:buSzPct val="100000"/>
              <a:buAutoNum type="arabicPeriod" startAt="1"/>
              <a:defRPr i="1"/>
            </a:pPr>
            <a:r>
              <a:rPr i="0"/>
              <a:t>The graph for </a:t>
            </a:r>
            <a:r>
              <a:t>f</a:t>
            </a:r>
            <a:r>
              <a:rPr i="0"/>
              <a:t> has </a:t>
            </a:r>
            <a:r>
              <a:rPr i="0" u="sng"/>
              <a:t>at most</a:t>
            </a:r>
            <a:r>
              <a:rPr i="0"/>
              <a:t> </a:t>
            </a:r>
            <a:r>
              <a:t>n-1</a:t>
            </a:r>
            <a:r>
              <a:rPr i="0"/>
              <a:t> relative extrema (relative minima or maxima)</a:t>
            </a:r>
          </a:p>
        </p:txBody>
      </p:sp>
      <p:sp>
        <p:nvSpPr>
          <p:cNvPr id="187" name="Vocab:…"/>
          <p:cNvSpPr txBox="1"/>
          <p:nvPr/>
        </p:nvSpPr>
        <p:spPr>
          <a:xfrm>
            <a:off x="71013" y="2854388"/>
            <a:ext cx="2866082" cy="6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</a:defRPr>
            </a:pPr>
            <a:r>
              <a:t>Vocab:</a:t>
            </a:r>
          </a:p>
          <a:p>
            <a:pPr>
              <a:defRPr b="1">
                <a:solidFill>
                  <a:srgbClr val="38571A"/>
                </a:solidFill>
              </a:defRPr>
            </a:pPr>
            <a:r>
              <a:t>Root of a polynomial: </a:t>
            </a:r>
            <a:r>
              <a:rPr b="0"/>
              <a:t>any value of </a:t>
            </a:r>
            <a:r>
              <a:rPr b="0" i="1"/>
              <a:t>x</a:t>
            </a:r>
            <a:r>
              <a:rPr b="0"/>
              <a:t> where </a:t>
            </a:r>
            <a14:m>
              <m:oMath>
                <m:r>
                  <a:rPr xmlns:a="http://schemas.openxmlformats.org/drawingml/2006/main" sz="1600" i="1">
                    <a:solidFill>
                      <a:srgbClr val="38571A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1600" i="1">
                    <a:solidFill>
                      <a:srgbClr val="38571A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600" i="1">
                    <a:solidFill>
                      <a:srgbClr val="38571A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600" i="1">
                    <a:solidFill>
                      <a:srgbClr val="38571A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600" i="1">
                    <a:solidFill>
                      <a:srgbClr val="38571A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600" i="1">
                    <a:solidFill>
                      <a:srgbClr val="38571A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rPr b="0"/>
              <a:t>.</a:t>
            </a:r>
          </a:p>
        </p:txBody>
      </p:sp>
      <p:sp>
        <p:nvSpPr>
          <p:cNvPr id="188" name="Let’s find the roots for"/>
          <p:cNvSpPr txBox="1"/>
          <p:nvPr/>
        </p:nvSpPr>
        <p:spPr>
          <a:xfrm>
            <a:off x="3439121" y="638245"/>
            <a:ext cx="3427013" cy="450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</a:defRPr>
            </a:pPr>
            <a:r>
              <a:t>Let’s find the roots for </a:t>
            </a:r>
            <a14:m>
              <m:oMath>
                <m:r>
                  <a:rPr xmlns:a="http://schemas.openxmlformats.org/drawingml/2006/main" sz="16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16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6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6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6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165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165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3</m:t>
                    </m:r>
                  </m:sup>
                </m:sSup>
                <m:r>
                  <a:rPr xmlns:a="http://schemas.openxmlformats.org/drawingml/2006/main" sz="16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-</m:t>
                </m:r>
                <m:sSup>
                  <m:e>
                    <m:r>
                      <a:rPr xmlns:a="http://schemas.openxmlformats.org/drawingml/2006/main" sz="165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165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16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6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6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</a:p>
        </p:txBody>
      </p:sp>
      <p:pic>
        <p:nvPicPr>
          <p:cNvPr id="189" name="IMG_0059.png" descr="IMG_0059.png"/>
          <p:cNvPicPr>
            <a:picLocks noChangeAspect="1"/>
          </p:cNvPicPr>
          <p:nvPr/>
        </p:nvPicPr>
        <p:blipFill>
          <a:blip r:embed="rId3">
            <a:extLst/>
          </a:blip>
          <a:srcRect l="68059" t="57385" r="13087" b="26717"/>
          <a:stretch>
            <a:fillRect/>
          </a:stretch>
        </p:blipFill>
        <p:spPr>
          <a:xfrm>
            <a:off x="5780065" y="493127"/>
            <a:ext cx="2598560" cy="164327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2" name="Problem set. Be sure to:…"/>
          <p:cNvGrpSpPr/>
          <p:nvPr/>
        </p:nvGrpSpPr>
        <p:grpSpPr>
          <a:xfrm>
            <a:off x="4457706" y="3040926"/>
            <a:ext cx="3506777" cy="1130301"/>
            <a:chOff x="0" y="0"/>
            <a:chExt cx="3506775" cy="1130300"/>
          </a:xfrm>
        </p:grpSpPr>
        <p:sp>
          <p:nvSpPr>
            <p:cNvPr id="191" name="Problem set. Be sure to:…"/>
            <p:cNvSpPr txBox="1"/>
            <p:nvPr/>
          </p:nvSpPr>
          <p:spPr>
            <a:xfrm>
              <a:off x="12700" y="12700"/>
              <a:ext cx="3481376" cy="1104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r>
                <a:t>Problem set. </a:t>
              </a:r>
              <a:r>
                <a:rPr>
                  <a:solidFill>
                    <a:srgbClr val="FF6A00"/>
                  </a:solidFill>
                </a:rPr>
                <a:t>Be sure to: </a:t>
              </a:r>
              <a:endParaRPr>
                <a:solidFill>
                  <a:srgbClr val="FF6A00"/>
                </a:solidFill>
              </a:endParaRPr>
            </a:p>
            <a:p>
              <a:pPr marL="140368" indent="-140368">
                <a:buSzPct val="100000"/>
                <a:buChar char="•"/>
                <a:defRPr>
                  <a:solidFill>
                    <a:srgbClr val="000000"/>
                  </a:solidFill>
                </a:defRPr>
              </a:pPr>
              <a:r>
                <a:t>Do all work in notebook.</a:t>
              </a:r>
            </a:p>
            <a:p>
              <a:pPr marL="140368" indent="-140368">
                <a:buSzPct val="100000"/>
                <a:buChar char="•"/>
                <a:defRPr>
                  <a:solidFill>
                    <a:srgbClr val="000000"/>
                  </a:solidFill>
                </a:defRPr>
              </a:pPr>
              <a:r>
                <a:t>Show all work.</a:t>
              </a:r>
            </a:p>
            <a:p>
              <a:pPr marL="140368" indent="-140368">
                <a:buSzPct val="100000"/>
                <a:buChar char="•"/>
                <a:defRPr>
                  <a:solidFill>
                    <a:srgbClr val="000000"/>
                  </a:solidFill>
                </a:defRPr>
              </a:pPr>
              <a:r>
                <a:t>Work at volume 0 for first </a:t>
              </a:r>
              <a:r>
                <a:rPr u="sng"/>
                <a:t>four</a:t>
              </a:r>
              <a:r>
                <a:t> minutes. Then you can check in with a neighbor</a:t>
              </a:r>
            </a:p>
          </p:txBody>
        </p:sp>
        <p:pic>
          <p:nvPicPr>
            <p:cNvPr id="190" name="Problem set. Be sure to:… Problem set. Be sure to: Do all work in notebook.Show all work.Work at volume 0 for first four minutes. Then you can check in with a neighbor" descr="Problem set. Be sure to:… Problem set. Be sure to: Do all work in notebook.Show all work.Work at volume 0 for first four minutes. Then you can check in with a neighbor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506776" cy="11303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3"/>
      <p:bldP build="whole" bldLvl="1" animBg="1" rev="0" advAuto="0" spid="192" grpId="4"/>
      <p:bldP build="whole" bldLvl="1" animBg="1" rev="0" advAuto="0" spid="188" grpId="2"/>
      <p:bldP build="whole" bldLvl="1" animBg="1" rev="0" advAuto="0" spid="18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Double-click to edit"/>
          <p:cNvSpPr txBox="1"/>
          <p:nvPr>
            <p:ph type="title"/>
          </p:nvPr>
        </p:nvSpPr>
        <p:spPr>
          <a:xfrm>
            <a:off x="2270810" y="303149"/>
            <a:ext cx="6321602" cy="635402"/>
          </a:xfrm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197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5901" y="102704"/>
            <a:ext cx="4891541" cy="43288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03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2350" y="1504950"/>
            <a:ext cx="7099300" cy="213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07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450" y="1371600"/>
            <a:ext cx="7785100" cy="240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1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0900" y="1536700"/>
            <a:ext cx="7442200" cy="2070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7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" y="1371600"/>
            <a:ext cx="7785100" cy="240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