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1" name="Shape 181"/>
          <p:cNvSpPr/>
          <p:nvPr>
            <p:ph type="sldImg"/>
          </p:nvPr>
        </p:nvSpPr>
        <p:spPr>
          <a:xfrm>
            <a:off x="1143000" y="685800"/>
            <a:ext cx="4572000" cy="3429000"/>
          </a:xfrm>
          <a:prstGeom prst="rect">
            <a:avLst/>
          </a:prstGeom>
        </p:spPr>
        <p:txBody>
          <a:bodyPr/>
          <a:lstStyle/>
          <a:p>
            <a:pPr/>
          </a:p>
        </p:txBody>
      </p:sp>
      <p:sp>
        <p:nvSpPr>
          <p:cNvPr id="182" name="Shape 18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r>
              <a:t>VOCAB: </a:t>
            </a:r>
          </a:p>
          <a:p>
            <a:pPr/>
            <a:r>
              <a:t>nested loop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lvl1pPr marL="538594" indent="-379845">
              <a:buClr>
                <a:srgbClr val="000000"/>
              </a:buClr>
              <a:buSzPts val="1400"/>
              <a:buFont typeface="Arial"/>
              <a:buChar char="●"/>
            </a:lvl1pPr>
          </a:lstStyle>
          <a:p>
            <a:pPr/>
            <a:r>
              <a:t>I and II. The third argument represents the discount, so III doesn’t make sense (10 would represent a 1000% increase.). II works because the default value for discount is 0.25.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C. you can determine this because the instance variables should be private and the constructor public.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Shape 222"/>
          <p:cNvSpPr/>
          <p:nvPr>
            <p:ph type="sldImg"/>
          </p:nvPr>
        </p:nvSpPr>
        <p:spPr>
          <a:prstGeom prst="rect">
            <a:avLst/>
          </a:prstGeom>
        </p:spPr>
        <p:txBody>
          <a:bodyPr/>
          <a:lstStyle/>
          <a:p>
            <a:pPr/>
          </a:p>
        </p:txBody>
      </p:sp>
      <p:sp>
        <p:nvSpPr>
          <p:cNvPr id="223" name="Shape 223"/>
          <p:cNvSpPr/>
          <p:nvPr>
            <p:ph type="body" sz="quarter" idx="1"/>
          </p:nvPr>
        </p:nvSpPr>
        <p:spPr>
          <a:prstGeom prst="rect">
            <a:avLst/>
          </a:prstGeom>
        </p:spPr>
        <p:txBody>
          <a:bodyPr/>
          <a:lstStyle/>
          <a:p>
            <a:pPr/>
            <a:r>
              <a:t>C is best. setDate() should be public.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r>
              <a:t>C.  Same reasoning as previous question.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hape 244"/>
          <p:cNvSpPr/>
          <p:nvPr>
            <p:ph type="sldImg"/>
          </p:nvPr>
        </p:nvSpPr>
        <p:spPr>
          <a:prstGeom prst="rect">
            <a:avLst/>
          </a:prstGeom>
        </p:spPr>
        <p:txBody>
          <a:bodyPr/>
          <a:lstStyle/>
          <a:p>
            <a:pPr/>
          </a:p>
        </p:txBody>
      </p:sp>
      <p:sp>
        <p:nvSpPr>
          <p:cNvPr id="245" name="Shape 245"/>
          <p:cNvSpPr/>
          <p:nvPr>
            <p:ph type="body" sz="quarter" idx="1"/>
          </p:nvPr>
        </p:nvSpPr>
        <p:spPr>
          <a:prstGeom prst="rect">
            <a:avLst/>
          </a:prstGeom>
        </p:spPr>
        <p:txBody>
          <a:bodyPr/>
          <a:lstStyle/>
          <a:p>
            <a:pPr/>
            <a:r>
              <a:t>C.  Same reasoning as previous question.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p>
            <a:pPr/>
            <a:r>
              <a:t>C.  Same reasoning as previous question.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Shape 265"/>
          <p:cNvSpPr/>
          <p:nvPr>
            <p:ph type="sldImg"/>
          </p:nvPr>
        </p:nvSpPr>
        <p:spPr>
          <a:prstGeom prst="rect">
            <a:avLst/>
          </a:prstGeom>
        </p:spPr>
        <p:txBody>
          <a:bodyPr/>
          <a:lstStyle/>
          <a:p>
            <a:pPr/>
          </a:p>
        </p:txBody>
      </p:sp>
      <p:sp>
        <p:nvSpPr>
          <p:cNvPr id="266" name="Shape 266"/>
          <p:cNvSpPr/>
          <p:nvPr>
            <p:ph type="body" sz="quarter" idx="1"/>
          </p:nvPr>
        </p:nvSpPr>
        <p:spPr>
          <a:prstGeom prst="rect">
            <a:avLst/>
          </a:prstGeom>
        </p:spPr>
        <p:txBody>
          <a:bodyPr/>
          <a:lstStyle/>
          <a:p>
            <a:pPr/>
            <a:r>
              <a:t>C. The assumption is that the difference will be </a:t>
            </a:r>
            <a:r>
              <a:rPr b="1"/>
              <a:t>nonnegative</a:t>
            </a:r>
            <a:r>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Shape 276"/>
          <p:cNvSpPr/>
          <p:nvPr>
            <p:ph type="sldImg"/>
          </p:nvPr>
        </p:nvSpPr>
        <p:spPr>
          <a:prstGeom prst="rect">
            <a:avLst/>
          </a:prstGeom>
        </p:spPr>
        <p:txBody>
          <a:bodyPr/>
          <a:lstStyle/>
          <a:p>
            <a:pPr/>
          </a:p>
        </p:txBody>
      </p:sp>
      <p:sp>
        <p:nvSpPr>
          <p:cNvPr id="277" name="Shape 277"/>
          <p:cNvSpPr/>
          <p:nvPr>
            <p:ph type="body" sz="quarter" idx="1"/>
          </p:nvPr>
        </p:nvSpPr>
        <p:spPr>
          <a:prstGeom prst="rect">
            <a:avLst/>
          </a:prstGeom>
        </p:spPr>
        <p:txBody>
          <a:bodyPr/>
          <a:lstStyle/>
          <a:p>
            <a:pPr/>
            <a:r>
              <a:t>A. if k is greater than or equal to 0, the condition will not be satisfied and the loop will be exited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1" name="xx%"/>
          <p:cNvSpPr txBox="1"/>
          <p:nvPr>
            <p:ph type="title" hasCustomPrompt="1"/>
          </p:nvPr>
        </p:nvSpPr>
        <p:spPr>
          <a:prstGeom prst="rect">
            <a:avLst/>
          </a:prstGeom>
        </p:spPr>
        <p:txBody>
          <a:bodyPr/>
          <a:lstStyle/>
          <a:p>
            <a:pPr/>
            <a:r>
              <a:t>xx%</a:t>
            </a:r>
          </a:p>
        </p:txBody>
      </p:sp>
      <p:sp>
        <p:nvSpPr>
          <p:cNvPr id="12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9"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1"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3"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4"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5"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6"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4"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5"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6"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8"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59"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0"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8"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69"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0"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1"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2"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3"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4"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AP practice questions</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4"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5"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6"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7"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8"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59" name="Google Shape;38;p5"/>
          <p:cNvSpPr txBox="1"/>
          <p:nvPr>
            <p:ph type="body" sz="quarter" idx="21"/>
          </p:nvPr>
        </p:nvSpPr>
        <p:spPr>
          <a:xfrm>
            <a:off x="5650572" y="1602675"/>
            <a:ext cx="3071402" cy="3002402"/>
          </a:xfrm>
          <a:prstGeom prst="rect">
            <a:avLst/>
          </a:prstGeom>
        </p:spPr>
        <p:txBody>
          <a:bodyPr/>
          <a:lstStyle/>
          <a:p>
            <a:pPr algn="l"/>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8"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7"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8"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79"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8"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89"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0"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8"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99"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0"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1"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2" name="Google Shape;57;p9"/>
          <p:cNvSpPr txBox="1"/>
          <p:nvPr>
            <p:ph type="body" sz="half" idx="21"/>
          </p:nvPr>
        </p:nvSpPr>
        <p:spPr>
          <a:xfrm>
            <a:off x="4939500" y="724199"/>
            <a:ext cx="3837000" cy="3695102"/>
          </a:xfrm>
          <a:prstGeom prst="rect">
            <a:avLst/>
          </a:prstGeom>
        </p:spPr>
        <p:txBody>
          <a:bodyPr anchor="ctr"/>
          <a:lstStyle/>
          <a:p>
            <a:pPr algn="l"/>
          </a:p>
        </p:txBody>
      </p:sp>
      <p:sp>
        <p:nvSpPr>
          <p:cNvPr id="10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1"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2"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3"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13.5</a:t>
            </a:r>
          </a:p>
        </p:txBody>
      </p:sp>
      <p:sp>
        <p:nvSpPr>
          <p:cNvPr id="185"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17 December 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Double-click to edit"/>
          <p:cNvSpPr txBox="1"/>
          <p:nvPr>
            <p:ph type="title"/>
          </p:nvPr>
        </p:nvSpPr>
        <p:spPr>
          <a:prstGeom prst="rect">
            <a:avLst/>
          </a:prstGeom>
        </p:spPr>
        <p:txBody>
          <a:bodyPr/>
          <a:lstStyle/>
          <a:p>
            <a:pPr defTabSz="886968">
              <a:defRPr sz="2910"/>
            </a:pPr>
          </a:p>
        </p:txBody>
      </p:sp>
      <p:grpSp>
        <p:nvGrpSpPr>
          <p:cNvPr id="273" name="Google Shape;118;p19"/>
          <p:cNvGrpSpPr/>
          <p:nvPr/>
        </p:nvGrpSpPr>
        <p:grpSpPr>
          <a:xfrm>
            <a:off x="4001108" y="-59774"/>
            <a:ext cx="5092944" cy="745623"/>
            <a:chOff x="-1" y="0"/>
            <a:chExt cx="5092942" cy="745622"/>
          </a:xfrm>
        </p:grpSpPr>
        <p:sp>
          <p:nvSpPr>
            <p:cNvPr id="269" name="Rectangle"/>
            <p:cNvSpPr/>
            <p:nvPr/>
          </p:nvSpPr>
          <p:spPr>
            <a:xfrm>
              <a:off x="-2" y="0"/>
              <a:ext cx="4546963" cy="745623"/>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72" name="Do now…"/>
            <p:cNvGrpSpPr/>
            <p:nvPr/>
          </p:nvGrpSpPr>
          <p:grpSpPr>
            <a:xfrm>
              <a:off x="9457" y="9458"/>
              <a:ext cx="5083485" cy="726706"/>
              <a:chOff x="0" y="0"/>
              <a:chExt cx="5083483" cy="726705"/>
            </a:xfrm>
          </p:grpSpPr>
          <p:sp>
            <p:nvSpPr>
              <p:cNvPr id="270" name="Rectangle"/>
              <p:cNvSpPr/>
              <p:nvPr/>
            </p:nvSpPr>
            <p:spPr>
              <a:xfrm>
                <a:off x="-1" y="-1"/>
                <a:ext cx="5083485" cy="726707"/>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71" name="Practice problem #6…"/>
              <p:cNvSpPr txBox="1"/>
              <p:nvPr/>
            </p:nvSpPr>
            <p:spPr>
              <a:xfrm>
                <a:off x="12699" y="12699"/>
                <a:ext cx="5058085" cy="7013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Practice problem #6 </a:t>
                </a:r>
              </a:p>
              <a:p>
                <a:pPr defTabSz="507148">
                  <a:defRPr sz="1300">
                    <a:solidFill>
                      <a:schemeClr val="accent5"/>
                    </a:solidFill>
                  </a:defRPr>
                </a:pPr>
                <a:r>
                  <a:t>be sure to:</a:t>
                </a:r>
                <a:r>
                  <a:rPr>
                    <a:solidFill>
                      <a:schemeClr val="accent5">
                        <a:lumOff val="-9843"/>
                      </a:schemeClr>
                    </a:solidFill>
                  </a:rPr>
                  <a:t> </a:t>
                </a:r>
                <a:r>
                  <a:rPr>
                    <a:solidFill>
                      <a:schemeClr val="accent1"/>
                    </a:solidFill>
                  </a:rPr>
                  <a:t>Review your work. Be prepared to share out!</a:t>
                </a:r>
              </a:p>
            </p:txBody>
          </p:sp>
        </p:grpSp>
      </p:grpSp>
      <p:sp>
        <p:nvSpPr>
          <p:cNvPr id="274" name="Consider the following while loop. Assume that the int variable k has been properly declared and initialized.…"/>
          <p:cNvSpPr txBox="1"/>
          <p:nvPr/>
        </p:nvSpPr>
        <p:spPr>
          <a:xfrm>
            <a:off x="858648" y="1175727"/>
            <a:ext cx="4407713" cy="306486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a:solidFill>
                  <a:srgbClr val="333333"/>
                </a:solidFill>
              </a:defRPr>
            </a:pPr>
            <a:r>
              <a:t>Consider the following</a:t>
            </a:r>
            <a:r>
              <a:rPr>
                <a:latin typeface="Menlo Regular"/>
                <a:ea typeface="Menlo Regular"/>
                <a:cs typeface="Menlo Regular"/>
                <a:sym typeface="Menlo Regular"/>
              </a:rPr>
              <a:t> while </a:t>
            </a:r>
            <a:r>
              <a:t>loop. Assume that the</a:t>
            </a:r>
            <a:r>
              <a:rPr>
                <a:latin typeface="Menlo Regular"/>
                <a:ea typeface="Menlo Regular"/>
                <a:cs typeface="Menlo Regular"/>
                <a:sym typeface="Menlo Regular"/>
              </a:rPr>
              <a:t> int </a:t>
            </a:r>
            <a:r>
              <a:t>variable</a:t>
            </a:r>
            <a:r>
              <a:rPr>
                <a:latin typeface="Menlo Regular"/>
                <a:ea typeface="Menlo Regular"/>
                <a:cs typeface="Menlo Regular"/>
                <a:sym typeface="Menlo Regular"/>
              </a:rPr>
              <a:t> k </a:t>
            </a:r>
            <a:r>
              <a:t>has been properly declared and initialized.</a:t>
            </a:r>
          </a:p>
          <a:p>
            <a:pPr defTabSz="457200">
              <a:defRPr>
                <a:solidFill>
                  <a:srgbClr val="333333"/>
                </a:solidFill>
                <a:latin typeface="Menlo Regular"/>
                <a:ea typeface="Menlo Regular"/>
                <a:cs typeface="Menlo Regular"/>
                <a:sym typeface="Menlo Regular"/>
              </a:defRPr>
            </a:pPr>
            <a:r>
              <a:t>while (k &lt; 0)</a:t>
            </a:r>
          </a:p>
          <a:p>
            <a:pPr defTabSz="457200">
              <a:defRPr>
                <a:solidFill>
                  <a:srgbClr val="333333"/>
                </a:solidFill>
                <a:latin typeface="Menlo Regular"/>
                <a:ea typeface="Menlo Regular"/>
                <a:cs typeface="Menlo Regular"/>
                <a:sym typeface="Menlo Regular"/>
              </a:defRPr>
            </a:pPr>
            <a:r>
              <a:t>{</a:t>
            </a:r>
          </a:p>
          <a:p>
            <a:pPr marL="228600" indent="-228600" defTabSz="457200">
              <a:defRPr>
                <a:solidFill>
                  <a:srgbClr val="333333"/>
                </a:solidFill>
                <a:latin typeface="Menlo Regular"/>
                <a:ea typeface="Menlo Regular"/>
                <a:cs typeface="Menlo Regular"/>
                <a:sym typeface="Menlo Regular"/>
              </a:defRPr>
            </a:pPr>
            <a:r>
              <a:t>System.out.print("*");</a:t>
            </a:r>
          </a:p>
          <a:p>
            <a:pPr marL="228600" indent="-228600" defTabSz="457200">
              <a:defRPr>
                <a:solidFill>
                  <a:srgbClr val="333333"/>
                </a:solidFill>
                <a:latin typeface="Menlo Regular"/>
                <a:ea typeface="Menlo Regular"/>
                <a:cs typeface="Menlo Regular"/>
                <a:sym typeface="Menlo Regular"/>
              </a:defRPr>
            </a:pPr>
            <a:r>
              <a:t>k++;</a:t>
            </a:r>
          </a:p>
          <a:p>
            <a:pPr defTabSz="457200">
              <a:defRPr>
                <a:solidFill>
                  <a:srgbClr val="333333"/>
                </a:solidFill>
                <a:latin typeface="Menlo Regular"/>
                <a:ea typeface="Menlo Regular"/>
                <a:cs typeface="Menlo Regular"/>
                <a:sym typeface="Menlo Regular"/>
              </a:defRPr>
            </a:pPr>
            <a:r>
              <a:t>}</a:t>
            </a:r>
          </a:p>
          <a:p>
            <a:pPr defTabSz="457200">
              <a:spcBef>
                <a:spcPts val="1400"/>
              </a:spcBef>
              <a:defRPr>
                <a:solidFill>
                  <a:srgbClr val="333333"/>
                </a:solidFill>
              </a:defRPr>
            </a:pPr>
            <a:r>
              <a:t>Which of the following ranges of initial values for</a:t>
            </a:r>
            <a:r>
              <a:rPr>
                <a:latin typeface="Menlo Regular"/>
                <a:ea typeface="Menlo Regular"/>
                <a:cs typeface="Menlo Regular"/>
                <a:sym typeface="Menlo Regular"/>
              </a:rPr>
              <a:t> k </a:t>
            </a:r>
            <a:r>
              <a:t>will guarantee that at least one</a:t>
            </a:r>
            <a:r>
              <a:rPr>
                <a:latin typeface="Menlo Regular"/>
                <a:ea typeface="Menlo Regular"/>
                <a:cs typeface="Menlo Regular"/>
                <a:sym typeface="Menlo Regular"/>
              </a:rPr>
              <a:t> "*" </a:t>
            </a:r>
            <a:r>
              <a:t>character is printed?</a:t>
            </a:r>
          </a:p>
          <a:p>
            <a:pPr marL="187157" indent="-187157" defTabSz="457200">
              <a:buSzPct val="100000"/>
              <a:buAutoNum type="romanUcPeriod" startAt="1"/>
              <a:defRPr>
                <a:solidFill>
                  <a:srgbClr val="333333"/>
                </a:solidFill>
                <a:latin typeface="Menlo Regular"/>
                <a:ea typeface="Menlo Regular"/>
                <a:cs typeface="Menlo Regular"/>
                <a:sym typeface="Menlo Regular"/>
              </a:defRPr>
            </a:pPr>
            <a:r>
              <a:t>k &lt; 0</a:t>
            </a:r>
            <a:endParaRPr>
              <a:latin typeface="+mj-lt"/>
              <a:ea typeface="+mj-ea"/>
              <a:cs typeface="+mj-cs"/>
              <a:sym typeface="Helvetica"/>
            </a:endParaRPr>
          </a:p>
          <a:p>
            <a:pPr marL="187157" indent="-187157" defTabSz="457200">
              <a:buSzPct val="100000"/>
              <a:buAutoNum type="romanUcPeriod" startAt="1"/>
              <a:defRPr>
                <a:solidFill>
                  <a:srgbClr val="333333"/>
                </a:solidFill>
                <a:latin typeface="Menlo Regular"/>
                <a:ea typeface="Menlo Regular"/>
                <a:cs typeface="Menlo Regular"/>
                <a:sym typeface="Menlo Regular"/>
              </a:defRPr>
            </a:pPr>
            <a:r>
              <a:t>k = 0</a:t>
            </a:r>
            <a:endParaRPr>
              <a:latin typeface="+mj-lt"/>
              <a:ea typeface="+mj-ea"/>
              <a:cs typeface="+mj-cs"/>
              <a:sym typeface="Helvetica"/>
            </a:endParaRPr>
          </a:p>
          <a:p>
            <a:pPr marL="187157" indent="-187157" defTabSz="457200">
              <a:buSzPct val="100000"/>
              <a:buAutoNum type="romanUcPeriod" startAt="1"/>
              <a:defRPr>
                <a:solidFill>
                  <a:srgbClr val="333333"/>
                </a:solidFill>
                <a:latin typeface="Menlo Regular"/>
                <a:ea typeface="Menlo Regular"/>
                <a:cs typeface="Menlo Regular"/>
                <a:sym typeface="Menlo Regular"/>
              </a:defRPr>
            </a:pPr>
            <a:r>
              <a:t>k &gt; 0</a:t>
            </a:r>
          </a:p>
        </p:txBody>
      </p:sp>
      <p:pic>
        <p:nvPicPr>
          <p:cNvPr id="275" name="Image" descr="Image"/>
          <p:cNvPicPr>
            <a:picLocks noChangeAspect="1"/>
          </p:cNvPicPr>
          <p:nvPr/>
        </p:nvPicPr>
        <p:blipFill>
          <a:blip r:embed="rId3">
            <a:extLst/>
          </a:blip>
          <a:stretch>
            <a:fillRect/>
          </a:stretch>
        </p:blipFill>
        <p:spPr>
          <a:xfrm>
            <a:off x="5928809" y="1157441"/>
            <a:ext cx="2006601" cy="3467101"/>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9" name="Double-click to edit"/>
          <p:cNvSpPr txBox="1"/>
          <p:nvPr>
            <p:ph type="title"/>
          </p:nvPr>
        </p:nvSpPr>
        <p:spPr>
          <a:prstGeom prst="rect">
            <a:avLst/>
          </a:prstGeom>
        </p:spPr>
        <p:txBody>
          <a:bodyPr/>
          <a:lstStyle/>
          <a:p>
            <a:pPr defTabSz="886968">
              <a:defRPr sz="2910"/>
            </a:pPr>
          </a:p>
        </p:txBody>
      </p:sp>
      <p:sp>
        <p:nvSpPr>
          <p:cNvPr id="280" name="How do you feel like you did on these AP questions?…"/>
          <p:cNvSpPr txBox="1"/>
          <p:nvPr/>
        </p:nvSpPr>
        <p:spPr>
          <a:xfrm>
            <a:off x="778973" y="1600200"/>
            <a:ext cx="3278433" cy="12954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t>How do you feel like you did on these AP questions?</a:t>
            </a:r>
          </a:p>
          <a:p>
            <a:pPr marL="187157" indent="-187157">
              <a:buSzPct val="100000"/>
              <a:buAutoNum type="arabicPeriod" startAt="1"/>
            </a:pPr>
            <a:r>
              <a:t>What’s one thing that you understand better after going through the questions?</a:t>
            </a:r>
          </a:p>
        </p:txBody>
      </p:sp>
      <p:pic>
        <p:nvPicPr>
          <p:cNvPr id="281" name="Image" descr="Image"/>
          <p:cNvPicPr>
            <a:picLocks noChangeAspect="1"/>
          </p:cNvPicPr>
          <p:nvPr/>
        </p:nvPicPr>
        <p:blipFill>
          <a:blip r:embed="rId2">
            <a:extLst/>
          </a:blip>
          <a:stretch>
            <a:fillRect/>
          </a:stretch>
        </p:blipFill>
        <p:spPr>
          <a:xfrm>
            <a:off x="4616052" y="1554712"/>
            <a:ext cx="3053022" cy="2034076"/>
          </a:xfrm>
          <a:prstGeom prst="rect">
            <a:avLst/>
          </a:prstGeom>
          <a:ln w="12700">
            <a:miter lim="400000"/>
          </a:ln>
        </p:spPr>
      </p:pic>
      <p:sp>
        <p:nvSpPr>
          <p:cNvPr id="282" name="Reflection: Thinking about thinking…"/>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Reflection: Thinking about thinking</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Answer each question below with a complete sentence.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80">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8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8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80">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80"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Answer the question below and write a sentence justifying your answer.</a:t>
            </a:r>
          </a:p>
        </p:txBody>
      </p:sp>
      <p:sp>
        <p:nvSpPr>
          <p:cNvPr id="190" name="Each object of the class Item will store the item’s name as itemName, the item’s regular price, in dollars, as regPrice, and the discount that is applied to the regular price when the item is on sale as discountPercent. For example, a discount of 15% is "/>
          <p:cNvSpPr txBox="1"/>
          <p:nvPr/>
        </p:nvSpPr>
        <p:spPr>
          <a:xfrm>
            <a:off x="1028731" y="1654573"/>
            <a:ext cx="3960167" cy="150269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sz="1100">
                <a:solidFill>
                  <a:srgbClr val="333333"/>
                </a:solidFill>
              </a:defRPr>
            </a:pPr>
            <a:r>
              <a:t>Each object of the class</a:t>
            </a:r>
            <a:r>
              <a:rPr>
                <a:latin typeface="Menlo Regular"/>
                <a:ea typeface="Menlo Regular"/>
                <a:cs typeface="Menlo Regular"/>
                <a:sym typeface="Menlo Regular"/>
              </a:rPr>
              <a:t> Item </a:t>
            </a:r>
            <a:r>
              <a:t>will store the item’s name as</a:t>
            </a:r>
            <a:r>
              <a:rPr>
                <a:latin typeface="Menlo Regular"/>
                <a:ea typeface="Menlo Regular"/>
                <a:cs typeface="Menlo Regular"/>
                <a:sym typeface="Menlo Regular"/>
              </a:rPr>
              <a:t> itemName</a:t>
            </a:r>
            <a:r>
              <a:t>,</a:t>
            </a:r>
            <a:r>
              <a:rPr>
                <a:latin typeface="Menlo Regular"/>
                <a:ea typeface="Menlo Regular"/>
                <a:cs typeface="Menlo Regular"/>
                <a:sym typeface="Menlo Regular"/>
              </a:rPr>
              <a:t> </a:t>
            </a:r>
            <a:r>
              <a:t>the item’s regular price, in dollars, as</a:t>
            </a:r>
            <a:r>
              <a:rPr>
                <a:latin typeface="Menlo Regular"/>
                <a:ea typeface="Menlo Regular"/>
                <a:cs typeface="Menlo Regular"/>
                <a:sym typeface="Menlo Regular"/>
              </a:rPr>
              <a:t> regPrice</a:t>
            </a:r>
            <a:r>
              <a:t>,</a:t>
            </a:r>
            <a:r>
              <a:rPr>
                <a:latin typeface="Menlo Regular"/>
                <a:ea typeface="Menlo Regular"/>
                <a:cs typeface="Menlo Regular"/>
                <a:sym typeface="Menlo Regular"/>
              </a:rPr>
              <a:t> </a:t>
            </a:r>
            <a:r>
              <a:t>and the discount that is applied to the regular price when the item is on sale as</a:t>
            </a:r>
            <a:r>
              <a:rPr>
                <a:latin typeface="Menlo Regular"/>
                <a:ea typeface="Menlo Regular"/>
                <a:cs typeface="Menlo Regular"/>
                <a:sym typeface="Menlo Regular"/>
              </a:rPr>
              <a:t> discountPercent</a:t>
            </a:r>
            <a:r>
              <a:t>.</a:t>
            </a:r>
            <a:r>
              <a:rPr>
                <a:latin typeface="Menlo Regular"/>
                <a:ea typeface="Menlo Regular"/>
                <a:cs typeface="Menlo Regular"/>
                <a:sym typeface="Menlo Regular"/>
              </a:rPr>
              <a:t> </a:t>
            </a:r>
            <a:r>
              <a:t>For example, a discount of 15% is stored in</a:t>
            </a:r>
            <a:r>
              <a:rPr>
                <a:latin typeface="Menlo Regular"/>
                <a:ea typeface="Menlo Regular"/>
                <a:cs typeface="Menlo Regular"/>
                <a:sym typeface="Menlo Regular"/>
              </a:rPr>
              <a:t> discountPercent </a:t>
            </a:r>
            <a:r>
              <a:t>as 0.15.</a:t>
            </a:r>
          </a:p>
          <a:p>
            <a:pPr defTabSz="457200">
              <a:spcBef>
                <a:spcPts val="1400"/>
              </a:spcBef>
              <a:defRPr sz="1100">
                <a:solidFill>
                  <a:srgbClr val="333333"/>
                </a:solidFill>
              </a:defRPr>
            </a:pPr>
            <a:r>
              <a:t>Which of the following code segments, found in a class other than</a:t>
            </a:r>
            <a:r>
              <a:rPr>
                <a:latin typeface="Menlo Regular"/>
                <a:ea typeface="Menlo Regular"/>
                <a:cs typeface="Menlo Regular"/>
                <a:sym typeface="Menlo Regular"/>
              </a:rPr>
              <a:t> Item</a:t>
            </a:r>
            <a:r>
              <a:t>,</a:t>
            </a:r>
            <a:r>
              <a:rPr>
                <a:latin typeface="Menlo Regular"/>
                <a:ea typeface="Menlo Regular"/>
                <a:cs typeface="Menlo Regular"/>
                <a:sym typeface="Menlo Regular"/>
              </a:rPr>
              <a:t> </a:t>
            </a:r>
            <a:r>
              <a:t>can be used to create an item with a regular price of $10 and a discount of 25% ?</a:t>
            </a:r>
          </a:p>
        </p:txBody>
      </p:sp>
      <p:pic>
        <p:nvPicPr>
          <p:cNvPr id="191" name="Image" descr="Image"/>
          <p:cNvPicPr>
            <a:picLocks noChangeAspect="1"/>
          </p:cNvPicPr>
          <p:nvPr/>
        </p:nvPicPr>
        <p:blipFill>
          <a:blip r:embed="rId3">
            <a:extLst/>
          </a:blip>
          <a:stretch>
            <a:fillRect/>
          </a:stretch>
        </p:blipFill>
        <p:spPr>
          <a:xfrm>
            <a:off x="5031806" y="1654573"/>
            <a:ext cx="3586047" cy="2590801"/>
          </a:xfrm>
          <a:prstGeom prst="rect">
            <a:avLst/>
          </a:prstGeom>
          <a:ln w="12700">
            <a:miter lim="400000"/>
          </a:ln>
        </p:spPr>
      </p:pic>
      <p:pic>
        <p:nvPicPr>
          <p:cNvPr id="192" name="Image" descr="Image"/>
          <p:cNvPicPr>
            <a:picLocks noChangeAspect="1"/>
          </p:cNvPicPr>
          <p:nvPr/>
        </p:nvPicPr>
        <p:blipFill>
          <a:blip r:embed="rId4">
            <a:extLst/>
          </a:blip>
          <a:stretch>
            <a:fillRect/>
          </a:stretch>
        </p:blipFill>
        <p:spPr>
          <a:xfrm>
            <a:off x="824414" y="3385436"/>
            <a:ext cx="4368801" cy="1016001"/>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0" name="Google Shape;118;p19"/>
          <p:cNvGrpSpPr/>
          <p:nvPr/>
        </p:nvGrpSpPr>
        <p:grpSpPr>
          <a:xfrm>
            <a:off x="1737611" y="712765"/>
            <a:ext cx="6244203" cy="914171"/>
            <a:chOff x="-1" y="0"/>
            <a:chExt cx="6244202" cy="914170"/>
          </a:xfrm>
        </p:grpSpPr>
        <p:sp>
          <p:nvSpPr>
            <p:cNvPr id="196" name="Rectangle"/>
            <p:cNvSpPr/>
            <p:nvPr/>
          </p:nvSpPr>
          <p:spPr>
            <a:xfrm>
              <a:off x="-2" y="0"/>
              <a:ext cx="5574802" cy="914171"/>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199" name="Do now…"/>
            <p:cNvGrpSpPr/>
            <p:nvPr/>
          </p:nvGrpSpPr>
          <p:grpSpPr>
            <a:xfrm>
              <a:off x="11594" y="11594"/>
              <a:ext cx="6232608" cy="890981"/>
              <a:chOff x="-1" y="-1"/>
              <a:chExt cx="6232606" cy="890979"/>
            </a:xfrm>
          </p:grpSpPr>
          <p:sp>
            <p:nvSpPr>
              <p:cNvPr id="197" name="Rectangle"/>
              <p:cNvSpPr/>
              <p:nvPr/>
            </p:nvSpPr>
            <p:spPr>
              <a:xfrm>
                <a:off x="-2" y="-2"/>
                <a:ext cx="6232608" cy="890981"/>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198" name="Mini-lesson…"/>
              <p:cNvSpPr txBox="1"/>
              <p:nvPr/>
            </p:nvSpPr>
            <p:spPr>
              <a:xfrm>
                <a:off x="15569" y="15569"/>
                <a:ext cx="6201466" cy="8598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lvl1pPr defTabSz="507148">
                  <a:defRPr sz="2000">
                    <a:latin typeface="+mn-lt"/>
                    <a:ea typeface="+mn-ea"/>
                    <a:cs typeface="+mn-cs"/>
                    <a:sym typeface="Arial"/>
                  </a:defRPr>
                </a:lvl1pPr>
              </a:lstStyle>
              <a:p>
                <a:pPr/>
                <a:r>
                  <a:t>Activity: Practice with AP questions</a:t>
                </a:r>
              </a:p>
            </p:txBody>
          </p:sp>
        </p:grpSp>
      </p:grpSp>
      <p:sp>
        <p:nvSpPr>
          <p:cNvPr id="201" name="Log in to AP Classroom. Begin working on Friday AP Practice.   For each question:…"/>
          <p:cNvSpPr txBox="1"/>
          <p:nvPr/>
        </p:nvSpPr>
        <p:spPr>
          <a:xfrm>
            <a:off x="503708" y="1905000"/>
            <a:ext cx="8078913" cy="8636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defRPr>
                <a:solidFill>
                  <a:schemeClr val="accent1">
                    <a:lumOff val="-6117"/>
                  </a:schemeClr>
                </a:solidFill>
              </a:defRPr>
            </a:pPr>
            <a:r>
              <a:t>Log in to </a:t>
            </a:r>
            <a:r>
              <a:rPr>
                <a:solidFill>
                  <a:schemeClr val="accent5"/>
                </a:solidFill>
              </a:rPr>
              <a:t>AP Classroom</a:t>
            </a:r>
            <a:r>
              <a:t>. Begin working on </a:t>
            </a:r>
            <a:r>
              <a:rPr>
                <a:solidFill>
                  <a:schemeClr val="accent5"/>
                </a:solidFill>
              </a:rPr>
              <a:t>Friday AP Practice</a:t>
            </a:r>
            <a:r>
              <a:t>.   For each question:</a:t>
            </a:r>
          </a:p>
          <a:p>
            <a:pPr marL="228600" indent="-228600">
              <a:buSzPct val="100000"/>
              <a:buAutoNum type="arabicPeriod" startAt="1"/>
            </a:pPr>
            <a:r>
              <a:t>In your notebook: </a:t>
            </a:r>
            <a:r>
              <a:rPr>
                <a:solidFill>
                  <a:schemeClr val="accent1">
                    <a:lumOff val="-6117"/>
                  </a:schemeClr>
                </a:solidFill>
              </a:rPr>
              <a:t>use a code tracing table or other appropriate means to make your thinking visible</a:t>
            </a:r>
            <a:r>
              <a:t>.</a:t>
            </a:r>
          </a:p>
          <a:p>
            <a:pPr marL="228600" indent="-228600">
              <a:buSzPct val="100000"/>
              <a:buAutoNum type="arabicPeriod" startAt="1"/>
            </a:pPr>
            <a:r>
              <a:t> </a:t>
            </a:r>
            <a:r>
              <a:rPr>
                <a:solidFill>
                  <a:schemeClr val="accent1">
                    <a:lumOff val="-6117"/>
                  </a:schemeClr>
                </a:solidFill>
              </a:rPr>
              <a:t>Answer the questions!</a:t>
            </a:r>
            <a:endParaRPr>
              <a:solidFill>
                <a:schemeClr val="accent1">
                  <a:lumOff val="-6117"/>
                </a:schemeClr>
              </a:solidFill>
            </a:endParaRPr>
          </a:p>
          <a:p>
            <a:pPr marL="228600" indent="-228600">
              <a:buSzPct val="100000"/>
              <a:buAutoNum type="arabicPeriod" startAt="1"/>
            </a:pPr>
            <a:r>
              <a:rPr>
                <a:solidFill>
                  <a:schemeClr val="accent1">
                    <a:lumOff val="-6117"/>
                  </a:schemeClr>
                </a:solidFill>
              </a:rPr>
              <a:t>Write down any questions you have. Be prepared to share them out!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Double-click to edit"/>
          <p:cNvSpPr txBox="1"/>
          <p:nvPr>
            <p:ph type="title"/>
          </p:nvPr>
        </p:nvSpPr>
        <p:spPr>
          <a:prstGeom prst="rect">
            <a:avLst/>
          </a:prstGeom>
        </p:spPr>
        <p:txBody>
          <a:bodyPr/>
          <a:lstStyle/>
          <a:p>
            <a:pPr defTabSz="886968">
              <a:defRPr sz="2910"/>
            </a:pPr>
          </a:p>
        </p:txBody>
      </p:sp>
      <p:grpSp>
        <p:nvGrpSpPr>
          <p:cNvPr id="208" name="Google Shape;118;p19"/>
          <p:cNvGrpSpPr/>
          <p:nvPr/>
        </p:nvGrpSpPr>
        <p:grpSpPr>
          <a:xfrm>
            <a:off x="2119861" y="42840"/>
            <a:ext cx="5092944" cy="745623"/>
            <a:chOff x="-1" y="0"/>
            <a:chExt cx="5092942" cy="745622"/>
          </a:xfrm>
        </p:grpSpPr>
        <p:sp>
          <p:nvSpPr>
            <p:cNvPr id="204" name="Rectangle"/>
            <p:cNvSpPr/>
            <p:nvPr/>
          </p:nvSpPr>
          <p:spPr>
            <a:xfrm>
              <a:off x="-2" y="0"/>
              <a:ext cx="4546963" cy="745623"/>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07" name="Do now…"/>
            <p:cNvGrpSpPr/>
            <p:nvPr/>
          </p:nvGrpSpPr>
          <p:grpSpPr>
            <a:xfrm>
              <a:off x="9457" y="9458"/>
              <a:ext cx="5083485" cy="726706"/>
              <a:chOff x="0" y="0"/>
              <a:chExt cx="5083483" cy="726705"/>
            </a:xfrm>
          </p:grpSpPr>
          <p:sp>
            <p:nvSpPr>
              <p:cNvPr id="205" name="Rectangle"/>
              <p:cNvSpPr/>
              <p:nvPr/>
            </p:nvSpPr>
            <p:spPr>
              <a:xfrm>
                <a:off x="-1" y="-1"/>
                <a:ext cx="5083485" cy="726707"/>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06" name="Practice problem #1…"/>
              <p:cNvSpPr txBox="1"/>
              <p:nvPr/>
            </p:nvSpPr>
            <p:spPr>
              <a:xfrm>
                <a:off x="12699" y="12699"/>
                <a:ext cx="5058085" cy="7013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Practice problem #1 </a:t>
                </a:r>
              </a:p>
              <a:p>
                <a:pPr defTabSz="507148">
                  <a:defRPr sz="1300">
                    <a:solidFill>
                      <a:schemeClr val="accent5"/>
                    </a:solidFill>
                  </a:defRPr>
                </a:pPr>
                <a:r>
                  <a:t>be sure to:</a:t>
                </a:r>
                <a:r>
                  <a:rPr>
                    <a:solidFill>
                      <a:schemeClr val="accent5">
                        <a:lumOff val="-9843"/>
                      </a:schemeClr>
                    </a:solidFill>
                  </a:rPr>
                  <a:t> </a:t>
                </a:r>
                <a:r>
                  <a:rPr>
                    <a:solidFill>
                      <a:schemeClr val="accent1"/>
                    </a:solidFill>
                  </a:rPr>
                  <a:t>Review your work. Be prepared to share out!</a:t>
                </a:r>
              </a:p>
            </p:txBody>
          </p:sp>
        </p:grpSp>
      </p:grpSp>
      <p:pic>
        <p:nvPicPr>
          <p:cNvPr id="209" name="Image" descr="Image"/>
          <p:cNvPicPr>
            <a:picLocks noChangeAspect="1"/>
          </p:cNvPicPr>
          <p:nvPr/>
        </p:nvPicPr>
        <p:blipFill>
          <a:blip r:embed="rId3">
            <a:extLst/>
          </a:blip>
          <a:srcRect l="0" t="0" r="0" b="76035"/>
          <a:stretch>
            <a:fillRect/>
          </a:stretch>
        </p:blipFill>
        <p:spPr>
          <a:xfrm>
            <a:off x="253242" y="1556830"/>
            <a:ext cx="4967243" cy="1049706"/>
          </a:xfrm>
          <a:prstGeom prst="rect">
            <a:avLst/>
          </a:prstGeom>
          <a:ln w="12700">
            <a:miter lim="400000"/>
          </a:ln>
        </p:spPr>
      </p:pic>
      <p:pic>
        <p:nvPicPr>
          <p:cNvPr id="210" name="Image" descr="Image"/>
          <p:cNvPicPr>
            <a:picLocks noChangeAspect="1"/>
          </p:cNvPicPr>
          <p:nvPr/>
        </p:nvPicPr>
        <p:blipFill>
          <a:blip r:embed="rId3">
            <a:extLst/>
          </a:blip>
          <a:srcRect l="0" t="25460" r="34441" b="0"/>
          <a:stretch>
            <a:fillRect/>
          </a:stretch>
        </p:blipFill>
        <p:spPr>
          <a:xfrm>
            <a:off x="5294287" y="1172166"/>
            <a:ext cx="3166252" cy="3174589"/>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Double-click to edit"/>
          <p:cNvSpPr txBox="1"/>
          <p:nvPr>
            <p:ph type="title"/>
          </p:nvPr>
        </p:nvSpPr>
        <p:spPr>
          <a:prstGeom prst="rect">
            <a:avLst/>
          </a:prstGeom>
        </p:spPr>
        <p:txBody>
          <a:bodyPr/>
          <a:lstStyle/>
          <a:p>
            <a:pPr defTabSz="886968">
              <a:defRPr sz="2910"/>
            </a:pPr>
          </a:p>
        </p:txBody>
      </p:sp>
      <p:grpSp>
        <p:nvGrpSpPr>
          <p:cNvPr id="219" name="Google Shape;118;p19"/>
          <p:cNvGrpSpPr/>
          <p:nvPr/>
        </p:nvGrpSpPr>
        <p:grpSpPr>
          <a:xfrm>
            <a:off x="2119861" y="42840"/>
            <a:ext cx="5092944" cy="745623"/>
            <a:chOff x="-1" y="0"/>
            <a:chExt cx="5092942" cy="745622"/>
          </a:xfrm>
        </p:grpSpPr>
        <p:sp>
          <p:nvSpPr>
            <p:cNvPr id="215" name="Rectangle"/>
            <p:cNvSpPr/>
            <p:nvPr/>
          </p:nvSpPr>
          <p:spPr>
            <a:xfrm>
              <a:off x="-2" y="0"/>
              <a:ext cx="4546963" cy="745623"/>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18" name="Do now…"/>
            <p:cNvGrpSpPr/>
            <p:nvPr/>
          </p:nvGrpSpPr>
          <p:grpSpPr>
            <a:xfrm>
              <a:off x="9457" y="9458"/>
              <a:ext cx="5083485" cy="726706"/>
              <a:chOff x="0" y="0"/>
              <a:chExt cx="5083483" cy="726705"/>
            </a:xfrm>
          </p:grpSpPr>
          <p:sp>
            <p:nvSpPr>
              <p:cNvPr id="216" name="Rectangle"/>
              <p:cNvSpPr/>
              <p:nvPr/>
            </p:nvSpPr>
            <p:spPr>
              <a:xfrm>
                <a:off x="-1" y="-1"/>
                <a:ext cx="5083485" cy="726707"/>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17" name="Practice problem #2…"/>
              <p:cNvSpPr txBox="1"/>
              <p:nvPr/>
            </p:nvSpPr>
            <p:spPr>
              <a:xfrm>
                <a:off x="12699" y="12699"/>
                <a:ext cx="5058085" cy="7013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Practice problem #2 </a:t>
                </a:r>
              </a:p>
              <a:p>
                <a:pPr defTabSz="507148">
                  <a:defRPr sz="1300">
                    <a:solidFill>
                      <a:schemeClr val="accent5"/>
                    </a:solidFill>
                  </a:defRPr>
                </a:pPr>
                <a:r>
                  <a:t>be sure to:</a:t>
                </a:r>
                <a:r>
                  <a:rPr>
                    <a:solidFill>
                      <a:schemeClr val="accent5">
                        <a:lumOff val="-9843"/>
                      </a:schemeClr>
                    </a:solidFill>
                  </a:rPr>
                  <a:t> </a:t>
                </a:r>
                <a:r>
                  <a:rPr>
                    <a:solidFill>
                      <a:schemeClr val="accent1"/>
                    </a:solidFill>
                  </a:rPr>
                  <a:t>Review your work. Be prepared to share out!</a:t>
                </a:r>
              </a:p>
            </p:txBody>
          </p:sp>
        </p:grpSp>
      </p:grpSp>
      <p:sp>
        <p:nvSpPr>
          <p:cNvPr id="220" name="The Date class will contain three int attributes for day, month, and year, a constructor, and a setDate method. The setDate method is intended to be accessed outside the class.…"/>
          <p:cNvSpPr txBox="1"/>
          <p:nvPr/>
        </p:nvSpPr>
        <p:spPr>
          <a:xfrm>
            <a:off x="971724" y="1181542"/>
            <a:ext cx="3119440" cy="3155852"/>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a:solidFill>
                  <a:srgbClr val="333333"/>
                </a:solidFill>
              </a:defRPr>
            </a:pPr>
            <a:r>
              <a:t>The</a:t>
            </a:r>
            <a:r>
              <a:rPr>
                <a:latin typeface="Menlo Regular"/>
                <a:ea typeface="Menlo Regular"/>
                <a:cs typeface="Menlo Regular"/>
                <a:sym typeface="Menlo Regular"/>
              </a:rPr>
              <a:t> Date </a:t>
            </a:r>
            <a:r>
              <a:t>class will contain three</a:t>
            </a:r>
            <a:r>
              <a:rPr>
                <a:latin typeface="Menlo Regular"/>
                <a:ea typeface="Menlo Regular"/>
                <a:cs typeface="Menlo Regular"/>
                <a:sym typeface="Menlo Regular"/>
              </a:rPr>
              <a:t> int </a:t>
            </a:r>
            <a:r>
              <a:t>attributes for day, month, and year, a constructor, and a</a:t>
            </a:r>
            <a:r>
              <a:rPr>
                <a:latin typeface="Menlo Regular"/>
                <a:ea typeface="Menlo Regular"/>
                <a:cs typeface="Menlo Regular"/>
                <a:sym typeface="Menlo Regular"/>
              </a:rPr>
              <a:t> setDate </a:t>
            </a:r>
            <a:r>
              <a:t>method. The</a:t>
            </a:r>
            <a:r>
              <a:rPr>
                <a:latin typeface="Menlo Regular"/>
                <a:ea typeface="Menlo Regular"/>
                <a:cs typeface="Menlo Regular"/>
                <a:sym typeface="Menlo Regular"/>
              </a:rPr>
              <a:t> setDate </a:t>
            </a:r>
            <a:r>
              <a:t>method is intended to be accessed outside the class.</a:t>
            </a:r>
          </a:p>
          <a:p>
            <a:pPr defTabSz="457200">
              <a:defRPr>
                <a:solidFill>
                  <a:srgbClr val="333333"/>
                </a:solidFill>
                <a:latin typeface="Menlo Regular"/>
                <a:ea typeface="Menlo Regular"/>
                <a:cs typeface="Menlo Regular"/>
                <a:sym typeface="Menlo Regular"/>
              </a:defRPr>
            </a:pPr>
            <a:r>
              <a:t>public class Date</a:t>
            </a:r>
          </a:p>
          <a:p>
            <a:pPr defTabSz="457200">
              <a:defRPr>
                <a:solidFill>
                  <a:srgbClr val="333333"/>
                </a:solidFill>
                <a:latin typeface="Menlo Regular"/>
                <a:ea typeface="Menlo Regular"/>
                <a:cs typeface="Menlo Regular"/>
                <a:sym typeface="Menlo Regular"/>
              </a:defRPr>
            </a:pPr>
            <a:r>
              <a:t>{</a:t>
            </a:r>
          </a:p>
          <a:p>
            <a:pPr marL="228600" indent="-228600" defTabSz="457200">
              <a:defRPr i="1">
                <a:solidFill>
                  <a:srgbClr val="333333"/>
                </a:solidFill>
                <a:latin typeface="Menlo Regular"/>
                <a:ea typeface="Menlo Regular"/>
                <a:cs typeface="Menlo Regular"/>
                <a:sym typeface="Menlo Regular"/>
              </a:defRPr>
            </a:pPr>
            <a:r>
              <a:rPr i="0"/>
              <a:t>/* </a:t>
            </a:r>
            <a:r>
              <a:t>missing code</a:t>
            </a:r>
            <a:r>
              <a:rPr i="0"/>
              <a:t> */</a:t>
            </a:r>
            <a:endParaRPr i="0"/>
          </a:p>
          <a:p>
            <a:pPr defTabSz="457200">
              <a:defRPr>
                <a:solidFill>
                  <a:srgbClr val="333333"/>
                </a:solidFill>
                <a:latin typeface="Menlo Regular"/>
                <a:ea typeface="Menlo Regular"/>
                <a:cs typeface="Menlo Regular"/>
                <a:sym typeface="Menlo Regular"/>
              </a:defRPr>
            </a:pPr>
            <a:r>
              <a:t>}</a:t>
            </a:r>
          </a:p>
          <a:p>
            <a:pPr defTabSz="457200">
              <a:defRPr>
                <a:solidFill>
                  <a:srgbClr val="333333"/>
                </a:solidFill>
              </a:defRPr>
            </a:pPr>
            <a:r>
              <a:t>Which of the following replacements for</a:t>
            </a:r>
            <a:r>
              <a:rPr>
                <a:latin typeface="Menlo Regular"/>
                <a:ea typeface="Menlo Regular"/>
                <a:cs typeface="Menlo Regular"/>
                <a:sym typeface="Menlo Regular"/>
              </a:rPr>
              <a:t> /* </a:t>
            </a:r>
            <a:r>
              <a:t>missing code</a:t>
            </a:r>
            <a:r>
              <a:rPr>
                <a:latin typeface="Menlo Regular"/>
                <a:ea typeface="Menlo Regular"/>
                <a:cs typeface="Menlo Regular"/>
                <a:sym typeface="Menlo Regular"/>
              </a:rPr>
              <a:t> */ </a:t>
            </a:r>
            <a:r>
              <a:t>is the most appropriate implementation of the class?</a:t>
            </a:r>
          </a:p>
        </p:txBody>
      </p:sp>
      <p:pic>
        <p:nvPicPr>
          <p:cNvPr id="221" name="Image" descr="Image"/>
          <p:cNvPicPr>
            <a:picLocks noChangeAspect="1"/>
          </p:cNvPicPr>
          <p:nvPr/>
        </p:nvPicPr>
        <p:blipFill>
          <a:blip r:embed="rId3">
            <a:extLst/>
          </a:blip>
          <a:stretch>
            <a:fillRect/>
          </a:stretch>
        </p:blipFill>
        <p:spPr>
          <a:xfrm>
            <a:off x="5086998" y="844436"/>
            <a:ext cx="2765902" cy="337543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Double-click to edit"/>
          <p:cNvSpPr txBox="1"/>
          <p:nvPr>
            <p:ph type="title"/>
          </p:nvPr>
        </p:nvSpPr>
        <p:spPr>
          <a:prstGeom prst="rect">
            <a:avLst/>
          </a:prstGeom>
        </p:spPr>
        <p:txBody>
          <a:bodyPr/>
          <a:lstStyle/>
          <a:p>
            <a:pPr defTabSz="886968">
              <a:defRPr sz="2910"/>
            </a:pPr>
          </a:p>
        </p:txBody>
      </p:sp>
      <p:grpSp>
        <p:nvGrpSpPr>
          <p:cNvPr id="230" name="Google Shape;118;p19"/>
          <p:cNvGrpSpPr/>
          <p:nvPr/>
        </p:nvGrpSpPr>
        <p:grpSpPr>
          <a:xfrm>
            <a:off x="2119861" y="42840"/>
            <a:ext cx="5092944" cy="745623"/>
            <a:chOff x="-1" y="0"/>
            <a:chExt cx="5092942" cy="745622"/>
          </a:xfrm>
        </p:grpSpPr>
        <p:sp>
          <p:nvSpPr>
            <p:cNvPr id="226" name="Rectangle"/>
            <p:cNvSpPr/>
            <p:nvPr/>
          </p:nvSpPr>
          <p:spPr>
            <a:xfrm>
              <a:off x="-2" y="0"/>
              <a:ext cx="4546963" cy="745623"/>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29" name="Do now…"/>
            <p:cNvGrpSpPr/>
            <p:nvPr/>
          </p:nvGrpSpPr>
          <p:grpSpPr>
            <a:xfrm>
              <a:off x="9457" y="9458"/>
              <a:ext cx="5083485" cy="726706"/>
              <a:chOff x="0" y="0"/>
              <a:chExt cx="5083483" cy="726705"/>
            </a:xfrm>
          </p:grpSpPr>
          <p:sp>
            <p:nvSpPr>
              <p:cNvPr id="227" name="Rectangle"/>
              <p:cNvSpPr/>
              <p:nvPr/>
            </p:nvSpPr>
            <p:spPr>
              <a:xfrm>
                <a:off x="-1" y="-1"/>
                <a:ext cx="5083485" cy="726707"/>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28" name="Practice problem #3…"/>
              <p:cNvSpPr txBox="1"/>
              <p:nvPr/>
            </p:nvSpPr>
            <p:spPr>
              <a:xfrm>
                <a:off x="12699" y="12699"/>
                <a:ext cx="5058085" cy="7013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Practice problem #3 </a:t>
                </a:r>
              </a:p>
              <a:p>
                <a:pPr defTabSz="507148">
                  <a:defRPr sz="1300">
                    <a:solidFill>
                      <a:schemeClr val="accent5"/>
                    </a:solidFill>
                  </a:defRPr>
                </a:pPr>
                <a:r>
                  <a:t>be sure to:</a:t>
                </a:r>
                <a:r>
                  <a:rPr>
                    <a:solidFill>
                      <a:schemeClr val="accent5">
                        <a:lumOff val="-9843"/>
                      </a:schemeClr>
                    </a:solidFill>
                  </a:rPr>
                  <a:t> </a:t>
                </a:r>
                <a:r>
                  <a:rPr>
                    <a:solidFill>
                      <a:schemeClr val="accent1"/>
                    </a:solidFill>
                  </a:rPr>
                  <a:t>Review your work. Be prepared to share out!</a:t>
                </a:r>
              </a:p>
            </p:txBody>
          </p:sp>
        </p:grpSp>
      </p:grpSp>
      <p:sp>
        <p:nvSpPr>
          <p:cNvPr id="231" name="The Player class below will contain two int attributes and a constructor. The class will also contain a method getScore that can be accessed from outside the class.…"/>
          <p:cNvSpPr txBox="1"/>
          <p:nvPr/>
        </p:nvSpPr>
        <p:spPr>
          <a:xfrm>
            <a:off x="596413" y="1558974"/>
            <a:ext cx="3291124" cy="27230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a:solidFill>
                  <a:srgbClr val="333333"/>
                </a:solidFill>
              </a:defRPr>
            </a:pPr>
            <a:r>
              <a:t>The</a:t>
            </a:r>
            <a:r>
              <a:rPr>
                <a:latin typeface="Menlo Regular"/>
                <a:ea typeface="Menlo Regular"/>
                <a:cs typeface="Menlo Regular"/>
                <a:sym typeface="Menlo Regular"/>
              </a:rPr>
              <a:t> Player </a:t>
            </a:r>
            <a:r>
              <a:t>class below will contain two</a:t>
            </a:r>
            <a:r>
              <a:rPr>
                <a:latin typeface="Menlo Regular"/>
                <a:ea typeface="Menlo Regular"/>
                <a:cs typeface="Menlo Regular"/>
                <a:sym typeface="Menlo Regular"/>
              </a:rPr>
              <a:t> int </a:t>
            </a:r>
            <a:r>
              <a:t>attributes and a constructor. The class will also contain a method</a:t>
            </a:r>
            <a:r>
              <a:rPr>
                <a:latin typeface="Menlo Regular"/>
                <a:ea typeface="Menlo Regular"/>
                <a:cs typeface="Menlo Regular"/>
                <a:sym typeface="Menlo Regular"/>
              </a:rPr>
              <a:t> getScore </a:t>
            </a:r>
            <a:r>
              <a:t>that can be accessed from outside the class.</a:t>
            </a:r>
          </a:p>
          <a:p>
            <a:pPr defTabSz="457200">
              <a:defRPr>
                <a:solidFill>
                  <a:srgbClr val="333333"/>
                </a:solidFill>
                <a:latin typeface="Menlo Regular"/>
                <a:ea typeface="Menlo Regular"/>
                <a:cs typeface="Menlo Regular"/>
                <a:sym typeface="Menlo Regular"/>
              </a:defRPr>
            </a:pPr>
            <a:r>
              <a:t>public class Player</a:t>
            </a:r>
          </a:p>
          <a:p>
            <a:pPr defTabSz="457200">
              <a:defRPr>
                <a:solidFill>
                  <a:srgbClr val="333333"/>
                </a:solidFill>
                <a:latin typeface="Menlo Regular"/>
                <a:ea typeface="Menlo Regular"/>
                <a:cs typeface="Menlo Regular"/>
                <a:sym typeface="Menlo Regular"/>
              </a:defRPr>
            </a:pPr>
            <a:r>
              <a:t>{</a:t>
            </a:r>
          </a:p>
          <a:p>
            <a:pPr marL="228600" indent="-228600" defTabSz="457200">
              <a:defRPr i="1">
                <a:solidFill>
                  <a:srgbClr val="333333"/>
                </a:solidFill>
                <a:latin typeface="Menlo Regular"/>
                <a:ea typeface="Menlo Regular"/>
                <a:cs typeface="Menlo Regular"/>
                <a:sym typeface="Menlo Regular"/>
              </a:defRPr>
            </a:pPr>
            <a:r>
              <a:rPr i="0"/>
              <a:t>/* </a:t>
            </a:r>
            <a:r>
              <a:t>missing code</a:t>
            </a:r>
            <a:r>
              <a:rPr i="0"/>
              <a:t> */</a:t>
            </a:r>
            <a:endParaRPr i="0"/>
          </a:p>
          <a:p>
            <a:pPr defTabSz="457200">
              <a:defRPr>
                <a:solidFill>
                  <a:srgbClr val="333333"/>
                </a:solidFill>
                <a:latin typeface="Menlo Regular"/>
                <a:ea typeface="Menlo Regular"/>
                <a:cs typeface="Menlo Regular"/>
                <a:sym typeface="Menlo Regular"/>
              </a:defRPr>
            </a:pPr>
            <a:r>
              <a:t>}</a:t>
            </a:r>
          </a:p>
          <a:p>
            <a:pPr defTabSz="457200">
              <a:defRPr>
                <a:solidFill>
                  <a:srgbClr val="333333"/>
                </a:solidFill>
              </a:defRPr>
            </a:pPr>
            <a:r>
              <a:t>Which of the following replacements for</a:t>
            </a:r>
            <a:r>
              <a:rPr>
                <a:latin typeface="Menlo Regular"/>
                <a:ea typeface="Menlo Regular"/>
                <a:cs typeface="Menlo Regular"/>
                <a:sym typeface="Menlo Regular"/>
              </a:rPr>
              <a:t> /* </a:t>
            </a:r>
            <a:r>
              <a:t>missing code</a:t>
            </a:r>
            <a:r>
              <a:rPr>
                <a:latin typeface="Menlo Regular"/>
                <a:ea typeface="Menlo Regular"/>
                <a:cs typeface="Menlo Regular"/>
                <a:sym typeface="Menlo Regular"/>
              </a:rPr>
              <a:t> */ </a:t>
            </a:r>
            <a:r>
              <a:t>is the most appropriate implementation of the class?</a:t>
            </a:r>
          </a:p>
        </p:txBody>
      </p:sp>
      <p:pic>
        <p:nvPicPr>
          <p:cNvPr id="232" name="Image" descr="Image"/>
          <p:cNvPicPr>
            <a:picLocks noChangeAspect="1"/>
          </p:cNvPicPr>
          <p:nvPr/>
        </p:nvPicPr>
        <p:blipFill>
          <a:blip r:embed="rId3">
            <a:extLst/>
          </a:blip>
          <a:stretch>
            <a:fillRect/>
          </a:stretch>
        </p:blipFill>
        <p:spPr>
          <a:xfrm>
            <a:off x="4647733" y="906358"/>
            <a:ext cx="3291124" cy="3706220"/>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Double-click to edit"/>
          <p:cNvSpPr txBox="1"/>
          <p:nvPr>
            <p:ph type="title"/>
          </p:nvPr>
        </p:nvSpPr>
        <p:spPr>
          <a:prstGeom prst="rect">
            <a:avLst/>
          </a:prstGeom>
        </p:spPr>
        <p:txBody>
          <a:bodyPr/>
          <a:lstStyle/>
          <a:p>
            <a:pPr defTabSz="886968">
              <a:defRPr sz="2910"/>
            </a:pPr>
          </a:p>
        </p:txBody>
      </p:sp>
      <p:grpSp>
        <p:nvGrpSpPr>
          <p:cNvPr id="241" name="Google Shape;118;p19"/>
          <p:cNvGrpSpPr/>
          <p:nvPr/>
        </p:nvGrpSpPr>
        <p:grpSpPr>
          <a:xfrm>
            <a:off x="4001108" y="-59774"/>
            <a:ext cx="5092944" cy="745623"/>
            <a:chOff x="-1" y="0"/>
            <a:chExt cx="5092942" cy="745622"/>
          </a:xfrm>
        </p:grpSpPr>
        <p:sp>
          <p:nvSpPr>
            <p:cNvPr id="237" name="Rectangle"/>
            <p:cNvSpPr/>
            <p:nvPr/>
          </p:nvSpPr>
          <p:spPr>
            <a:xfrm>
              <a:off x="-2" y="0"/>
              <a:ext cx="4546963" cy="745623"/>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40" name="Do now…"/>
            <p:cNvGrpSpPr/>
            <p:nvPr/>
          </p:nvGrpSpPr>
          <p:grpSpPr>
            <a:xfrm>
              <a:off x="9457" y="9458"/>
              <a:ext cx="5083485" cy="726706"/>
              <a:chOff x="0" y="0"/>
              <a:chExt cx="5083483" cy="726705"/>
            </a:xfrm>
          </p:grpSpPr>
          <p:sp>
            <p:nvSpPr>
              <p:cNvPr id="238" name="Rectangle"/>
              <p:cNvSpPr/>
              <p:nvPr/>
            </p:nvSpPr>
            <p:spPr>
              <a:xfrm>
                <a:off x="-1" y="-1"/>
                <a:ext cx="5083485" cy="726707"/>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39" name="Practice problem #4…"/>
              <p:cNvSpPr txBox="1"/>
              <p:nvPr/>
            </p:nvSpPr>
            <p:spPr>
              <a:xfrm>
                <a:off x="12699" y="12699"/>
                <a:ext cx="5058085" cy="7013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Practice problem #4 </a:t>
                </a:r>
              </a:p>
              <a:p>
                <a:pPr defTabSz="507148">
                  <a:defRPr sz="1300">
                    <a:solidFill>
                      <a:schemeClr val="accent5"/>
                    </a:solidFill>
                  </a:defRPr>
                </a:pPr>
                <a:r>
                  <a:t>be sure to:</a:t>
                </a:r>
                <a:r>
                  <a:rPr>
                    <a:solidFill>
                      <a:schemeClr val="accent5">
                        <a:lumOff val="-9843"/>
                      </a:schemeClr>
                    </a:solidFill>
                  </a:rPr>
                  <a:t> </a:t>
                </a:r>
                <a:r>
                  <a:rPr>
                    <a:solidFill>
                      <a:schemeClr val="accent1"/>
                    </a:solidFill>
                  </a:rPr>
                  <a:t>Review your work. Be prepared to share out!</a:t>
                </a:r>
              </a:p>
            </p:txBody>
          </p:sp>
        </p:grpSp>
      </p:grpSp>
      <p:sp>
        <p:nvSpPr>
          <p:cNvPr id="242" name="Consider the definition of the Person class below. The class uses the instance variable adult to indicate whether a person is an adult or not.…"/>
          <p:cNvSpPr txBox="1"/>
          <p:nvPr/>
        </p:nvSpPr>
        <p:spPr>
          <a:xfrm>
            <a:off x="60543" y="1201835"/>
            <a:ext cx="5385436" cy="324095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sz="1100">
                <a:solidFill>
                  <a:srgbClr val="333333"/>
                </a:solidFill>
              </a:defRPr>
            </a:pPr>
            <a:r>
              <a:t>Consider the definition of the</a:t>
            </a:r>
            <a:r>
              <a:rPr>
                <a:latin typeface="Menlo Regular"/>
                <a:ea typeface="Menlo Regular"/>
                <a:cs typeface="Menlo Regular"/>
                <a:sym typeface="Menlo Regular"/>
              </a:rPr>
              <a:t> Person </a:t>
            </a:r>
            <a:r>
              <a:t>class below. The class uses the instance variable</a:t>
            </a:r>
            <a:r>
              <a:rPr>
                <a:latin typeface="Menlo Regular"/>
                <a:ea typeface="Menlo Regular"/>
                <a:cs typeface="Menlo Regular"/>
                <a:sym typeface="Menlo Regular"/>
              </a:rPr>
              <a:t> adult </a:t>
            </a:r>
            <a:r>
              <a:t>to indicate whether a person is an adult or not.</a:t>
            </a:r>
          </a:p>
          <a:p>
            <a:pPr defTabSz="457200">
              <a:defRPr sz="800">
                <a:solidFill>
                  <a:srgbClr val="333333"/>
                </a:solidFill>
                <a:latin typeface="Menlo Regular"/>
                <a:ea typeface="Menlo Regular"/>
                <a:cs typeface="Menlo Regular"/>
                <a:sym typeface="Menlo Regular"/>
              </a:defRPr>
            </a:pPr>
            <a:r>
              <a:t>public class Person</a:t>
            </a:r>
          </a:p>
          <a:p>
            <a:pPr defTabSz="457200">
              <a:defRPr sz="800">
                <a:solidFill>
                  <a:srgbClr val="333333"/>
                </a:solidFill>
                <a:latin typeface="Menlo Regular"/>
                <a:ea typeface="Menlo Regular"/>
                <a:cs typeface="Menlo Regular"/>
                <a:sym typeface="Menlo Regular"/>
              </a:defRPr>
            </a:pPr>
            <a:r>
              <a:t>{</a:t>
            </a:r>
          </a:p>
          <a:p>
            <a:pPr marL="228600" indent="-228600" defTabSz="457200">
              <a:defRPr sz="800">
                <a:solidFill>
                  <a:srgbClr val="333333"/>
                </a:solidFill>
                <a:latin typeface="Menlo Regular"/>
                <a:ea typeface="Menlo Regular"/>
                <a:cs typeface="Menlo Regular"/>
                <a:sym typeface="Menlo Regular"/>
              </a:defRPr>
            </a:pPr>
            <a:r>
              <a:t>private String name;</a:t>
            </a:r>
          </a:p>
          <a:p>
            <a:pPr marL="228600" indent="-228600" defTabSz="457200">
              <a:defRPr sz="800">
                <a:solidFill>
                  <a:srgbClr val="333333"/>
                </a:solidFill>
                <a:latin typeface="Menlo Regular"/>
                <a:ea typeface="Menlo Regular"/>
                <a:cs typeface="Menlo Regular"/>
                <a:sym typeface="Menlo Regular"/>
              </a:defRPr>
            </a:pPr>
            <a:r>
              <a:t>private int age;</a:t>
            </a:r>
          </a:p>
          <a:p>
            <a:pPr marL="228600" indent="-228600" defTabSz="457200">
              <a:defRPr sz="800">
                <a:solidFill>
                  <a:srgbClr val="333333"/>
                </a:solidFill>
                <a:latin typeface="Menlo Regular"/>
                <a:ea typeface="Menlo Regular"/>
                <a:cs typeface="Menlo Regular"/>
                <a:sym typeface="Menlo Regular"/>
              </a:defRPr>
            </a:pPr>
            <a:r>
              <a:t>private boolean adult;</a:t>
            </a:r>
          </a:p>
          <a:p>
            <a:pPr defTabSz="457200">
              <a:defRPr sz="800">
                <a:solidFill>
                  <a:srgbClr val="333333"/>
                </a:solidFill>
                <a:latin typeface="Menlo Regular"/>
                <a:ea typeface="Menlo Regular"/>
                <a:cs typeface="Menlo Regular"/>
                <a:sym typeface="Menlo Regular"/>
              </a:defRPr>
            </a:pPr>
          </a:p>
          <a:p>
            <a:pPr marL="228600" indent="-228600" defTabSz="457200">
              <a:defRPr sz="800">
                <a:solidFill>
                  <a:srgbClr val="333333"/>
                </a:solidFill>
                <a:latin typeface="Menlo Regular"/>
                <a:ea typeface="Menlo Regular"/>
                <a:cs typeface="Menlo Regular"/>
                <a:sym typeface="Menlo Regular"/>
              </a:defRPr>
            </a:pPr>
            <a:r>
              <a:t>public Person (String n, int a)</a:t>
            </a:r>
          </a:p>
          <a:p>
            <a:pPr marL="228600" indent="-228600" defTabSz="457200">
              <a:defRPr sz="800">
                <a:solidFill>
                  <a:srgbClr val="333333"/>
                </a:solidFill>
                <a:latin typeface="Menlo Regular"/>
                <a:ea typeface="Menlo Regular"/>
                <a:cs typeface="Menlo Regular"/>
                <a:sym typeface="Menlo Regular"/>
              </a:defRPr>
            </a:pPr>
            <a:r>
              <a:t>{</a:t>
            </a:r>
          </a:p>
          <a:p>
            <a:pPr marL="457200" indent="-457200" defTabSz="457200">
              <a:defRPr sz="800">
                <a:solidFill>
                  <a:srgbClr val="333333"/>
                </a:solidFill>
                <a:latin typeface="Menlo Regular"/>
                <a:ea typeface="Menlo Regular"/>
                <a:cs typeface="Menlo Regular"/>
                <a:sym typeface="Menlo Regular"/>
              </a:defRPr>
            </a:pPr>
            <a:r>
              <a:t>name = n;</a:t>
            </a:r>
          </a:p>
          <a:p>
            <a:pPr marL="457200" indent="-457200" defTabSz="457200">
              <a:defRPr sz="800">
                <a:solidFill>
                  <a:srgbClr val="333333"/>
                </a:solidFill>
                <a:latin typeface="Menlo Regular"/>
                <a:ea typeface="Menlo Regular"/>
                <a:cs typeface="Menlo Regular"/>
                <a:sym typeface="Menlo Regular"/>
              </a:defRPr>
            </a:pPr>
            <a:r>
              <a:t>age = a;</a:t>
            </a:r>
          </a:p>
          <a:p>
            <a:pPr defTabSz="457200">
              <a:defRPr sz="800">
                <a:solidFill>
                  <a:srgbClr val="333333"/>
                </a:solidFill>
                <a:latin typeface="Menlo Regular"/>
                <a:ea typeface="Menlo Regular"/>
                <a:cs typeface="Menlo Regular"/>
                <a:sym typeface="Menlo Regular"/>
              </a:defRPr>
            </a:pPr>
          </a:p>
          <a:p>
            <a:pPr marL="457200" indent="-457200" defTabSz="457200">
              <a:defRPr sz="800">
                <a:solidFill>
                  <a:srgbClr val="333333"/>
                </a:solidFill>
                <a:latin typeface="Menlo Regular"/>
                <a:ea typeface="Menlo Regular"/>
                <a:cs typeface="Menlo Regular"/>
                <a:sym typeface="Menlo Regular"/>
              </a:defRPr>
            </a:pPr>
            <a:r>
              <a:t>if (age &gt;= 18)</a:t>
            </a:r>
          </a:p>
          <a:p>
            <a:pPr marL="457200" indent="-457200" defTabSz="457200">
              <a:defRPr sz="800">
                <a:solidFill>
                  <a:srgbClr val="333333"/>
                </a:solidFill>
                <a:latin typeface="Menlo Regular"/>
                <a:ea typeface="Menlo Regular"/>
                <a:cs typeface="Menlo Regular"/>
                <a:sym typeface="Menlo Regular"/>
              </a:defRPr>
            </a:pPr>
            <a:r>
              <a:t>{</a:t>
            </a:r>
          </a:p>
          <a:p>
            <a:pPr marL="685800" indent="-685800" defTabSz="457200">
              <a:defRPr sz="800">
                <a:solidFill>
                  <a:srgbClr val="333333"/>
                </a:solidFill>
                <a:latin typeface="Menlo Regular"/>
                <a:ea typeface="Menlo Regular"/>
                <a:cs typeface="Menlo Regular"/>
                <a:sym typeface="Menlo Regular"/>
              </a:defRPr>
            </a:pPr>
            <a:r>
              <a:t>adult = true;</a:t>
            </a:r>
          </a:p>
          <a:p>
            <a:pPr marL="457200" indent="-457200" defTabSz="457200">
              <a:defRPr sz="800">
                <a:solidFill>
                  <a:srgbClr val="333333"/>
                </a:solidFill>
                <a:latin typeface="Menlo Regular"/>
                <a:ea typeface="Menlo Regular"/>
                <a:cs typeface="Menlo Regular"/>
                <a:sym typeface="Menlo Regular"/>
              </a:defRPr>
            </a:pPr>
            <a:r>
              <a:t>}</a:t>
            </a:r>
          </a:p>
          <a:p>
            <a:pPr marL="457200" indent="-457200" defTabSz="457200">
              <a:defRPr sz="800">
                <a:solidFill>
                  <a:srgbClr val="333333"/>
                </a:solidFill>
                <a:latin typeface="Menlo Regular"/>
                <a:ea typeface="Menlo Regular"/>
                <a:cs typeface="Menlo Regular"/>
                <a:sym typeface="Menlo Regular"/>
              </a:defRPr>
            </a:pPr>
            <a:r>
              <a:t>else</a:t>
            </a:r>
          </a:p>
          <a:p>
            <a:pPr marL="457200" indent="-457200" defTabSz="457200">
              <a:defRPr sz="800">
                <a:solidFill>
                  <a:srgbClr val="333333"/>
                </a:solidFill>
                <a:latin typeface="Menlo Regular"/>
                <a:ea typeface="Menlo Regular"/>
                <a:cs typeface="Menlo Regular"/>
                <a:sym typeface="Menlo Regular"/>
              </a:defRPr>
            </a:pPr>
            <a:r>
              <a:t>{</a:t>
            </a:r>
          </a:p>
          <a:p>
            <a:pPr marL="685800" indent="-685800" defTabSz="457200">
              <a:defRPr sz="800">
                <a:solidFill>
                  <a:srgbClr val="333333"/>
                </a:solidFill>
                <a:latin typeface="Menlo Regular"/>
                <a:ea typeface="Menlo Regular"/>
                <a:cs typeface="Menlo Regular"/>
                <a:sym typeface="Menlo Regular"/>
              </a:defRPr>
            </a:pPr>
            <a:r>
              <a:t>adult = false;</a:t>
            </a:r>
          </a:p>
          <a:p>
            <a:pPr marL="457200" indent="-457200" defTabSz="457200">
              <a:defRPr sz="800">
                <a:solidFill>
                  <a:srgbClr val="333333"/>
                </a:solidFill>
                <a:latin typeface="Menlo Regular"/>
                <a:ea typeface="Menlo Regular"/>
                <a:cs typeface="Menlo Regular"/>
                <a:sym typeface="Menlo Regular"/>
              </a:defRPr>
            </a:pPr>
            <a:r>
              <a:t>}</a:t>
            </a:r>
          </a:p>
          <a:p>
            <a:pPr marL="228600" indent="-228600" defTabSz="457200">
              <a:defRPr sz="800">
                <a:solidFill>
                  <a:srgbClr val="333333"/>
                </a:solidFill>
                <a:latin typeface="Menlo Regular"/>
                <a:ea typeface="Menlo Regular"/>
                <a:cs typeface="Menlo Regular"/>
                <a:sym typeface="Menlo Regular"/>
              </a:defRPr>
            </a:pPr>
            <a:r>
              <a:t>}</a:t>
            </a:r>
          </a:p>
          <a:p>
            <a:pPr defTabSz="457200">
              <a:defRPr sz="800">
                <a:solidFill>
                  <a:srgbClr val="333333"/>
                </a:solidFill>
                <a:latin typeface="Menlo Regular"/>
                <a:ea typeface="Menlo Regular"/>
                <a:cs typeface="Menlo Regular"/>
                <a:sym typeface="Menlo Regular"/>
              </a:defRPr>
            </a:pPr>
            <a:r>
              <a:t>}</a:t>
            </a:r>
          </a:p>
          <a:p>
            <a:pPr defTabSz="457200">
              <a:defRPr sz="1100">
                <a:solidFill>
                  <a:srgbClr val="333333"/>
                </a:solidFill>
              </a:defRPr>
            </a:pPr>
            <a:r>
              <a:t>Which of the following statements will create a</a:t>
            </a:r>
            <a:r>
              <a:rPr>
                <a:latin typeface="Menlo Regular"/>
                <a:ea typeface="Menlo Regular"/>
                <a:cs typeface="Menlo Regular"/>
                <a:sym typeface="Menlo Regular"/>
              </a:rPr>
              <a:t> Person </a:t>
            </a:r>
            <a:r>
              <a:t>object that represents an adult person?</a:t>
            </a:r>
          </a:p>
        </p:txBody>
      </p:sp>
      <p:pic>
        <p:nvPicPr>
          <p:cNvPr id="243" name="Image" descr="Image"/>
          <p:cNvPicPr>
            <a:picLocks noChangeAspect="1"/>
          </p:cNvPicPr>
          <p:nvPr/>
        </p:nvPicPr>
        <p:blipFill>
          <a:blip r:embed="rId3">
            <a:extLst/>
          </a:blip>
          <a:stretch>
            <a:fillRect/>
          </a:stretch>
        </p:blipFill>
        <p:spPr>
          <a:xfrm>
            <a:off x="5369941" y="1429934"/>
            <a:ext cx="3226141" cy="228624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Homer at 23"/>
          <p:cNvSpPr txBox="1"/>
          <p:nvPr>
            <p:ph type="title"/>
          </p:nvPr>
        </p:nvSpPr>
        <p:spPr>
          <a:xfrm>
            <a:off x="1157486" y="1088500"/>
            <a:ext cx="6321602" cy="635402"/>
          </a:xfrm>
          <a:prstGeom prst="rect">
            <a:avLst/>
          </a:prstGeom>
        </p:spPr>
        <p:txBody>
          <a:bodyPr/>
          <a:lstStyle>
            <a:lvl1pPr defTabSz="886968">
              <a:defRPr sz="2910"/>
            </a:lvl1pPr>
          </a:lstStyle>
          <a:p>
            <a:pPr/>
            <a:r>
              <a:t>Homer at 23</a:t>
            </a:r>
          </a:p>
        </p:txBody>
      </p:sp>
      <p:grpSp>
        <p:nvGrpSpPr>
          <p:cNvPr id="252" name="Google Shape;118;p19"/>
          <p:cNvGrpSpPr/>
          <p:nvPr/>
        </p:nvGrpSpPr>
        <p:grpSpPr>
          <a:xfrm>
            <a:off x="4001108" y="-59774"/>
            <a:ext cx="5092944" cy="745623"/>
            <a:chOff x="-1" y="0"/>
            <a:chExt cx="5092942" cy="745622"/>
          </a:xfrm>
        </p:grpSpPr>
        <p:sp>
          <p:nvSpPr>
            <p:cNvPr id="248" name="Rectangle"/>
            <p:cNvSpPr/>
            <p:nvPr/>
          </p:nvSpPr>
          <p:spPr>
            <a:xfrm>
              <a:off x="-2" y="0"/>
              <a:ext cx="4546963" cy="745623"/>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51" name="Do now…"/>
            <p:cNvGrpSpPr/>
            <p:nvPr/>
          </p:nvGrpSpPr>
          <p:grpSpPr>
            <a:xfrm>
              <a:off x="9457" y="9458"/>
              <a:ext cx="5083485" cy="726706"/>
              <a:chOff x="0" y="0"/>
              <a:chExt cx="5083483" cy="726705"/>
            </a:xfrm>
          </p:grpSpPr>
          <p:sp>
            <p:nvSpPr>
              <p:cNvPr id="249" name="Rectangle"/>
              <p:cNvSpPr/>
              <p:nvPr/>
            </p:nvSpPr>
            <p:spPr>
              <a:xfrm>
                <a:off x="-1" y="-1"/>
                <a:ext cx="5083485" cy="726707"/>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50" name="Practice problem #4…"/>
              <p:cNvSpPr txBox="1"/>
              <p:nvPr/>
            </p:nvSpPr>
            <p:spPr>
              <a:xfrm>
                <a:off x="12699" y="12699"/>
                <a:ext cx="5058085" cy="7013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Practice problem #4 </a:t>
                </a:r>
              </a:p>
              <a:p>
                <a:pPr defTabSz="507148">
                  <a:defRPr sz="1300">
                    <a:solidFill>
                      <a:schemeClr val="accent5"/>
                    </a:solidFill>
                  </a:defRPr>
                </a:pPr>
                <a:r>
                  <a:t>be sure to:</a:t>
                </a:r>
                <a:r>
                  <a:rPr>
                    <a:solidFill>
                      <a:schemeClr val="accent5">
                        <a:lumOff val="-9843"/>
                      </a:schemeClr>
                    </a:solidFill>
                  </a:rPr>
                  <a:t> </a:t>
                </a:r>
                <a:r>
                  <a:rPr>
                    <a:solidFill>
                      <a:schemeClr val="accent1"/>
                    </a:solidFill>
                  </a:rPr>
                  <a:t>Review your work. Be prepared to share out!</a:t>
                </a:r>
              </a:p>
            </p:txBody>
          </p:sp>
        </p:grpSp>
      </p:grpSp>
      <p:pic>
        <p:nvPicPr>
          <p:cNvPr id="253" name="Image" descr="Image"/>
          <p:cNvPicPr>
            <a:picLocks noChangeAspect="1"/>
          </p:cNvPicPr>
          <p:nvPr/>
        </p:nvPicPr>
        <p:blipFill>
          <a:blip r:embed="rId3">
            <a:extLst/>
          </a:blip>
          <a:stretch>
            <a:fillRect/>
          </a:stretch>
        </p:blipFill>
        <p:spPr>
          <a:xfrm>
            <a:off x="3095880" y="1770953"/>
            <a:ext cx="3289301" cy="24638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Double-click to edit"/>
          <p:cNvSpPr txBox="1"/>
          <p:nvPr>
            <p:ph type="title"/>
          </p:nvPr>
        </p:nvSpPr>
        <p:spPr>
          <a:prstGeom prst="rect">
            <a:avLst/>
          </a:prstGeom>
        </p:spPr>
        <p:txBody>
          <a:bodyPr/>
          <a:lstStyle/>
          <a:p>
            <a:pPr defTabSz="886968">
              <a:defRPr sz="2910"/>
            </a:pPr>
          </a:p>
        </p:txBody>
      </p:sp>
      <p:grpSp>
        <p:nvGrpSpPr>
          <p:cNvPr id="262" name="Google Shape;118;p19"/>
          <p:cNvGrpSpPr/>
          <p:nvPr/>
        </p:nvGrpSpPr>
        <p:grpSpPr>
          <a:xfrm>
            <a:off x="2598724" y="123463"/>
            <a:ext cx="5092944" cy="745623"/>
            <a:chOff x="-1" y="0"/>
            <a:chExt cx="5092942" cy="745622"/>
          </a:xfrm>
        </p:grpSpPr>
        <p:sp>
          <p:nvSpPr>
            <p:cNvPr id="258" name="Rectangle"/>
            <p:cNvSpPr/>
            <p:nvPr/>
          </p:nvSpPr>
          <p:spPr>
            <a:xfrm>
              <a:off x="-2" y="0"/>
              <a:ext cx="4546963" cy="745623"/>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61" name="Do now…"/>
            <p:cNvGrpSpPr/>
            <p:nvPr/>
          </p:nvGrpSpPr>
          <p:grpSpPr>
            <a:xfrm>
              <a:off x="9457" y="9458"/>
              <a:ext cx="5083485" cy="726706"/>
              <a:chOff x="0" y="0"/>
              <a:chExt cx="5083483" cy="726705"/>
            </a:xfrm>
          </p:grpSpPr>
          <p:sp>
            <p:nvSpPr>
              <p:cNvPr id="259" name="Rectangle"/>
              <p:cNvSpPr/>
              <p:nvPr/>
            </p:nvSpPr>
            <p:spPr>
              <a:xfrm>
                <a:off x="-1" y="-1"/>
                <a:ext cx="5083485" cy="726707"/>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60" name="Practice problem #5…"/>
              <p:cNvSpPr txBox="1"/>
              <p:nvPr/>
            </p:nvSpPr>
            <p:spPr>
              <a:xfrm>
                <a:off x="12699" y="12699"/>
                <a:ext cx="5058085" cy="7013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Practice problem #5 </a:t>
                </a:r>
              </a:p>
              <a:p>
                <a:pPr defTabSz="507148">
                  <a:defRPr sz="1300">
                    <a:solidFill>
                      <a:schemeClr val="accent5"/>
                    </a:solidFill>
                  </a:defRPr>
                </a:pPr>
                <a:r>
                  <a:t>be sure to:</a:t>
                </a:r>
                <a:r>
                  <a:rPr>
                    <a:solidFill>
                      <a:schemeClr val="accent5">
                        <a:lumOff val="-9843"/>
                      </a:schemeClr>
                    </a:solidFill>
                  </a:rPr>
                  <a:t> </a:t>
                </a:r>
                <a:r>
                  <a:rPr>
                    <a:solidFill>
                      <a:schemeClr val="accent1"/>
                    </a:solidFill>
                  </a:rPr>
                  <a:t>Review your work. Be prepared to share out!</a:t>
                </a:r>
              </a:p>
            </p:txBody>
          </p:sp>
        </p:grpSp>
      </p:grpSp>
      <p:sp>
        <p:nvSpPr>
          <p:cNvPr id="263" name="Consider the following method, which is intended to return the product of 3 and the nonnegative difference between its two int parameters.…"/>
          <p:cNvSpPr txBox="1"/>
          <p:nvPr/>
        </p:nvSpPr>
        <p:spPr>
          <a:xfrm>
            <a:off x="265770" y="1462519"/>
            <a:ext cx="4488147" cy="24912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a:solidFill>
                  <a:srgbClr val="333333"/>
                </a:solidFill>
              </a:defRPr>
            </a:pPr>
            <a:r>
              <a:t>Consider the following method, which is intended to return the product of</a:t>
            </a:r>
            <a:r>
              <a:rPr>
                <a:latin typeface="Menlo Regular"/>
                <a:ea typeface="Menlo Regular"/>
                <a:cs typeface="Menlo Regular"/>
                <a:sym typeface="Menlo Regular"/>
              </a:rPr>
              <a:t> 3 </a:t>
            </a:r>
            <a:r>
              <a:t>and the nonnegative difference between its two</a:t>
            </a:r>
            <a:r>
              <a:rPr>
                <a:latin typeface="Menlo Regular"/>
                <a:ea typeface="Menlo Regular"/>
                <a:cs typeface="Menlo Regular"/>
                <a:sym typeface="Menlo Regular"/>
              </a:rPr>
              <a:t> int </a:t>
            </a:r>
            <a:r>
              <a:t>parameters.</a:t>
            </a:r>
          </a:p>
          <a:p>
            <a:pPr defTabSz="457200">
              <a:defRPr>
                <a:solidFill>
                  <a:srgbClr val="333333"/>
                </a:solidFill>
                <a:latin typeface="Menlo Regular"/>
                <a:ea typeface="Menlo Regular"/>
                <a:cs typeface="Menlo Regular"/>
                <a:sym typeface="Menlo Regular"/>
              </a:defRPr>
            </a:pPr>
            <a:r>
              <a:t>public int threeTimesDiff (int num1, int num2)</a:t>
            </a:r>
          </a:p>
          <a:p>
            <a:pPr defTabSz="457200">
              <a:defRPr>
                <a:solidFill>
                  <a:srgbClr val="333333"/>
                </a:solidFill>
                <a:latin typeface="Menlo Regular"/>
                <a:ea typeface="Menlo Regular"/>
                <a:cs typeface="Menlo Regular"/>
                <a:sym typeface="Menlo Regular"/>
              </a:defRPr>
            </a:pPr>
            <a:r>
              <a:t>{</a:t>
            </a:r>
          </a:p>
          <a:p>
            <a:pPr marL="228600" indent="-228600" defTabSz="457200">
              <a:defRPr>
                <a:solidFill>
                  <a:srgbClr val="333333"/>
                </a:solidFill>
                <a:latin typeface="Menlo Regular"/>
                <a:ea typeface="Menlo Regular"/>
                <a:cs typeface="Menlo Regular"/>
                <a:sym typeface="Menlo Regular"/>
              </a:defRPr>
            </a:pPr>
            <a:r>
              <a:t>return 3 * (num1 - num2);</a:t>
            </a:r>
          </a:p>
          <a:p>
            <a:pPr defTabSz="457200">
              <a:defRPr>
                <a:solidFill>
                  <a:srgbClr val="333333"/>
                </a:solidFill>
                <a:latin typeface="Menlo Regular"/>
                <a:ea typeface="Menlo Regular"/>
                <a:cs typeface="Menlo Regular"/>
                <a:sym typeface="Menlo Regular"/>
              </a:defRPr>
            </a:pPr>
            <a:r>
              <a:t>}</a:t>
            </a:r>
          </a:p>
          <a:p>
            <a:pPr defTabSz="457200">
              <a:defRPr>
                <a:solidFill>
                  <a:srgbClr val="333333"/>
                </a:solidFill>
              </a:defRPr>
            </a:pPr>
            <a:r>
              <a:t>Which, if any, precondition is required so that the method works as intended for all values of the parameters that satisfy the precondition?</a:t>
            </a:r>
          </a:p>
        </p:txBody>
      </p:sp>
      <p:pic>
        <p:nvPicPr>
          <p:cNvPr id="264" name="Image" descr="Image"/>
          <p:cNvPicPr>
            <a:picLocks noChangeAspect="1"/>
          </p:cNvPicPr>
          <p:nvPr/>
        </p:nvPicPr>
        <p:blipFill>
          <a:blip r:embed="rId3">
            <a:extLst/>
          </a:blip>
          <a:stretch>
            <a:fillRect/>
          </a:stretch>
        </p:blipFill>
        <p:spPr>
          <a:xfrm>
            <a:off x="5588221" y="1110679"/>
            <a:ext cx="2870201" cy="33782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