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2" name="Shape 182"/>
          <p:cNvSpPr/>
          <p:nvPr>
            <p:ph type="sldImg"/>
          </p:nvPr>
        </p:nvSpPr>
        <p:spPr>
          <a:xfrm>
            <a:off x="1143000" y="685800"/>
            <a:ext cx="4572000" cy="3429000"/>
          </a:xfrm>
          <a:prstGeom prst="rect">
            <a:avLst/>
          </a:prstGeom>
        </p:spPr>
        <p:txBody>
          <a:bodyPr/>
          <a:lstStyle/>
          <a:p>
            <a:pPr/>
          </a:p>
        </p:txBody>
      </p:sp>
      <p:sp>
        <p:nvSpPr>
          <p:cNvPr id="183" name="Shape 18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r>
              <a:t>VOCAB: </a:t>
            </a:r>
          </a:p>
          <a:p>
            <a:pPr/>
            <a:r>
              <a:t>nested loop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Shape 192"/>
          <p:cNvSpPr/>
          <p:nvPr>
            <p:ph type="sldImg"/>
          </p:nvPr>
        </p:nvSpPr>
        <p:spPr>
          <a:prstGeom prst="rect">
            <a:avLst/>
          </a:prstGeom>
        </p:spPr>
        <p:txBody>
          <a:bodyPr/>
          <a:lstStyle/>
          <a:p>
            <a:pPr/>
          </a:p>
        </p:txBody>
      </p:sp>
      <p:sp>
        <p:nvSpPr>
          <p:cNvPr id="193" name="Shape 193"/>
          <p:cNvSpPr/>
          <p:nvPr>
            <p:ph type="body" sz="quarter" idx="1"/>
          </p:nvPr>
        </p:nvSpPr>
        <p:spPr>
          <a:prstGeom prst="rect">
            <a:avLst/>
          </a:prstGeom>
        </p:spPr>
        <p:txBody>
          <a:bodyPr/>
          <a:lstStyle/>
          <a:p>
            <a:pPr marL="187157" indent="-187157">
              <a:buSzPct val="100000"/>
              <a:buAutoNum type="arabicPeriod" startAt="1"/>
            </a:pPr>
            <a:r>
              <a:t> The coordinates are displayed as the butterfly moves. The coordinates are all positive. The butterfly flies off the right edge of the screen.</a:t>
            </a:r>
          </a:p>
          <a:p>
            <a:pPr marL="187157" indent="-187157">
              <a:buSzPct val="100000"/>
              <a:buAutoNum type="arabicPeriod" startAt="1"/>
            </a:pPr>
            <a:r>
              <a:t>Part of the butterfly is invisible! Position is based on the center of the image.</a:t>
            </a:r>
          </a:p>
          <a:p>
            <a:pPr marL="187157" indent="-187157">
              <a:buSzPct val="100000"/>
              <a:buAutoNum type="arabicPeriod" startAt="1"/>
            </a:pPr>
            <a:r>
              <a:t>To the left, x&gt; -40, to the right x&lt;690</a:t>
            </a:r>
          </a:p>
          <a:p>
            <a:pPr marL="187157" indent="-187157">
              <a:buSzPct val="100000"/>
              <a:buAutoNum type="arabicPeriod" startAt="1"/>
            </a:pPr>
            <a:r>
              <a:t>They should check to see if Sam’s x coordinate is -0&lt; x &lt; 690. But they don’t.</a:t>
            </a:r>
          </a:p>
          <a:p>
            <a:pPr marL="140368" indent="-140368">
              <a:buSzPct val="100000"/>
              <a:buChar char="+"/>
            </a:pPr>
            <a:r>
              <a:t>how can we fix these two functions?</a:t>
            </a:r>
          </a:p>
          <a:p>
            <a:pPr marL="140368" indent="-140368">
              <a:buSzPct val="100000"/>
              <a:buChar char="+"/>
            </a:pPr>
            <a:r>
              <a:t>How can we fix the is-onscreen function?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Shape 197"/>
          <p:cNvSpPr/>
          <p:nvPr>
            <p:ph type="sldImg"/>
          </p:nvPr>
        </p:nvSpPr>
        <p:spPr>
          <a:prstGeom prst="rect">
            <a:avLst/>
          </a:prstGeom>
        </p:spPr>
        <p:txBody>
          <a:bodyPr/>
          <a:lstStyle/>
          <a:p>
            <a:pPr/>
          </a:p>
        </p:txBody>
      </p:sp>
      <p:sp>
        <p:nvSpPr>
          <p:cNvPr id="198" name="Shape 198"/>
          <p:cNvSpPr/>
          <p:nvPr>
            <p:ph type="body" sz="quarter" idx="1"/>
          </p:nvPr>
        </p:nvSpPr>
        <p:spPr>
          <a:prstGeom prst="rect">
            <a:avLst/>
          </a:prstGeom>
        </p:spPr>
        <p:txBody>
          <a:bodyPr/>
          <a:lstStyle/>
          <a:p>
            <a:pPr marL="187157" indent="-187157">
              <a:buSzPct val="100000"/>
              <a:buAutoNum type="arabicPeriod" startAt="1"/>
            </a:pPr>
            <a:r>
              <a:t>The rocket so a height of 400 m in 20 s. It lands at 40 s.</a:t>
            </a:r>
          </a:p>
          <a:p>
            <a:pPr marL="187157" indent="-187157">
              <a:buSzPct val="100000"/>
              <a:buAutoNum type="arabicPeriod" startAt="1"/>
            </a:pPr>
            <a:r>
              <a:t>Vertex: (20, 400). X and y ints: 0.  Domain: 0-40. Range: 0-400</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Shape 205"/>
          <p:cNvSpPr/>
          <p:nvPr>
            <p:ph type="sldImg"/>
          </p:nvPr>
        </p:nvSpPr>
        <p:spPr>
          <a:prstGeom prst="rect">
            <a:avLst/>
          </a:prstGeom>
        </p:spPr>
        <p:txBody>
          <a:bodyPr/>
          <a:lstStyle/>
          <a:p>
            <a:pPr/>
          </a:p>
        </p:txBody>
      </p:sp>
      <p:sp>
        <p:nvSpPr>
          <p:cNvPr id="206" name="Shape 206"/>
          <p:cNvSpPr/>
          <p:nvPr>
            <p:ph type="body" sz="quarter" idx="1"/>
          </p:nvPr>
        </p:nvSpPr>
        <p:spPr>
          <a:prstGeom prst="rect">
            <a:avLst/>
          </a:prstGeom>
        </p:spPr>
        <p:txBody>
          <a:bodyPr/>
          <a:lstStyle/>
          <a:p>
            <a:pPr marL="187157" indent="-187157">
              <a:buSzPct val="100000"/>
              <a:buAutoNum type="arabicPeriod" startAt="1"/>
            </a:pPr>
          </a:p>
          <a:p>
            <a:pPr marL="233947" indent="-233947">
              <a:buSzPct val="100000"/>
              <a:buAutoNum type="alphaUcPeriod" startAt="1"/>
            </a:pPr>
            <a:r>
              <a:t>Contains the same   is-safe-left(), is-safe-right() and is-onscreen()  Functions,</a:t>
            </a:r>
          </a:p>
          <a:p>
            <a:pPr marL="233947" indent="-233947">
              <a:buSzPct val="100000"/>
              <a:buAutoNum type="alphaUcPeriod" startAt="1"/>
            </a:pPr>
            <a:r>
              <a:t>They’re just leaving the screen we want them to bounce back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Shape 211"/>
          <p:cNvSpPr/>
          <p:nvPr>
            <p:ph type="sldImg"/>
          </p:nvPr>
        </p:nvSpPr>
        <p:spPr>
          <a:prstGeom prst="rect">
            <a:avLst/>
          </a:prstGeom>
        </p:spPr>
        <p:txBody>
          <a:bodyPr/>
          <a:lstStyle/>
          <a:p>
            <a:pPr/>
          </a:p>
        </p:txBody>
      </p:sp>
      <p:sp>
        <p:nvSpPr>
          <p:cNvPr id="212" name="Shape 212"/>
          <p:cNvSpPr/>
          <p:nvPr>
            <p:ph type="body" sz="quarter" idx="1"/>
          </p:nvPr>
        </p:nvSpPr>
        <p:spPr>
          <a:prstGeom prst="rect">
            <a:avLst/>
          </a:prstGeom>
        </p:spPr>
        <p:txBody>
          <a:bodyPr/>
          <a:lstStyle/>
          <a:p>
            <a:pPr marL="187157" indent="-187157">
              <a:buSzPct val="100000"/>
              <a:buAutoNum type="arabicPeriod" startAt="1"/>
            </a:pPr>
            <a:r>
              <a:t>answers will vary.</a:t>
            </a:r>
          </a:p>
          <a:p>
            <a:pPr marL="187157" indent="-187157">
              <a:buSzPct val="100000"/>
              <a:buAutoNum type="arabicPeriod" startAt="1"/>
            </a:pPr>
            <a:r>
              <a:t>using functions for manipulating images, e.g. scale(), overlay, etc.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3"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1"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implement nested loops in Java?</a:t>
            </a:r>
          </a:p>
        </p:txBody>
      </p:sp>
      <p:sp>
        <p:nvSpPr>
          <p:cNvPr id="1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sp>
        <p:nvSpPr>
          <p:cNvPr id="3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precalc </a:t>
            </a:r>
            <a:r>
              <a:t>g</a:t>
            </a:r>
            <a:r>
              <a:t>oal: </a:t>
            </a:r>
            <a:r>
              <a:rPr b="0"/>
              <a:t>HDW use inequalities in Pyret to keep your character on screen?</a:t>
            </a:r>
          </a:p>
        </p:txBody>
      </p:sp>
      <p:sp>
        <p:nvSpPr>
          <p:cNvPr id="45" name="Dr. O’Brien  12/20"/>
          <p:cNvSpPr txBox="1"/>
          <p:nvPr/>
        </p:nvSpPr>
        <p:spPr>
          <a:xfrm>
            <a:off x="7592483" y="39450"/>
            <a:ext cx="1425986"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12/20</a:t>
            </a:r>
          </a:p>
        </p:txBody>
      </p:sp>
      <p:pic>
        <p:nvPicPr>
          <p:cNvPr id="46"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0"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lgn="l"/>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Precalc</a:t>
            </a:r>
          </a:p>
          <a:p>
            <a:pPr>
              <a:defRPr sz="4300">
                <a:solidFill>
                  <a:srgbClr val="0000FF"/>
                </a:solidFill>
              </a:defRPr>
            </a:pPr>
            <a:r>
              <a:t>Lesson 14.1</a:t>
            </a:r>
          </a:p>
        </p:txBody>
      </p:sp>
      <p:sp>
        <p:nvSpPr>
          <p:cNvPr id="186"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Herbert H. </a:t>
            </a:r>
            <a:r>
              <a:t>Lehman High School</a:t>
            </a:r>
          </a:p>
          <a:p>
            <a:pPr marL="0" indent="0">
              <a:lnSpc>
                <a:spcPct val="80000"/>
              </a:lnSpc>
              <a:defRPr sz="1600"/>
            </a:pPr>
            <a:r>
              <a:t>20 December 2021</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Google Shape;118;p19"/>
          <p:cNvSpPr txBox="1"/>
          <p:nvPr>
            <p:ph type="title"/>
          </p:nvPr>
        </p:nvSpPr>
        <p:spPr>
          <a:xfrm>
            <a:off x="1424035" y="575950"/>
            <a:ext cx="7302729" cy="939691"/>
          </a:xfrm>
          <a:prstGeom prst="rect">
            <a:avLst/>
          </a:prstGeom>
          <a:solidFill>
            <a:srgbClr val="FFFFFF"/>
          </a:solidFill>
          <a:ln w="25400">
            <a:solidFill>
              <a:schemeClr val="accent1"/>
            </a:solidFill>
            <a:round/>
          </a:ln>
        </p:spPr>
        <p:txBody>
          <a:bodyPr lIns="91422" tIns="91422" rIns="91422" bIns="91422"/>
          <a:lstStyle>
            <a:lvl1pPr defTabSz="813816">
              <a:defRPr b="0" sz="2100">
                <a:solidFill>
                  <a:srgbClr val="F46524"/>
                </a:solidFill>
                <a:latin typeface="+mn-lt"/>
                <a:ea typeface="+mn-ea"/>
                <a:cs typeface="+mn-cs"/>
                <a:sym typeface="Arial"/>
              </a:defRPr>
            </a:lvl1pPr>
          </a:lstStyle>
          <a:p>
            <a:pPr/>
            <a:r>
              <a:t>Do now</a:t>
            </a:r>
          </a:p>
        </p:txBody>
      </p:sp>
      <p:sp>
        <p:nvSpPr>
          <p:cNvPr id="191" name="be sure to: take a seat at your computer, next to your partner.  Get out your binder.  Copy the  goal and read the information below.  Open the Sam the Butterfly Starter File on Google Classroom.  Answer the questions below in your notes.:…"/>
          <p:cNvSpPr txBox="1"/>
          <p:nvPr/>
        </p:nvSpPr>
        <p:spPr>
          <a:xfrm>
            <a:off x="350267" y="1656889"/>
            <a:ext cx="5944081" cy="2374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1D57"/>
                </a:solidFill>
              </a:defRPr>
            </a:pPr>
            <a:r>
              <a:rPr>
                <a:solidFill>
                  <a:srgbClr val="FFAB01"/>
                </a:solidFill>
              </a:rPr>
              <a:t>be sure to</a:t>
            </a:r>
            <a:r>
              <a:t>:</a:t>
            </a:r>
            <a:r>
              <a:rPr>
                <a:solidFill>
                  <a:schemeClr val="accent5">
                    <a:lumOff val="-9843"/>
                  </a:schemeClr>
                </a:solidFill>
              </a:rPr>
              <a:t> </a:t>
            </a:r>
            <a:r>
              <a:rPr>
                <a:solidFill>
                  <a:srgbClr val="11053B"/>
                </a:solidFill>
              </a:rPr>
              <a:t>take a seat at your computer, next to your partner.  Get out your </a:t>
            </a:r>
            <a:r>
              <a:rPr b="1">
                <a:solidFill>
                  <a:srgbClr val="11053B"/>
                </a:solidFill>
              </a:rPr>
              <a:t>binder</a:t>
            </a:r>
            <a:r>
              <a:rPr>
                <a:solidFill>
                  <a:srgbClr val="11053B"/>
                </a:solidFill>
              </a:rPr>
              <a:t>.  Copy the  </a:t>
            </a:r>
            <a:r>
              <a:rPr b="1">
                <a:solidFill>
                  <a:srgbClr val="11053B"/>
                </a:solidFill>
              </a:rPr>
              <a:t>goal </a:t>
            </a:r>
            <a:r>
              <a:rPr>
                <a:solidFill>
                  <a:srgbClr val="11053B"/>
                </a:solidFill>
              </a:rPr>
              <a:t>and read the information below.</a:t>
            </a:r>
            <a:r>
              <a:rPr>
                <a:solidFill>
                  <a:schemeClr val="accent3">
                    <a:lumOff val="-9098"/>
                  </a:schemeClr>
                </a:solidFill>
              </a:rPr>
              <a:t>  </a:t>
            </a:r>
            <a:r>
              <a:t>Open the </a:t>
            </a:r>
            <a:r>
              <a:rPr>
                <a:solidFill>
                  <a:srgbClr val="E22400"/>
                </a:solidFill>
              </a:rPr>
              <a:t>Sam the Butterfly Starter File</a:t>
            </a:r>
            <a:r>
              <a:t> on </a:t>
            </a:r>
            <a:r>
              <a:rPr>
                <a:solidFill>
                  <a:srgbClr val="FF6A00"/>
                </a:solidFill>
              </a:rPr>
              <a:t>Google Classroom</a:t>
            </a:r>
            <a:r>
              <a:t>.  Answer the questions below in your notes.:</a:t>
            </a:r>
          </a:p>
          <a:p>
            <a:pPr>
              <a:defRPr>
                <a:solidFill>
                  <a:srgbClr val="011D57"/>
                </a:solidFill>
              </a:defRPr>
            </a:pPr>
          </a:p>
          <a:p>
            <a:pPr marL="187157" indent="-187157">
              <a:buSzPct val="100000"/>
              <a:buAutoNum type="arabicPeriod" startAt="1"/>
              <a:defRPr>
                <a:solidFill>
                  <a:srgbClr val="011D57"/>
                </a:solidFill>
              </a:defRPr>
            </a:pPr>
            <a:r>
              <a:t>Describe what happens when this program runs.</a:t>
            </a:r>
          </a:p>
          <a:p>
            <a:pPr marL="187157" indent="-187157">
              <a:buSzPct val="100000"/>
              <a:buAutoNum type="arabicPeriod" startAt="1"/>
              <a:defRPr>
                <a:solidFill>
                  <a:srgbClr val="011D57"/>
                </a:solidFill>
              </a:defRPr>
            </a:pPr>
            <a:r>
              <a:t>What do you notice when Sam is located at coordinates (0,0)?</a:t>
            </a:r>
          </a:p>
          <a:p>
            <a:pPr marL="187157" indent="-187157">
              <a:buSzPct val="100000"/>
              <a:buAutoNum type="arabicPeriod" startAt="1"/>
              <a:defRPr>
                <a:solidFill>
                  <a:srgbClr val="011D57"/>
                </a:solidFill>
              </a:defRPr>
            </a:pPr>
            <a:r>
              <a:t>How far across the screen can Sam go? Answer with an inequality. Answer for both the left and right directions.</a:t>
            </a:r>
          </a:p>
          <a:p>
            <a:pPr marL="187157" indent="-187157">
              <a:buSzPct val="100000"/>
              <a:buAutoNum type="arabicPeriod" startAt="1"/>
              <a:defRPr>
                <a:solidFill>
                  <a:srgbClr val="011D57"/>
                </a:solidFill>
              </a:defRPr>
            </a:pPr>
            <a:r>
              <a:t>There are three functions in this program. Howo they work? How do you think they are supposed to work.</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1"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Google Shape;118;p19"/>
          <p:cNvSpPr txBox="1"/>
          <p:nvPr>
            <p:ph type="title"/>
          </p:nvPr>
        </p:nvSpPr>
        <p:spPr>
          <a:xfrm>
            <a:off x="1424035" y="575950"/>
            <a:ext cx="7302729" cy="939691"/>
          </a:xfrm>
          <a:prstGeom prst="rect">
            <a:avLst/>
          </a:prstGeom>
          <a:solidFill>
            <a:srgbClr val="FFFFFF"/>
          </a:solidFill>
          <a:ln w="25400">
            <a:solidFill>
              <a:schemeClr val="accent1"/>
            </a:solidFill>
            <a:round/>
          </a:ln>
        </p:spPr>
        <p:txBody>
          <a:bodyPr lIns="91422" tIns="91422" rIns="91422" bIns="91422"/>
          <a:lstStyle>
            <a:lvl1pPr defTabSz="813816">
              <a:defRPr b="0" sz="2100">
                <a:solidFill>
                  <a:srgbClr val="F46524"/>
                </a:solidFill>
                <a:latin typeface="+mn-lt"/>
                <a:ea typeface="+mn-ea"/>
                <a:cs typeface="+mn-cs"/>
                <a:sym typeface="Arial"/>
              </a:defRPr>
            </a:lvl1pPr>
          </a:lstStyle>
          <a:p>
            <a:pPr/>
            <a:r>
              <a:t>B24 rules</a:t>
            </a:r>
          </a:p>
        </p:txBody>
      </p:sp>
      <p:sp>
        <p:nvSpPr>
          <p:cNvPr id="196" name="Welcome to our new room, B24!  Please read the information below:…"/>
          <p:cNvSpPr txBox="1"/>
          <p:nvPr/>
        </p:nvSpPr>
        <p:spPr>
          <a:xfrm>
            <a:off x="350267" y="1656889"/>
            <a:ext cx="7462021" cy="1943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1D57"/>
                </a:solidFill>
              </a:defRPr>
            </a:pPr>
            <a:r>
              <a:t>Welcome to our new room, </a:t>
            </a:r>
            <a:r>
              <a:rPr>
                <a:solidFill>
                  <a:srgbClr val="FF6A00"/>
                </a:solidFill>
              </a:rPr>
              <a:t>B24</a:t>
            </a:r>
            <a:r>
              <a:t>!  Please read the information below:</a:t>
            </a:r>
          </a:p>
          <a:p>
            <a:pPr>
              <a:defRPr>
                <a:solidFill>
                  <a:srgbClr val="011D57"/>
                </a:solidFill>
              </a:defRPr>
            </a:pPr>
          </a:p>
          <a:p>
            <a:pPr marL="187157" indent="-187157">
              <a:buSzPct val="100000"/>
              <a:buAutoNum type="arabicPeriod" startAt="1"/>
              <a:defRPr>
                <a:solidFill>
                  <a:srgbClr val="011D57"/>
                </a:solidFill>
              </a:defRPr>
            </a:pPr>
            <a:r>
              <a:t>When you come in, please find a seat at a desk (if one’s available) or one of the </a:t>
            </a:r>
            <a:r>
              <a:rPr>
                <a:solidFill>
                  <a:srgbClr val="FF6A00"/>
                </a:solidFill>
              </a:rPr>
              <a:t>six</a:t>
            </a:r>
            <a:r>
              <a:t> closest desks to the screen. </a:t>
            </a:r>
            <a:r>
              <a:rPr b="1" i="1" u="sng">
                <a:solidFill>
                  <a:srgbClr val="E22400"/>
                </a:solidFill>
              </a:rPr>
              <a:t>Do not sit in the back of the classroom</a:t>
            </a:r>
            <a:r>
              <a:t>.  We’ll conduct the do now and mini lesson from here.</a:t>
            </a:r>
          </a:p>
          <a:p>
            <a:pPr marL="187157" indent="-187157">
              <a:buSzPct val="100000"/>
              <a:buAutoNum type="arabicPeriod" startAt="1"/>
              <a:defRPr>
                <a:solidFill>
                  <a:srgbClr val="011D57"/>
                </a:solidFill>
              </a:defRPr>
            </a:pPr>
            <a:r>
              <a:t>When I dismiss you for independent work, find a sit at one of the computer workstations.</a:t>
            </a:r>
          </a:p>
          <a:p>
            <a:pPr marL="187157" indent="-187157">
              <a:buSzPct val="100000"/>
              <a:buAutoNum type="arabicPeriod" startAt="1"/>
              <a:defRPr b="1" i="1" u="sng">
                <a:solidFill>
                  <a:srgbClr val="E22400"/>
                </a:solidFill>
              </a:defRPr>
            </a:pPr>
            <a:r>
              <a:t>No food or drink by the computers.</a:t>
            </a:r>
            <a:r>
              <a:rPr b="0" i="0" u="none">
                <a:solidFill>
                  <a:srgbClr val="011D57"/>
                </a:solidFill>
              </a:rPr>
              <a:t>  </a:t>
            </a:r>
            <a:endParaRPr b="0" i="0" u="none">
              <a:solidFill>
                <a:srgbClr val="011D57"/>
              </a:solidFill>
            </a:endParaRPr>
          </a:p>
          <a:p>
            <a:pPr marL="187157" indent="-187157">
              <a:buSzPct val="100000"/>
              <a:buAutoNum type="arabicPeriod" startAt="1"/>
              <a:defRPr b="1" i="1" u="sng">
                <a:solidFill>
                  <a:srgbClr val="E22400"/>
                </a:solidFill>
              </a:defRPr>
            </a:pPr>
            <a:r>
              <a:rPr b="0" i="0" u="none">
                <a:solidFill>
                  <a:srgbClr val="011D57"/>
                </a:solidFill>
              </a:rPr>
              <a:t>At the end of the period, you’ll be directed to assemble for the exit ticket/debrief. Log out of your computer, and </a:t>
            </a:r>
            <a:r>
              <a:t>quietly </a:t>
            </a:r>
            <a:r>
              <a:rPr b="0" i="0" u="none">
                <a:solidFill>
                  <a:srgbClr val="011D57"/>
                </a:solidFill>
              </a:rPr>
              <a:t>return to a seat near the front.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6"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framing…"/>
          <p:cNvSpPr txBox="1"/>
          <p:nvPr/>
        </p:nvSpPr>
        <p:spPr>
          <a:xfrm>
            <a:off x="4138003" y="1037939"/>
            <a:ext cx="4070437" cy="2988429"/>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lnSpc>
                <a:spcPct val="115000"/>
              </a:lnSpc>
              <a:defRPr b="1" sz="1800">
                <a:solidFill>
                  <a:schemeClr val="accent5"/>
                </a:solidFill>
                <a:latin typeface="Lato"/>
                <a:ea typeface="Lato"/>
                <a:cs typeface="Lato"/>
                <a:sym typeface="Lato"/>
              </a:defRPr>
            </a:pPr>
            <a:r>
              <a:t>framing</a:t>
            </a:r>
          </a:p>
          <a:p>
            <a:pPr marL="457200" indent="-342900">
              <a:lnSpc>
                <a:spcPct val="115000"/>
              </a:lnSpc>
              <a:buClr>
                <a:srgbClr val="000000"/>
              </a:buClr>
              <a:buSzPts val="1800"/>
              <a:buFont typeface="Helvetica"/>
              <a:buChar char="●"/>
              <a:defRPr b="1" sz="1800">
                <a:solidFill>
                  <a:srgbClr val="000000"/>
                </a:solidFill>
                <a:latin typeface="Lato"/>
                <a:ea typeface="Lato"/>
                <a:cs typeface="Lato"/>
                <a:sym typeface="Lato"/>
              </a:defRPr>
            </a:pPr>
            <a:r>
              <a:t>what: </a:t>
            </a:r>
            <a:r>
              <a:rPr b="0"/>
              <a:t> use inequalities in Pyret to keep your character on screen</a:t>
            </a:r>
            <a:endParaRPr b="0"/>
          </a:p>
          <a:p>
            <a:pPr marL="457200" indent="-342900">
              <a:lnSpc>
                <a:spcPct val="115000"/>
              </a:lnSpc>
              <a:buClr>
                <a:srgbClr val="000000"/>
              </a:buClr>
              <a:buSzPts val="1800"/>
              <a:buFont typeface="Helvetica"/>
              <a:buChar char="●"/>
              <a:defRPr b="1" sz="1800">
                <a:solidFill>
                  <a:srgbClr val="000000"/>
                </a:solidFill>
                <a:latin typeface="Lato"/>
                <a:ea typeface="Lato"/>
                <a:cs typeface="Lato"/>
                <a:sym typeface="Lato"/>
              </a:defRPr>
            </a:pPr>
            <a:r>
              <a:t>why: </a:t>
            </a:r>
            <a:r>
              <a:rPr b="0"/>
              <a:t>we want our images to move around but not too far!</a:t>
            </a:r>
            <a:endParaRPr b="0"/>
          </a:p>
          <a:p>
            <a:pPr marL="457200" indent="-342900">
              <a:lnSpc>
                <a:spcPct val="115000"/>
              </a:lnSpc>
              <a:buClr>
                <a:srgbClr val="000000"/>
              </a:buClr>
              <a:buSzPts val="1800"/>
              <a:buFont typeface="Helvetica"/>
              <a:buChar char="●"/>
              <a:defRPr b="1" sz="1800">
                <a:solidFill>
                  <a:srgbClr val="000000"/>
                </a:solidFill>
                <a:latin typeface="Lato"/>
                <a:ea typeface="Lato"/>
                <a:cs typeface="Lato"/>
                <a:sym typeface="Lato"/>
              </a:defRPr>
            </a:pPr>
            <a:r>
              <a:t>where to: </a:t>
            </a:r>
            <a:r>
              <a:rPr b="0"/>
              <a:t>finish our game this week</a:t>
            </a:r>
          </a:p>
        </p:txBody>
      </p:sp>
      <p:pic>
        <p:nvPicPr>
          <p:cNvPr id="201" name="Image" descr="Image"/>
          <p:cNvPicPr>
            <a:picLocks noChangeAspect="1"/>
          </p:cNvPicPr>
          <p:nvPr/>
        </p:nvPicPr>
        <p:blipFill>
          <a:blip r:embed="rId2">
            <a:extLst/>
          </a:blip>
          <a:stretch>
            <a:fillRect/>
          </a:stretch>
        </p:blipFill>
        <p:spPr>
          <a:xfrm>
            <a:off x="239993" y="1497277"/>
            <a:ext cx="3352801" cy="24257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00">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0"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Coding to learn: activity"/>
          <p:cNvSpPr txBox="1"/>
          <p:nvPr/>
        </p:nvSpPr>
        <p:spPr>
          <a:xfrm>
            <a:off x="2241183" y="488242"/>
            <a:ext cx="3396395" cy="381001"/>
          </a:xfrm>
          <a:prstGeom prst="rect">
            <a:avLst/>
          </a:prstGeom>
          <a:ln w="12700">
            <a:solidFill>
              <a:srgbClr val="012F7B"/>
            </a:solidFill>
            <a:miter lim="400000"/>
          </a:ln>
          <a:extLst>
            <a:ext uri="{C572A759-6A51-4108-AA02-DFA0A04FC94B}">
              <ma14:wrappingTextBoxFlag xmlns:ma14="http://schemas.microsoft.com/office/mac/drawingml/2011/main" val="1"/>
            </a:ext>
          </a:extLst>
        </p:spPr>
        <p:txBody>
          <a:bodyPr lIns="0" tIns="0" rIns="0" bIns="0">
            <a:spAutoFit/>
          </a:bodyPr>
          <a:lstStyle>
            <a:lvl1pPr>
              <a:defRPr sz="2400"/>
            </a:lvl1pPr>
          </a:lstStyle>
          <a:p>
            <a:pPr/>
            <a:r>
              <a:t>Coding to learn: activity</a:t>
            </a:r>
          </a:p>
        </p:txBody>
      </p:sp>
      <p:sp>
        <p:nvSpPr>
          <p:cNvPr id="204" name="Be sure to:…"/>
          <p:cNvSpPr txBox="1"/>
          <p:nvPr/>
        </p:nvSpPr>
        <p:spPr>
          <a:xfrm>
            <a:off x="1401535" y="1222447"/>
            <a:ext cx="6340930" cy="2425106"/>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5">
                    <a:satOff val="-3088"/>
                    <a:lumOff val="12696"/>
                  </a:schemeClr>
                </a:solidFill>
              </a:defRPr>
            </a:pPr>
            <a:r>
              <a:t>Be sure to: </a:t>
            </a:r>
          </a:p>
          <a:p>
            <a:pPr/>
            <a:endParaRPr>
              <a:solidFill>
                <a:srgbClr val="012F7B"/>
              </a:solidFill>
            </a:endParaRPr>
          </a:p>
          <a:p>
            <a:pPr marL="187157" indent="-187157">
              <a:buSzPct val="100000"/>
              <a:buAutoNum type="arabicPeriod" startAt="1"/>
            </a:pPr>
            <a:r>
              <a:rPr>
                <a:solidFill>
                  <a:srgbClr val="012F7B"/>
                </a:solidFill>
              </a:rPr>
              <a:t> Fix the functions in </a:t>
            </a:r>
            <a:r>
              <a:rPr>
                <a:solidFill>
                  <a:srgbClr val="FF6A00"/>
                </a:solidFill>
              </a:rPr>
              <a:t>Sam the Butterfly </a:t>
            </a:r>
            <a:r>
              <a:rPr>
                <a:solidFill>
                  <a:srgbClr val="012F7B"/>
                </a:solidFill>
              </a:rPr>
              <a:t>so they work correctly.</a:t>
            </a:r>
            <a:endParaRPr>
              <a:solidFill>
                <a:srgbClr val="012F7B"/>
              </a:solidFill>
            </a:endParaRPr>
          </a:p>
          <a:p>
            <a:pPr marL="187157" indent="-187157">
              <a:buSzPct val="100000"/>
              <a:buAutoNum type="arabicPeriod" startAt="1"/>
            </a:pPr>
            <a:r>
              <a:rPr>
                <a:solidFill>
                  <a:srgbClr val="012F7B"/>
                </a:solidFill>
              </a:rPr>
              <a:t>Open your saved video game file.  Answer the questions below in your notebook:</a:t>
            </a:r>
            <a:endParaRPr>
              <a:solidFill>
                <a:srgbClr val="012F7B"/>
              </a:solidFill>
            </a:endParaRPr>
          </a:p>
          <a:p>
            <a:pPr lvl="1" marL="868947" indent="-233947">
              <a:buSzPct val="100000"/>
              <a:buAutoNum type="alphaUcPeriod" startAt="1"/>
            </a:pPr>
            <a:r>
              <a:rPr>
                <a:solidFill>
                  <a:srgbClr val="012F7B"/>
                </a:solidFill>
              </a:rPr>
              <a:t>Describe how the code in this file is similar to the Sam the Butterfly file.</a:t>
            </a:r>
            <a:endParaRPr>
              <a:solidFill>
                <a:srgbClr val="012F7B"/>
              </a:solidFill>
            </a:endParaRPr>
          </a:p>
          <a:p>
            <a:pPr lvl="1" marL="868947" indent="-233947">
              <a:buSzPct val="100000"/>
              <a:buAutoNum type="alphaUcPeriod" startAt="1"/>
            </a:pPr>
            <a:r>
              <a:rPr>
                <a:solidFill>
                  <a:srgbClr val="012F7B"/>
                </a:solidFill>
              </a:rPr>
              <a:t>What are your  </a:t>
            </a:r>
            <a:r>
              <a:rPr>
                <a:solidFill>
                  <a:srgbClr val="FF6A00"/>
                </a:solidFill>
                <a:latin typeface="Courier New"/>
                <a:ea typeface="Courier New"/>
                <a:cs typeface="Courier New"/>
                <a:sym typeface="Courier New"/>
              </a:rPr>
              <a:t>TARGET</a:t>
            </a:r>
            <a:r>
              <a:rPr>
                <a:solidFill>
                  <a:srgbClr val="012F7B"/>
                </a:solidFill>
              </a:rPr>
              <a:t> and </a:t>
            </a:r>
            <a:r>
              <a:rPr>
                <a:solidFill>
                  <a:srgbClr val="FF6A00"/>
                </a:solidFill>
                <a:latin typeface="Courier New"/>
                <a:ea typeface="Courier New"/>
                <a:cs typeface="Courier New"/>
                <a:sym typeface="Courier New"/>
              </a:rPr>
              <a:t>DANGER</a:t>
            </a:r>
            <a:r>
              <a:rPr>
                <a:solidFill>
                  <a:srgbClr val="012F7B"/>
                </a:solidFill>
              </a:rPr>
              <a:t> doing right now? How could we change them, along the same lines as with Sam the Butterfly?</a:t>
            </a:r>
            <a:endParaRPr>
              <a:solidFill>
                <a:srgbClr val="012F7B"/>
              </a:solidFill>
            </a:endParaRPr>
          </a:p>
          <a:p>
            <a:pPr marL="187157" indent="-187157">
              <a:buSzPct val="100000"/>
              <a:buAutoNum type="arabicPeriod" startAt="1"/>
            </a:pPr>
            <a:r>
              <a:rPr>
                <a:solidFill>
                  <a:srgbClr val="012F7B"/>
                </a:solidFill>
              </a:rPr>
              <a:t>Fix the </a:t>
            </a:r>
            <a:r>
              <a:rPr>
                <a:solidFill>
                  <a:srgbClr val="FF6A00"/>
                </a:solidFill>
                <a:latin typeface="Courier New"/>
                <a:ea typeface="Courier New"/>
                <a:cs typeface="Courier New"/>
                <a:sym typeface="Courier New"/>
              </a:rPr>
              <a:t>is-safe-left()</a:t>
            </a:r>
            <a:r>
              <a:rPr>
                <a:solidFill>
                  <a:srgbClr val="012F7B"/>
                </a:solidFill>
              </a:rPr>
              <a:t>, </a:t>
            </a:r>
            <a:r>
              <a:rPr>
                <a:solidFill>
                  <a:srgbClr val="FF6A00"/>
                </a:solidFill>
                <a:latin typeface="Courier New"/>
                <a:ea typeface="Courier New"/>
                <a:cs typeface="Courier New"/>
                <a:sym typeface="Courier New"/>
              </a:rPr>
              <a:t>is-safe-right() </a:t>
            </a:r>
            <a:r>
              <a:rPr>
                <a:solidFill>
                  <a:srgbClr val="012F7B"/>
                </a:solidFill>
              </a:rPr>
              <a:t>and </a:t>
            </a:r>
            <a:r>
              <a:rPr>
                <a:solidFill>
                  <a:srgbClr val="FF6A00"/>
                </a:solidFill>
                <a:latin typeface="Courier New"/>
                <a:ea typeface="Courier New"/>
                <a:cs typeface="Courier New"/>
                <a:sym typeface="Courier New"/>
              </a:rPr>
              <a:t>is-onscreen() </a:t>
            </a:r>
            <a:r>
              <a:rPr>
                <a:solidFill>
                  <a:srgbClr val="012F7B"/>
                </a:solidFill>
              </a:rPr>
              <a:t>functions so </a:t>
            </a:r>
            <a:r>
              <a:rPr u="sng">
                <a:solidFill>
                  <a:srgbClr val="0000FF"/>
                </a:solidFill>
                <a:uFill>
                  <a:solidFill>
                    <a:srgbClr val="0000FF"/>
                  </a:solidFill>
                </a:uFill>
                <a:hlinkClick r:id="" invalidUrl="" action="ppaction://hlinkshowjump?jump=nextslide" tgtFrame="" tooltip="" history="1" highlightClick="0" endSnd="0"/>
              </a:rPr>
              <a:t>they</a:t>
            </a:r>
            <a:r>
              <a:rPr>
                <a:solidFill>
                  <a:srgbClr val="012F7B"/>
                </a:solidFill>
              </a:rPr>
              <a:t> keep the </a:t>
            </a:r>
            <a:r>
              <a:rPr>
                <a:solidFill>
                  <a:srgbClr val="FF6A00"/>
                </a:solidFill>
                <a:latin typeface="Courier New"/>
                <a:ea typeface="Courier New"/>
                <a:cs typeface="Courier New"/>
                <a:sym typeface="Courier New"/>
              </a:rPr>
              <a:t>TARGET</a:t>
            </a:r>
            <a:r>
              <a:rPr>
                <a:solidFill>
                  <a:srgbClr val="012F7B"/>
                </a:solidFill>
              </a:rPr>
              <a:t> and </a:t>
            </a:r>
            <a:r>
              <a:rPr>
                <a:solidFill>
                  <a:srgbClr val="FF6A00"/>
                </a:solidFill>
                <a:latin typeface="Courier New"/>
                <a:ea typeface="Courier New"/>
                <a:cs typeface="Courier New"/>
                <a:sym typeface="Courier New"/>
              </a:rPr>
              <a:t>DANGER</a:t>
            </a:r>
            <a:r>
              <a:rPr>
                <a:solidFill>
                  <a:srgbClr val="012F7B"/>
                </a:solidFill>
              </a:rPr>
              <a:t> on screen.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0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0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0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204">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4"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Double-click to edit"/>
          <p:cNvSpPr txBox="1"/>
          <p:nvPr>
            <p:ph type="title"/>
          </p:nvPr>
        </p:nvSpPr>
        <p:spPr>
          <a:prstGeom prst="rect">
            <a:avLst/>
          </a:prstGeom>
        </p:spPr>
        <p:txBody>
          <a:bodyPr/>
          <a:lstStyle/>
          <a:p>
            <a:pPr defTabSz="886968">
              <a:defRPr sz="2910"/>
            </a:pPr>
          </a:p>
        </p:txBody>
      </p:sp>
      <p:sp>
        <p:nvSpPr>
          <p:cNvPr id="209" name="Exit ticket"/>
          <p:cNvSpPr txBox="1"/>
          <p:nvPr/>
        </p:nvSpPr>
        <p:spPr>
          <a:xfrm>
            <a:off x="1404467" y="357128"/>
            <a:ext cx="7302728" cy="939691"/>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lvl1pPr defTabSz="813816">
              <a:defRPr sz="2100">
                <a:latin typeface="+mn-lt"/>
                <a:ea typeface="+mn-ea"/>
                <a:cs typeface="+mn-cs"/>
                <a:sym typeface="Arial"/>
              </a:defRPr>
            </a:lvl1pPr>
          </a:lstStyle>
          <a:p>
            <a:pPr/>
            <a:r>
              <a:t>Exit ticket</a:t>
            </a:r>
          </a:p>
        </p:txBody>
      </p:sp>
      <p:sp>
        <p:nvSpPr>
          <p:cNvPr id="210" name="Be sure to: get out a sheet of loose leaf paper. Write your name and the date on top. Answer each question below with a complete sentence. Be prepared to hand in as you leave!…"/>
          <p:cNvSpPr txBox="1"/>
          <p:nvPr/>
        </p:nvSpPr>
        <p:spPr>
          <a:xfrm>
            <a:off x="350267" y="1656889"/>
            <a:ext cx="7462021" cy="1943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1D57"/>
                </a:solidFill>
              </a:defRPr>
            </a:pPr>
            <a:r>
              <a:rPr>
                <a:solidFill>
                  <a:srgbClr val="FF6A00"/>
                </a:solidFill>
              </a:rPr>
              <a:t>Be sure to</a:t>
            </a:r>
            <a:r>
              <a:rPr>
                <a:solidFill>
                  <a:srgbClr val="000000"/>
                </a:solidFill>
              </a:rPr>
              <a:t>: get</a:t>
            </a:r>
            <a:r>
              <a:t> out a sheet of loose leaf paper. Write your name and the date on top. Answer each question below with a complete sentence. Be prepared to hand in as you leave!</a:t>
            </a:r>
          </a:p>
          <a:p>
            <a:pPr>
              <a:defRPr>
                <a:solidFill>
                  <a:srgbClr val="011D57"/>
                </a:solidFill>
              </a:defRPr>
            </a:pPr>
          </a:p>
          <a:p>
            <a:pPr>
              <a:defRPr>
                <a:solidFill>
                  <a:srgbClr val="011D57"/>
                </a:solidFill>
              </a:defRPr>
            </a:pPr>
          </a:p>
          <a:p>
            <a:pPr marL="187157" indent="-187157">
              <a:buSzPct val="100000"/>
              <a:buAutoNum type="arabicPeriod" startAt="1"/>
              <a:defRPr>
                <a:solidFill>
                  <a:srgbClr val="011D57"/>
                </a:solidFill>
              </a:defRPr>
            </a:pPr>
            <a:r>
              <a:t>Describe how you changed your video game code today.</a:t>
            </a:r>
          </a:p>
          <a:p>
            <a:pPr marL="187157" indent="-187157">
              <a:buSzPct val="100000"/>
              <a:buAutoNum type="arabicPeriod" startAt="1"/>
              <a:defRPr>
                <a:solidFill>
                  <a:srgbClr val="011D57"/>
                </a:solidFill>
              </a:defRPr>
            </a:pPr>
            <a:r>
              <a:t>What mathematics did you use?</a:t>
            </a:r>
          </a:p>
          <a:p>
            <a:pPr marL="187157" indent="-187157">
              <a:buSzPct val="100000"/>
              <a:buAutoNum type="arabicPeriod" startAt="1"/>
              <a:defRPr>
                <a:solidFill>
                  <a:srgbClr val="011D57"/>
                </a:solidFill>
              </a:defRPr>
            </a:pPr>
            <a:r>
              <a:t>How would you like to change your game further?</a:t>
            </a:r>
          </a:p>
          <a:p>
            <a:pPr>
              <a:defRPr>
                <a:solidFill>
                  <a:srgbClr val="011D57"/>
                </a:solidFill>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0" grpId="1"/>
    </p:bldLst>
  </p:timing>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