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 1. firstname, lastname, grade, osis, baseyear,</a:t>
            </a:r>
          </a:p>
          <a:p>
            <a:pPr/>
          </a:p>
          <a:p>
            <a:pPr/>
            <a:r>
              <a:t>+how is baseyear different from the other instance variables? it’s not assigned an attribute in the constructor.</a:t>
            </a:r>
          </a:p>
          <a:p>
            <a:pPr/>
          </a:p>
          <a:p>
            <a:pPr/>
            <a:r>
              <a:t>2. luis and guilfidan.</a:t>
            </a:r>
          </a:p>
          <a:p>
            <a:pPr/>
            <a:r>
              <a:t>3. firstname= “Gulfidan”, grade = “10”, etc. </a:t>
            </a:r>
          </a:p>
          <a:p>
            <a:pPr/>
          </a:p>
          <a:p>
            <a:pPr/>
            <a:r>
              <a:t>C.  We haven’t seen baseyear, getgrade year or if statements yet.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 go through on board… see handwritten notes for solution and preplanned question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code tracing to analyze Java programs?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10/26/21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5.4</a:t>
            </a:r>
          </a:p>
        </p:txBody>
      </p:sp>
      <p:sp>
        <p:nvSpPr>
          <p:cNvPr id="17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26,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18;p19"/>
          <p:cNvSpPr txBox="1"/>
          <p:nvPr>
            <p:ph type="title"/>
          </p:nvPr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 b="0" sz="24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>
              <a:defRPr b="0" sz="14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Grab handout. Go to desk. Take out binder. Copy </a:t>
            </a:r>
            <a:r>
              <a:rPr b="1"/>
              <a:t>goal </a:t>
            </a:r>
            <a:r>
              <a:t>and answer </a:t>
            </a:r>
            <a:r>
              <a:rPr b="1"/>
              <a:t>do now </a:t>
            </a:r>
            <a:r>
              <a:t>questions below. Write a complete sentence for each question.</a:t>
            </a:r>
          </a:p>
        </p:txBody>
      </p:sp>
      <p:sp>
        <p:nvSpPr>
          <p:cNvPr id="174" name="Read over the LehmanStudent and LSdriver classes on the handout/…"/>
          <p:cNvSpPr txBox="1"/>
          <p:nvPr/>
        </p:nvSpPr>
        <p:spPr>
          <a:xfrm>
            <a:off x="1417188" y="1687902"/>
            <a:ext cx="3000714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6568" indent="-216568" defTabSz="658368">
              <a:lnSpc>
                <a:spcPct val="115000"/>
              </a:lnSpc>
              <a:buSzPct val="100000"/>
              <a:buAutoNum type="alphaUcPeriod" startAt="1"/>
              <a:defRPr sz="129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over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LehmanStudent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LSdriver </a:t>
            </a:r>
            <a:r>
              <a:t>classes on the handout/</a:t>
            </a:r>
          </a:p>
          <a:p>
            <a:pPr marL="216568" indent="-216568" defTabSz="658368">
              <a:lnSpc>
                <a:spcPct val="115000"/>
              </a:lnSpc>
              <a:buSzPct val="100000"/>
              <a:buAutoNum type="alphaUcPeriod" startAt="1"/>
              <a:defRPr sz="129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and list…</a:t>
            </a:r>
          </a:p>
          <a:p>
            <a:pPr lvl="1" marL="673768" indent="-216568" defTabSz="658368">
              <a:lnSpc>
                <a:spcPct val="115000"/>
              </a:lnSpc>
              <a:buSzPct val="100000"/>
              <a:buAutoNum type="arabicPeriod" startAt="1"/>
              <a:defRPr sz="129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three instance variables</a:t>
            </a:r>
          </a:p>
          <a:p>
            <a:pPr lvl="1" marL="673768" indent="-216568" defTabSz="658368">
              <a:lnSpc>
                <a:spcPct val="115000"/>
              </a:lnSpc>
              <a:buSzPct val="100000"/>
              <a:buAutoNum type="arabicPeriod" startAt="1"/>
              <a:defRPr sz="129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two instances of 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LehmanStudent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73768" indent="-216568" defTabSz="658368">
              <a:lnSpc>
                <a:spcPct val="115000"/>
              </a:lnSpc>
              <a:buSzPct val="100000"/>
              <a:buAutoNum type="arabicPeriod" startAt="1"/>
              <a:defRPr sz="1296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Two attributes of the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gulfidan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16568" indent="-216568" defTabSz="658368">
              <a:lnSpc>
                <a:spcPct val="115000"/>
              </a:lnSpc>
              <a:buSzPct val="100000"/>
              <a:buAutoNum type="alphaUcPeriod" startAt="1"/>
              <a:defRPr sz="1296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are three things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LehmanStudent  </a:t>
            </a:r>
            <a:r>
              <a:t>class that you haven’t seen before? </a:t>
            </a:r>
          </a:p>
        </p:txBody>
      </p:sp>
      <p:sp>
        <p:nvSpPr>
          <p:cNvPr id="175" name="The framing…"/>
          <p:cNvSpPr txBox="1"/>
          <p:nvPr/>
        </p:nvSpPr>
        <p:spPr>
          <a:xfrm>
            <a:off x="4416250" y="1687902"/>
            <a:ext cx="4324101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The 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booleans and if-statements to solve complex computational problems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Booleans and if-statements, along with other control structures are crucial to building more sophisticated programs.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Compound and equivalent boolean expressions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  <p:bldP build="p" bldLvl="5" animBg="1" rev="0" advAuto="0" spid="17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nnounc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Announcements</a:t>
            </a:r>
          </a:p>
        </p:txBody>
      </p:sp>
      <p:sp>
        <p:nvSpPr>
          <p:cNvPr id="180" name="retake after class tomorro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retake after class </a:t>
            </a:r>
            <a:r>
              <a:rPr b="1"/>
              <a:t>tomorrow</a:t>
            </a:r>
            <a:r>
              <a:t>.</a:t>
            </a:r>
          </a:p>
          <a:p>
            <a:pPr/>
            <a:r>
              <a:t>Please submit the post-test self-assessment if you haven’t already!.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3" name="Be sure to……"/>
          <p:cNvSpPr txBox="1"/>
          <p:nvPr>
            <p:ph type="body" sz="half" idx="1"/>
          </p:nvPr>
        </p:nvSpPr>
        <p:spPr>
          <a:xfrm>
            <a:off x="1539778" y="2302631"/>
            <a:ext cx="7191936" cy="2295547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ClrTx/>
              <a:buSzTx/>
              <a:buFontTx/>
              <a:buNone/>
              <a:defRPr sz="1764"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448055" indent="-336042" defTabSz="896111">
              <a:buSzPts val="1700"/>
              <a:defRPr sz="1764"/>
            </a:pPr>
            <a:r>
              <a:t>Work in groups of 2.</a:t>
            </a:r>
          </a:p>
          <a:p>
            <a:pPr marL="448055" indent="-336042" defTabSz="896111">
              <a:buSzPts val="1700"/>
              <a:defRPr sz="1764"/>
            </a:pPr>
            <a:r>
              <a:t>Figure out what will happen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LSdriver</a:t>
            </a:r>
            <a:r>
              <a:t> is run.  </a:t>
            </a:r>
          </a:p>
          <a:p>
            <a:pPr marL="448055" indent="-336042" defTabSz="896111">
              <a:buSzPts val="1700"/>
              <a:defRPr sz="1764"/>
            </a:pPr>
            <a:r>
              <a:t>Justify your answer (so that you would convince a skeptic)</a:t>
            </a:r>
            <a:br/>
          </a:p>
          <a:p>
            <a:pPr marL="0" indent="0" defTabSz="896111">
              <a:buClrTx/>
              <a:buSzTx/>
              <a:buFontTx/>
              <a:buNone/>
              <a:defRPr sz="1764">
                <a:solidFill>
                  <a:schemeClr val="accent1"/>
                </a:solidFill>
              </a:defRPr>
            </a:pPr>
            <a:r>
              <a:t>Hint: </a:t>
            </a:r>
            <a:r>
              <a:rPr>
                <a:solidFill>
                  <a:srgbClr val="FF1900"/>
                </a:solidFill>
              </a:rPr>
              <a:t>Stack frame diagrams, or something like them, might be helpful!!!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9749" y="586602"/>
            <a:ext cx="5278739" cy="1759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189" name="What was the most challenging thing about this activit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was the most challenging thing about this activity?</a:t>
            </a:r>
          </a:p>
          <a:p>
            <a:pPr/>
            <a:r>
              <a:t>What do you feel like you understand better than you did before?</a:t>
            </a:r>
          </a:p>
          <a:p>
            <a:pPr/>
            <a:r>
              <a:t>What’s one question you still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