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2.jpeg" ContentType="image/jpeg"/>
  <Override PartName="/ppt/notesSlides/notesSlide7.xml" ContentType="application/vnd.openxmlformats-officedocument.presentationml.notesSlide+xml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4" name="Shape 15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3" name="Shape 16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4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B. Something that changes, like x and y in a math equation, etc. (Answers may vary)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538594" indent="-379845">
              <a:buClr>
                <a:srgbClr val="000000"/>
              </a:buClr>
              <a:buSzPts val="1400"/>
              <a:buFont typeface="Arial"/>
              <a:buChar char="●"/>
            </a:lvl1pPr>
          </a:lstStyle>
          <a:p>
            <a:pPr/>
            <a:r>
              <a:t>Mp1 ends this week! Some of you really need to focus.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Shape 18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1" name="Shape 19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+How does the 2.4 problem resemble the Assessment #1 problem? They both involve making columns, repeating the same action.</a:t>
            </a:r>
          </a:p>
          <a:p>
            <a:pPr/>
            <a:r>
              <a:t>+hdw use the code from 2.4? You can reuse your code you just need to make the columns smaller and add horizontal columns</a:t>
            </a:r>
          </a:p>
          <a:p>
            <a:pPr/>
          </a:p>
          <a:p>
            <a:pPr/>
            <a:r>
              <a:t>+ how do you draw columns? (illustrate on board).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t>+for students are starting the art project (this and subsequent slides):</a:t>
            </a:r>
          </a:p>
          <a:p>
            <a:pPr>
              <a:defRPr sz="1100"/>
            </a:pPr>
            <a:r>
              <a:t>+In what ways might computers be detrimental to creating art?</a:t>
            </a:r>
          </a:p>
          <a:p>
            <a:pPr>
              <a:defRPr sz="1100"/>
            </a:pPr>
            <a:r>
              <a:t>+What sorts of computational structures are needed to create an image like the one </a:t>
            </a:r>
          </a:p>
          <a:p>
            <a:pPr>
              <a:defRPr sz="1100"/>
            </a:pPr>
            <a:r>
              <a:t>This is something called ‘algorithmic art’.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1" name="Shape 2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298450">
              <a:buClr>
                <a:srgbClr val="000000"/>
              </a:buClr>
              <a:buSzPts val="1100"/>
              <a:buFont typeface="Arial"/>
              <a:buChar char="●"/>
              <a:defRPr sz="1100"/>
            </a:pPr>
            <a:r>
              <a:t>Examples are on the right.</a:t>
            </a:r>
          </a:p>
          <a:p>
            <a:pPr>
              <a:defRPr sz="1100"/>
            </a:pPr>
            <a:r>
              <a:t>You’ll need to use color, functions, and loops in your project.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49" y="4739999"/>
            <a:ext cx="85527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2"/>
            <a:ext cx="5621102" cy="360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 sz="12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 10/18/21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69150" y="4739999"/>
            <a:ext cx="8552700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 </a:t>
            </a:r>
            <a:r>
              <a:t>Goal: </a:t>
            </a:r>
            <a:r>
              <a:rPr b="0"/>
              <a:t>Use functions, loops, and artistic effects to generate works of art/Kahoot</a:t>
            </a:r>
          </a:p>
        </p:txBody>
      </p:sp>
      <p:sp>
        <p:nvSpPr>
          <p:cNvPr id="46" name="Dr. O’Brien 10/25/21"/>
          <p:cNvSpPr txBox="1"/>
          <p:nvPr/>
        </p:nvSpPr>
        <p:spPr>
          <a:xfrm>
            <a:off x="7195498" y="146255"/>
            <a:ext cx="1623666" cy="197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/>
            <a:r>
              <a:t>Dr. O’Brien 10/27/21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0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e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6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6.3</a:t>
            </a:r>
          </a:p>
        </p:txBody>
      </p:sp>
      <p:sp>
        <p:nvSpPr>
          <p:cNvPr id="157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Oct. 27,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116;p19"/>
          <p:cNvSpPr txBox="1"/>
          <p:nvPr>
            <p:ph type="title"/>
          </p:nvPr>
        </p:nvSpPr>
        <p:spPr>
          <a:xfrm>
            <a:off x="2034926" y="409924"/>
            <a:ext cx="6696776" cy="1149740"/>
          </a:xfrm>
          <a:prstGeom prst="rect">
            <a:avLst/>
          </a:prstGeom>
        </p:spPr>
        <p:txBody>
          <a:bodyPr/>
          <a:lstStyle/>
          <a:p>
            <a:pPr defTabSz="303580">
              <a:defRPr sz="1079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303580">
              <a:defRPr sz="1079">
                <a:solidFill>
                  <a:srgbClr val="0000FF"/>
                </a:solidFill>
              </a:defRPr>
            </a:pPr>
            <a:r>
              <a:t>Part 2: recreate image using turtle graphics</a:t>
            </a:r>
          </a:p>
          <a:p>
            <a:pPr defTabSz="303580">
              <a:defRPr sz="1079"/>
            </a:pPr>
            <a:r>
              <a:t>Your image should include all of the techniques we've learned in class</a:t>
            </a:r>
          </a:p>
          <a:p>
            <a:pPr defTabSz="303580">
              <a:defRPr sz="1079"/>
            </a:pPr>
          </a:p>
          <a:p>
            <a:pPr defTabSz="303580">
              <a:defRPr sz="1079"/>
            </a:pPr>
          </a:p>
        </p:txBody>
      </p:sp>
      <p:sp>
        <p:nvSpPr>
          <p:cNvPr id="227" name="Google Shape;117;p19"/>
          <p:cNvSpPr txBox="1"/>
          <p:nvPr/>
        </p:nvSpPr>
        <p:spPr>
          <a:xfrm>
            <a:off x="323298" y="1729975"/>
            <a:ext cx="3681304" cy="1417924"/>
          </a:xfrm>
          <a:prstGeom prst="rect">
            <a:avLst/>
          </a:prstGeom>
          <a:ln w="28575">
            <a:solidFill>
              <a:srgbClr val="0000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 sz="1600" u="sng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You need the following: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a. Use loops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b. use of functions</a:t>
            </a:r>
          </a:p>
          <a:p>
            <a:pPr>
              <a:defRPr b="1" sz="16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t>c. use of artistic effects (of course!)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82;p14"/>
          <p:cNvSpPr txBox="1"/>
          <p:nvPr>
            <p:ph type="body" sz="half" idx="1"/>
          </p:nvPr>
        </p:nvSpPr>
        <p:spPr>
          <a:xfrm>
            <a:off x="716901" y="1616314"/>
            <a:ext cx="3620799" cy="3069989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Copy the vocab item to the right to your </a:t>
            </a:r>
            <a:r>
              <a:rPr i="1"/>
              <a:t>Python Glossary</a:t>
            </a:r>
            <a:r>
              <a:t>.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are two things that you think of when you hear the word ‘variable’?</a:t>
            </a:r>
          </a:p>
        </p:txBody>
      </p:sp>
      <p:sp>
        <p:nvSpPr>
          <p:cNvPr id="160" name="Google Shape;118;p19"/>
          <p:cNvSpPr txBox="1"/>
          <p:nvPr/>
        </p:nvSpPr>
        <p:spPr>
          <a:xfrm>
            <a:off x="2069849" y="526863"/>
            <a:ext cx="6104694" cy="1001061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normAutofit fontScale="100000" lnSpcReduction="0"/>
          </a:bodyPr>
          <a:lstStyle/>
          <a:p>
            <a:pPr defTabSz="795527">
              <a:defRPr sz="2000"/>
            </a:pPr>
            <a:r>
              <a:t>Do now</a:t>
            </a:r>
          </a:p>
          <a:p>
            <a:pPr defTabSz="795527">
              <a:defRPr sz="12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to:</a:t>
            </a:r>
            <a:r>
              <a:rPr>
                <a:solidFill>
                  <a:schemeClr val="accent5">
                    <a:lumOff val="-9843"/>
                  </a:schemeClr>
                </a:solidFill>
              </a:rPr>
              <a:t> </a:t>
            </a:r>
            <a:r>
              <a:rPr>
                <a:solidFill>
                  <a:schemeClr val="accent1"/>
                </a:solidFill>
              </a:rPr>
              <a:t>find seat near the board. Get out your </a:t>
            </a:r>
            <a:r>
              <a:rPr b="1">
                <a:solidFill>
                  <a:schemeClr val="accent1"/>
                </a:solidFill>
              </a:rPr>
              <a:t>binder </a:t>
            </a:r>
            <a:r>
              <a:rPr>
                <a:solidFill>
                  <a:schemeClr val="accent1"/>
                </a:solidFill>
              </a:rPr>
              <a:t>and answer the </a:t>
            </a:r>
            <a:r>
              <a:rPr b="1">
                <a:solidFill>
                  <a:schemeClr val="accent1"/>
                </a:solidFill>
              </a:rPr>
              <a:t>do now</a:t>
            </a:r>
            <a:r>
              <a:rPr>
                <a:solidFill>
                  <a:schemeClr val="accent1"/>
                </a:solidFill>
              </a:rPr>
              <a:t> questions below. Show all work or answer each question with a complete sentence.</a:t>
            </a:r>
          </a:p>
        </p:txBody>
      </p:sp>
      <p:sp>
        <p:nvSpPr>
          <p:cNvPr id="161" name="MP1 requirements:…"/>
          <p:cNvSpPr txBox="1"/>
          <p:nvPr/>
        </p:nvSpPr>
        <p:spPr>
          <a:xfrm>
            <a:off x="4842251" y="1900510"/>
            <a:ext cx="3850830" cy="10720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18;p19"/>
          <p:cNvGrpSpPr/>
          <p:nvPr/>
        </p:nvGrpSpPr>
        <p:grpSpPr>
          <a:xfrm>
            <a:off x="1458488" y="658650"/>
            <a:ext cx="7266752" cy="732976"/>
            <a:chOff x="0" y="0"/>
            <a:chExt cx="7266751" cy="732975"/>
          </a:xfrm>
        </p:grpSpPr>
        <p:sp>
          <p:nvSpPr>
            <p:cNvPr id="165" name="Rectangle"/>
            <p:cNvSpPr/>
            <p:nvPr/>
          </p:nvSpPr>
          <p:spPr>
            <a:xfrm>
              <a:off x="-1" y="-1"/>
              <a:ext cx="7266753" cy="73297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813816">
                <a:defRPr sz="2100"/>
              </a:pPr>
            </a:p>
          </p:txBody>
        </p:sp>
        <p:sp>
          <p:nvSpPr>
            <p:cNvPr id="166" name="Reminders:"/>
            <p:cNvSpPr txBox="1"/>
            <p:nvPr/>
          </p:nvSpPr>
          <p:spPr>
            <a:xfrm>
              <a:off x="12699" y="12699"/>
              <a:ext cx="7241353" cy="7075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813816">
                <a:defRPr sz="2100"/>
              </a:lvl1pPr>
            </a:lstStyle>
            <a:p>
              <a:pPr/>
              <a:r>
                <a:t>Reminders:</a:t>
              </a:r>
            </a:p>
          </p:txBody>
        </p:sp>
      </p:grpSp>
      <p:grpSp>
        <p:nvGrpSpPr>
          <p:cNvPr id="170" name="Coaches should...…"/>
          <p:cNvGrpSpPr/>
          <p:nvPr/>
        </p:nvGrpSpPr>
        <p:grpSpPr>
          <a:xfrm>
            <a:off x="1526651" y="1712986"/>
            <a:ext cx="2927509" cy="2463403"/>
            <a:chOff x="0" y="0"/>
            <a:chExt cx="2927508" cy="2463401"/>
          </a:xfrm>
        </p:grpSpPr>
        <p:sp>
          <p:nvSpPr>
            <p:cNvPr id="168" name="Rectangle"/>
            <p:cNvSpPr/>
            <p:nvPr/>
          </p:nvSpPr>
          <p:spPr>
            <a:xfrm>
              <a:off x="0" y="0"/>
              <a:ext cx="2927509" cy="2463402"/>
            </a:xfrm>
            <a:prstGeom prst="rect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</p:txBody>
        </p:sp>
        <p:sp>
          <p:nvSpPr>
            <p:cNvPr id="169" name="Coaches should...…"/>
            <p:cNvSpPr txBox="1"/>
            <p:nvPr/>
          </p:nvSpPr>
          <p:spPr>
            <a:xfrm>
              <a:off x="6350" y="6350"/>
              <a:ext cx="2914809" cy="24507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3" tIns="91423" rIns="91423" bIns="91423" numCol="1" anchor="t">
              <a:normAutofit fontScale="100000" lnSpcReduction="0"/>
            </a:bodyPr>
            <a:lstStyle/>
            <a:p>
              <a:pPr defTabSz="621791">
                <a:lnSpc>
                  <a:spcPct val="115000"/>
                </a:lnSpc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should...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Answer student questions.</a:t>
              </a:r>
            </a:p>
            <a:p>
              <a:pPr lvl="1" marL="636336" indent="-204536" defTabSz="621791">
                <a:lnSpc>
                  <a:spcPct val="115000"/>
                </a:lnSpc>
                <a:buSzPct val="100000"/>
                <a:buAutoNum type="alphaU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Provide hints.</a:t>
              </a:r>
            </a:p>
            <a:p>
              <a:pPr marL="163629" indent="-163629" defTabSz="621791">
                <a:lnSpc>
                  <a:spcPct val="115000"/>
                </a:lnSpc>
                <a:buSzPct val="100000"/>
                <a:buAutoNum type="arabicPeriod" startAt="1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Coaches shouldn’t...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Talk to one student for for than a few minutes.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Touch other students keyboards. Ever.</a:t>
              </a:r>
            </a:p>
            <a:p>
              <a:pPr lvl="1" marL="381802" indent="-122721" defTabSz="621791">
                <a:lnSpc>
                  <a:spcPct val="115000"/>
                </a:lnSpc>
                <a:buSzPct val="100000"/>
                <a:buChar char="•"/>
                <a:defRPr sz="1200">
                  <a:solidFill>
                    <a:srgbClr val="000000"/>
                  </a:solidFill>
                  <a:latin typeface="Lato"/>
                  <a:ea typeface="Lato"/>
                  <a:cs typeface="Lato"/>
                  <a:sym typeface="Lato"/>
                </a:defRPr>
              </a:pPr>
              <a:r>
                <a:t>Just tell students exactly what to do.</a:t>
              </a:r>
            </a:p>
          </p:txBody>
        </p:sp>
      </p:grpSp>
      <p:sp>
        <p:nvSpPr>
          <p:cNvPr id="171" name="MP1 requirements:…"/>
          <p:cNvSpPr txBox="1"/>
          <p:nvPr/>
        </p:nvSpPr>
        <p:spPr>
          <a:xfrm>
            <a:off x="4851181" y="1712986"/>
            <a:ext cx="3850829" cy="16054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all CodeHS Lessons, Unit 2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Assessment #1</a:t>
            </a:r>
          </a:p>
          <a:p>
            <a:pPr marL="240631" indent="-240631">
              <a:buSzPct val="100000"/>
              <a:buAutoNum type="arabicPeriod" startAt="1"/>
              <a:defRPr sz="1800"/>
            </a:pPr>
            <a:r>
              <a:t>Complete Turtle Art project (Assessment #2)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7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8"/>
          </a:xfrm>
          <a:prstGeom prst="rect">
            <a:avLst/>
          </a:prstGeom>
        </p:spPr>
        <p:txBody>
          <a:bodyPr/>
          <a:lstStyle/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Read through the MP1 requirements below.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Make sure your Python glossary is updated.</a:t>
            </a:r>
          </a:p>
          <a:p>
            <a:pPr marL="236781" indent="-236781" defTabSz="719815">
              <a:buClrTx/>
              <a:buSzPct val="100000"/>
              <a:buFontTx/>
              <a:buAutoNum type="alphaUcPeriod" startAt="1"/>
              <a:defRPr b="1" sz="1344"/>
            </a:pPr>
            <a:r>
              <a:t>Begin work! Raise your hand quietly if you have any questions</a:t>
            </a:r>
          </a:p>
        </p:txBody>
      </p:sp>
      <p:grpSp>
        <p:nvGrpSpPr>
          <p:cNvPr id="178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76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77" name="The rest of the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The rest of the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79" name="MP1 requirements:…"/>
          <p:cNvSpPr txBox="1"/>
          <p:nvPr/>
        </p:nvSpPr>
        <p:spPr>
          <a:xfrm>
            <a:off x="389610" y="3640237"/>
            <a:ext cx="4597979" cy="92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80" name="MP1 requirements:…"/>
          <p:cNvSpPr txBox="1"/>
          <p:nvPr/>
        </p:nvSpPr>
        <p:spPr>
          <a:xfrm>
            <a:off x="4795787" y="1565973"/>
            <a:ext cx="3850830" cy="10720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82;p14"/>
          <p:cNvSpPr txBox="1"/>
          <p:nvPr>
            <p:ph type="body" sz="quarter" idx="1"/>
          </p:nvPr>
        </p:nvSpPr>
        <p:spPr>
          <a:xfrm>
            <a:off x="833156" y="1447981"/>
            <a:ext cx="3116646" cy="2247538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b="1" sz="1400">
                <a:solidFill>
                  <a:srgbClr val="FF6A00"/>
                </a:solidFill>
              </a:defRPr>
            </a:pPr>
            <a:r>
              <a:t>Group A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Read through the MP1 requirements below.</a:t>
            </a:r>
          </a:p>
          <a:p>
            <a:pPr marL="246647" indent="-246647" defTabSz="749808">
              <a:buClrTx/>
              <a:buSzPct val="100000"/>
              <a:buFontTx/>
              <a:buAutoNum type="alphaUcPeriod" startAt="1"/>
              <a:defRPr b="1" sz="1400"/>
            </a:pPr>
            <a:r>
              <a:t>Begin work! Raise your hand quietly if you have any questions</a:t>
            </a:r>
          </a:p>
        </p:txBody>
      </p:sp>
      <p:grpSp>
        <p:nvGrpSpPr>
          <p:cNvPr id="18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18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86" name="The rest of the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The rest of the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188" name="MP1 requirements:…"/>
          <p:cNvSpPr txBox="1"/>
          <p:nvPr/>
        </p:nvSpPr>
        <p:spPr>
          <a:xfrm>
            <a:off x="389610" y="3640237"/>
            <a:ext cx="4597979" cy="92045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600">
                <a:solidFill>
                  <a:srgbClr val="012F7B"/>
                </a:solidFill>
              </a:defRPr>
            </a:pPr>
            <a:r>
              <a:t>MP1 requirements: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all CodeHS Lessons, Unit 2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Assessment #1</a:t>
            </a:r>
          </a:p>
          <a:p>
            <a:pPr marL="213893" indent="-213893">
              <a:buSzPct val="100000"/>
              <a:buAutoNum type="arabicPeriod" startAt="1"/>
              <a:defRPr sz="1600"/>
            </a:pPr>
            <a:r>
              <a:t>Complete Turtle Art project (Assessment #2)</a:t>
            </a:r>
          </a:p>
        </p:txBody>
      </p:sp>
      <p:sp>
        <p:nvSpPr>
          <p:cNvPr id="189" name="Google Shape;82;p14"/>
          <p:cNvSpPr txBox="1"/>
          <p:nvPr/>
        </p:nvSpPr>
        <p:spPr>
          <a:xfrm>
            <a:off x="5237770" y="1467683"/>
            <a:ext cx="3569346" cy="31488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rgbClr val="012F7B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Group B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Take seat at front desk.</a:t>
            </a:r>
          </a:p>
          <a:p>
            <a:pPr marL="300789" indent="-300789">
              <a:lnSpc>
                <a:spcPct val="115000"/>
              </a:lnSpc>
              <a:buSzPct val="100000"/>
              <a:buAutoNum type="alphaUcPeriod" startAt="1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Keep out notebook and pen.</a:t>
            </a:r>
          </a:p>
          <a:p>
            <a:pPr>
              <a:lnSpc>
                <a:spcPct val="115000"/>
              </a:lnSpc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People in group B:</a:t>
            </a:r>
            <a:br/>
            <a:br/>
            <a:r>
              <a:rPr b="0"/>
              <a:t>Emanie C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Emmanuel I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Elijah L</a:t>
            </a:r>
          </a:p>
          <a:p>
            <a:pPr>
              <a:lnSpc>
                <a:spcPct val="115000"/>
              </a:lnSpc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Brenda Q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4" grpId="1"/>
      <p:bldP build="p" bldLvl="5" animBg="1" rev="0" advAuto="0" spid="189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Assessment #1: hospit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7">
              <a:defRPr sz="2900"/>
            </a:lvl1pPr>
          </a:lstStyle>
          <a:p>
            <a:pPr/>
            <a:r>
              <a:t>Assessment #1: hospital</a:t>
            </a:r>
          </a:p>
        </p:txBody>
      </p:sp>
      <p:sp>
        <p:nvSpPr>
          <p:cNvPr id="194" name="What similarities do you notice between these two result worlds?…"/>
          <p:cNvSpPr txBox="1"/>
          <p:nvPr>
            <p:ph type="body" sz="half" idx="1"/>
          </p:nvPr>
        </p:nvSpPr>
        <p:spPr>
          <a:xfrm>
            <a:off x="553797" y="1353173"/>
            <a:ext cx="3141406" cy="3002402"/>
          </a:xfrm>
          <a:prstGeom prst="rect">
            <a:avLst/>
          </a:prstGeom>
        </p:spPr>
        <p:txBody>
          <a:bodyPr/>
          <a:lstStyle/>
          <a:p>
            <a:pPr/>
            <a:r>
              <a:t>What similarities do you notice between these two result worlds?</a:t>
            </a:r>
          </a:p>
          <a:p>
            <a:pPr/>
            <a:r>
              <a:t>How can you use your code from 2.4 to finish the assessment?</a:t>
            </a:r>
          </a:p>
        </p:txBody>
      </p:sp>
      <p:pic>
        <p:nvPicPr>
          <p:cNvPr id="195" name="Image" descr="Image">
            <a:hlinkClick r:id="" invalidUrl="" action="ppaction://hlinkshowjump?jump=nextslide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21437" y="1333677"/>
            <a:ext cx="2300826" cy="220777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</p:spPr>
      </p:pic>
      <p:grpSp>
        <p:nvGrpSpPr>
          <p:cNvPr id="198" name="Assessment #1"/>
          <p:cNvGrpSpPr/>
          <p:nvPr/>
        </p:nvGrpSpPr>
        <p:grpSpPr>
          <a:xfrm>
            <a:off x="6715087" y="3649443"/>
            <a:ext cx="2313386" cy="298985"/>
            <a:chOff x="0" y="0"/>
            <a:chExt cx="2313385" cy="298984"/>
          </a:xfrm>
        </p:grpSpPr>
        <p:sp>
          <p:nvSpPr>
            <p:cNvPr id="196" name="Rectangle"/>
            <p:cNvSpPr/>
            <p:nvPr/>
          </p:nvSpPr>
          <p:spPr>
            <a:xfrm>
              <a:off x="0" y="0"/>
              <a:ext cx="2313386" cy="298985"/>
            </a:xfrm>
            <a:prstGeom prst="roundRect">
              <a:avLst>
                <a:gd name="adj" fmla="val 0"/>
              </a:avLst>
            </a:prstGeom>
            <a:solidFill>
              <a:srgbClr val="000000">
                <a:alpha val="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197" name="Assessment #1"/>
            <p:cNvSpPr txBox="1"/>
            <p:nvPr/>
          </p:nvSpPr>
          <p:spPr>
            <a:xfrm>
              <a:off x="0" y="-1"/>
              <a:ext cx="2313386" cy="2989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t">
              <a:spAutoFit/>
            </a:bodyPr>
            <a:lstStyle/>
            <a:p>
              <a:pPr/>
              <a:r>
                <a:t>Assessment #1</a:t>
              </a:r>
            </a:p>
          </p:txBody>
        </p:sp>
      </p:grpSp>
      <p:grpSp>
        <p:nvGrpSpPr>
          <p:cNvPr id="203" name="Group"/>
          <p:cNvGrpSpPr/>
          <p:nvPr/>
        </p:nvGrpSpPr>
        <p:grpSpPr>
          <a:xfrm>
            <a:off x="4393079" y="1450009"/>
            <a:ext cx="2378134" cy="2382184"/>
            <a:chOff x="0" y="0"/>
            <a:chExt cx="2378132" cy="2382182"/>
          </a:xfrm>
        </p:grpSpPr>
        <p:pic>
          <p:nvPicPr>
            <p:cNvPr id="199" name="Image" descr="Image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6349" y="-1"/>
              <a:ext cx="2019471" cy="1975249"/>
            </a:xfrm>
            <a:prstGeom prst="rect">
              <a:avLst/>
            </a:prstGeom>
            <a:ln w="127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grpSp>
          <p:nvGrpSpPr>
            <p:cNvPr id="202" name="Caption"/>
            <p:cNvGrpSpPr/>
            <p:nvPr/>
          </p:nvGrpSpPr>
          <p:grpSpPr>
            <a:xfrm>
              <a:off x="0" y="2083196"/>
              <a:ext cx="2378133" cy="298986"/>
              <a:chOff x="0" y="0"/>
              <a:chExt cx="2378132" cy="298985"/>
            </a:xfrm>
          </p:grpSpPr>
          <p:sp>
            <p:nvSpPr>
              <p:cNvPr id="200" name="Rectangle"/>
              <p:cNvSpPr/>
              <p:nvPr/>
            </p:nvSpPr>
            <p:spPr>
              <a:xfrm>
                <a:off x="0" y="0"/>
                <a:ext cx="2378133" cy="298986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1" name="Lesson 2.4: four columns"/>
              <p:cNvSpPr txBox="1"/>
              <p:nvPr/>
            </p:nvSpPr>
            <p:spPr>
              <a:xfrm>
                <a:off x="0" y="0"/>
                <a:ext cx="2378133" cy="29898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t">
                <a:spAutoFit/>
              </a:bodyPr>
              <a:lstStyle/>
              <a:p>
                <a:pPr/>
                <a:r>
                  <a:t>Lesson 2.4: four columns </a:t>
                </a:r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97;p16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700"/>
            </a:pPr>
            <a:r>
              <a:t>Warm up (answer in </a:t>
            </a:r>
            <a:r>
              <a:rPr u="sng"/>
              <a:t>notebook</a:t>
            </a:r>
            <a:r>
              <a:t>)</a:t>
            </a:r>
          </a:p>
        </p:txBody>
      </p:sp>
      <p:sp>
        <p:nvSpPr>
          <p:cNvPr id="208" name="Google Shape;98;p16"/>
          <p:cNvSpPr txBox="1"/>
          <p:nvPr>
            <p:ph type="body" sz="half" idx="1"/>
          </p:nvPr>
        </p:nvSpPr>
        <p:spPr>
          <a:xfrm>
            <a:off x="155127" y="1401275"/>
            <a:ext cx="4021803" cy="3002402"/>
          </a:xfrm>
          <a:prstGeom prst="rect">
            <a:avLst/>
          </a:prstGeom>
        </p:spPr>
        <p:txBody>
          <a:bodyPr/>
          <a:lstStyle/>
          <a:p>
            <a:pPr marL="0" indent="457200">
              <a:buSzTx/>
              <a:buNone/>
            </a:pPr>
            <a:r>
              <a:t>Examine the picture to the right:</a:t>
            </a:r>
          </a:p>
          <a:p>
            <a:pPr>
              <a:spcBef>
                <a:spcPts val="1200"/>
              </a:spcBef>
              <a:buFontTx/>
              <a:buAutoNum type="arabicPeriod" startAt="1"/>
            </a:pPr>
            <a:r>
              <a:t>Do you think a computer was used to create this image? Explain why or why not.</a:t>
            </a:r>
          </a:p>
          <a:p>
            <a:pPr>
              <a:buFontTx/>
              <a:buAutoNum type="arabicPeriod" startAt="1"/>
            </a:pPr>
            <a:r>
              <a:t>In what ways might computers be useful to create art? Explain in at least one complete sentence. </a:t>
            </a:r>
          </a:p>
        </p:txBody>
      </p:sp>
      <p:pic>
        <p:nvPicPr>
          <p:cNvPr id="209" name="Google Shape;99;p16" descr="Google Shape;99;p1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406300" y="1332149"/>
            <a:ext cx="4561326" cy="25657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104;p17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  <p:sp>
        <p:nvSpPr>
          <p:cNvPr id="214" name="Google Shape;105;p17"/>
          <p:cNvSpPr txBox="1"/>
          <p:nvPr>
            <p:ph type="body" sz="half" idx="1"/>
          </p:nvPr>
        </p:nvSpPr>
        <p:spPr>
          <a:xfrm>
            <a:off x="975323" y="1730600"/>
            <a:ext cx="4279095" cy="2207535"/>
          </a:xfrm>
          <a:prstGeom prst="rect">
            <a:avLst/>
          </a:prstGeom>
        </p:spPr>
        <p:txBody>
          <a:bodyPr/>
          <a:lstStyle/>
          <a:p>
            <a:pPr marL="0" indent="0" defTabSz="749808">
              <a:buSzTx/>
              <a:buNone/>
              <a:defRPr sz="1400"/>
            </a:pPr>
            <a:r>
              <a:t>You need an image to reproduce using Turtle Graphics. </a:t>
            </a: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</a:p>
          <a:p>
            <a:pPr marL="0" indent="0" defTabSz="749808">
              <a:spcBef>
                <a:spcPts val="900"/>
              </a:spcBef>
              <a:buSzTx/>
              <a:buNone/>
              <a:defRPr sz="1400"/>
            </a:pPr>
            <a:r>
              <a:t>For any image, be sure to </a:t>
            </a:r>
            <a:r>
              <a:rPr b="1"/>
              <a:t>include some sort of pattern that can be reproduced using Python &amp; Turtle Graphics</a:t>
            </a:r>
            <a:r>
              <a:t> (Check w/ Dr. O'Brien if you're not sure).</a:t>
            </a:r>
          </a:p>
        </p:txBody>
      </p:sp>
      <p:grpSp>
        <p:nvGrpSpPr>
          <p:cNvPr id="219" name="Group"/>
          <p:cNvGrpSpPr/>
          <p:nvPr/>
        </p:nvGrpSpPr>
        <p:grpSpPr>
          <a:xfrm>
            <a:off x="5546844" y="1726394"/>
            <a:ext cx="3232806" cy="2306320"/>
            <a:chOff x="0" y="0"/>
            <a:chExt cx="3232805" cy="2306319"/>
          </a:xfrm>
        </p:grpSpPr>
        <p:pic>
          <p:nvPicPr>
            <p:cNvPr id="215" name="Google Shape;83;p14" descr="Google Shape;83;p14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9391" t="8933" r="9844" b="30172"/>
            <a:stretch>
              <a:fillRect/>
            </a:stretch>
          </p:blipFill>
          <p:spPr>
            <a:xfrm>
              <a:off x="1697564" y="1183354"/>
              <a:ext cx="1466950" cy="110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6" name="Google Shape;84;p14" descr="Google Shape;84;p1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664678" y="0"/>
              <a:ext cx="1568128" cy="114823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7" name="Google Shape;85;p14" descr="Google Shape;85;p14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48725" t="0" r="0" b="24913"/>
            <a:stretch>
              <a:fillRect/>
            </a:stretch>
          </p:blipFill>
          <p:spPr>
            <a:xfrm>
              <a:off x="0" y="0"/>
              <a:ext cx="1556615" cy="11398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18" name="Google Shape;86;p14" descr="Google Shape;86;p14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48725" t="0" r="0" b="39928"/>
            <a:stretch>
              <a:fillRect/>
            </a:stretch>
          </p:blipFill>
          <p:spPr>
            <a:xfrm>
              <a:off x="0" y="1166510"/>
              <a:ext cx="1556615" cy="1139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110;p18"/>
          <p:cNvSpPr txBox="1"/>
          <p:nvPr>
            <p:ph type="body" idx="1"/>
          </p:nvPr>
        </p:nvSpPr>
        <p:spPr>
          <a:xfrm>
            <a:off x="1630021" y="1343648"/>
            <a:ext cx="7101693" cy="3254529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92000"/>
              </a:lnSpc>
              <a:buSzTx/>
              <a:buNone/>
              <a:defRPr sz="1400"/>
            </a:pPr>
            <a:r>
              <a:t>two options:</a:t>
            </a:r>
            <a:endParaRPr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1. </a:t>
            </a:r>
            <a:r>
              <a:rPr u="sng"/>
              <a:t>Create your own image</a:t>
            </a:r>
            <a:r>
              <a:t>, </a:t>
            </a:r>
            <a:r>
              <a:rPr b="1"/>
              <a:t>take a picture and post it in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sz="1400"/>
            </a:pPr>
            <a:r>
              <a:t>2. </a:t>
            </a:r>
            <a:r>
              <a:rPr u="sng"/>
              <a:t>Find an image online</a:t>
            </a:r>
            <a:r>
              <a:t>. </a:t>
            </a:r>
            <a:r>
              <a:rPr i="1"/>
              <a:t>If you find the image online, write a paragraph explaining why you think it's appropriate, along with what you like about it. </a:t>
            </a:r>
            <a:r>
              <a:rPr b="1"/>
              <a:t>Paste image and description into your Google Doc.</a:t>
            </a:r>
            <a:endParaRPr b="1" sz="3700"/>
          </a:p>
          <a:p>
            <a:pPr marL="0" indent="0">
              <a:lnSpc>
                <a:spcPct val="92000"/>
              </a:lnSpc>
              <a:spcBef>
                <a:spcPts val="1200"/>
              </a:spcBef>
              <a:buSzTx/>
              <a:buNone/>
              <a:defRPr b="1" sz="1400">
                <a:solidFill>
                  <a:srgbClr val="FF0000"/>
                </a:solidFill>
              </a:defRPr>
            </a:pPr>
            <a:r>
              <a:t>Complete part 1 by the end of period !!!!</a:t>
            </a:r>
          </a:p>
        </p:txBody>
      </p:sp>
      <p:sp>
        <p:nvSpPr>
          <p:cNvPr id="224" name="Google Shape;111;p18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252374">
              <a:defRPr sz="966">
                <a:solidFill>
                  <a:srgbClr val="FF9900"/>
                </a:solidFill>
              </a:defRPr>
            </a:pPr>
            <a:r>
              <a:t>Making art with Turtle Graphics</a:t>
            </a:r>
          </a:p>
          <a:p>
            <a:pPr defTabSz="252374">
              <a:defRPr sz="966">
                <a:solidFill>
                  <a:srgbClr val="0000FF"/>
                </a:solidFill>
              </a:defRPr>
            </a:pPr>
            <a:r>
              <a:t>Part 1: Find/Create an image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