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NOTES: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Both functions have a domain that is a sequence of a number and a image. The range is the set of images.</a:t>
            </a:r>
          </a:p>
          <a:p>
            <a:pPr marL="187157" indent="-187157">
              <a:buSzPct val="100000"/>
              <a:buAutoNum type="arabicPeriod" startAt="1"/>
            </a:pPr>
            <a:r>
              <a:t>The domain for scale specifies that the first parameter is a number, but here the argument is an image.  This will lead to a type clash.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 comes to the board and illustrates.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1.the names describe what the function does, along with the domain and range. Eg flip-horizontal takes an image and flips it along a horizontal axis. Above takes two image and puts one above the other </a:t>
            </a:r>
          </a:p>
          <a:p>
            <a:pPr/>
            <a:r>
              <a:t>2. Will var. may wonder what. Text does. Encourage students to explore in PyRet.</a:t>
            </a:r>
          </a:p>
          <a:p>
            <a:pPr/>
            <a:r>
              <a:t>3. Error messages read them!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87157" indent="-187157">
              <a:buSzPct val="100000"/>
              <a:buAutoNum type="arabicPeriod" startAt="1"/>
            </a:lvl1pPr>
          </a:lstStyle>
          <a:p>
            <a:pPr/>
            <a:r>
              <a:t>HANDOUT WORKSHEET WHILE STUDENTS ARE LOGGING IN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the contract for star()? star:: Number String String —&gt; Image</a:t>
            </a:r>
          </a:p>
          <a:p>
            <a:pPr/>
            <a:r>
              <a:t>Draw circle of evaluation and code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See teacher resources at bootstrap::algebra for answer keys</a:t>
            </a:r>
          </a:p>
          <a:p>
            <a:pPr marL="187157" indent="-187157">
              <a:buSzPct val="100000"/>
              <a:buAutoNum type="arabicPeriod" startAt="1"/>
            </a:pPr>
            <a:r>
              <a:t>How do we use the scale function? Use the same method as Tuesday to discover its parameter structure. Scale takes a number and an image as arguments.</a:t>
            </a:r>
          </a:p>
          <a:p>
            <a:pPr marL="187157" indent="-187157">
              <a:buSzPct val="100000"/>
              <a:buAutoNum type="arabicPeriod" startAt="1"/>
            </a:pPr>
            <a:r>
              <a:t>How do we rotate functions? Investigate how the rotate function works </a:t>
            </a:r>
          </a:p>
          <a:p>
            <a:pPr marL="187157" indent="-187157">
              <a:buSzPct val="100000"/>
              <a:buAutoNum type="arabicPeriod" startAt="1"/>
            </a:pPr>
            <a:r>
              <a:t>How is this even math? When you embed one function in another, that’s function composition. All complex programs in Pyret , along with other functional programming languages like Lisp or Haskell, involve function composition.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square_color(color):</a:t>
            </a:r>
          </a:p>
          <a:p>
            <a:pPr/>
            <a:r>
              <a:t>  square(100, "solid", color)</a:t>
            </a:r>
          </a:p>
          <a:p>
            <a:pPr/>
            <a:r>
              <a:t>end</a:t>
            </a:r>
          </a:p>
          <a:p>
            <a:pPr/>
            <a:r>
              <a:t>sq_blue = square_color("blue")</a:t>
            </a:r>
          </a:p>
          <a:p>
            <a:pPr/>
            <a:r>
              <a:t>sq_black = square_color("black")</a:t>
            </a:r>
          </a:p>
          <a:p>
            <a:pPr/>
            <a:r>
              <a:t>sq_red = square_color("red")</a:t>
            </a:r>
          </a:p>
          <a:p>
            <a:pPr/>
            <a:r>
              <a:t>sq_orange = square_color("orange")</a:t>
            </a:r>
          </a:p>
          <a:p>
            <a:pPr/>
            <a:r>
              <a:t>sq_green = square_color("dark green")</a:t>
            </a:r>
          </a:p>
          <a:p>
            <a:pPr/>
            <a:r>
              <a:t>fun cross():</a:t>
            </a:r>
          </a:p>
          <a:p>
            <a:pPr/>
            <a:r>
              <a:t>above(</a:t>
            </a:r>
          </a:p>
          <a:p>
            <a:pPr/>
            <a:r>
              <a:t>above(</a:t>
            </a:r>
          </a:p>
          <a:p>
            <a:pPr/>
            <a:r>
              <a:t>  sq_blue, beside(sq_green,beside(sq_black, sq_red))</a:t>
            </a:r>
          </a:p>
          <a:p>
            <a:pPr/>
            <a:r>
              <a:t>    ),</a:t>
            </a:r>
          </a:p>
          <a:p>
            <a:pPr/>
            <a:r>
              <a:t>  sq_orange</a:t>
            </a:r>
          </a:p>
          <a:p>
            <a:pPr/>
            <a:r>
              <a:t>  )</a:t>
            </a:r>
          </a:p>
          <a:p>
            <a:pPr/>
            <a:r>
              <a:t>end </a:t>
            </a:r>
          </a:p>
          <a:p>
            <a:pPr/>
          </a:p>
          <a:p>
            <a:pPr/>
            <a:r>
              <a:t>How can you represent your plan with a circle of evaluation?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function composition to build complex images in Pyret?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12/3/21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mathematical language to describe what happens in video games?</a:t>
            </a:r>
          </a:p>
        </p:txBody>
      </p:sp>
      <p:sp>
        <p:nvSpPr>
          <p:cNvPr id="62" name="Dr. O’Brien, 11/19/21"/>
          <p:cNvSpPr txBox="1"/>
          <p:nvPr/>
        </p:nvSpPr>
        <p:spPr>
          <a:xfrm>
            <a:off x="7220421" y="39450"/>
            <a:ext cx="166004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11.5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G_0081.png" descr="IMG_0081.png"/>
          <p:cNvPicPr>
            <a:picLocks noChangeAspect="1"/>
          </p:cNvPicPr>
          <p:nvPr/>
        </p:nvPicPr>
        <p:blipFill>
          <a:blip r:embed="rId2">
            <a:extLst/>
          </a:blip>
          <a:srcRect l="17481" t="26976" r="19167" b="8637"/>
          <a:stretch>
            <a:fillRect/>
          </a:stretch>
        </p:blipFill>
        <p:spPr>
          <a:xfrm>
            <a:off x="2072799" y="1221132"/>
            <a:ext cx="4464613" cy="340318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oding to learn"/>
          <p:cNvSpPr txBox="1"/>
          <p:nvPr/>
        </p:nvSpPr>
        <p:spPr>
          <a:xfrm>
            <a:off x="2040408" y="624716"/>
            <a:ext cx="226489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G_0082.png" descr="IMG_0082.png"/>
          <p:cNvPicPr>
            <a:picLocks noChangeAspect="1"/>
          </p:cNvPicPr>
          <p:nvPr/>
        </p:nvPicPr>
        <p:blipFill>
          <a:blip r:embed="rId2">
            <a:extLst/>
          </a:blip>
          <a:srcRect l="23982" t="23300" r="23982" b="18073"/>
          <a:stretch>
            <a:fillRect/>
          </a:stretch>
        </p:blipFill>
        <p:spPr>
          <a:xfrm>
            <a:off x="2326998" y="1400321"/>
            <a:ext cx="3956021" cy="334279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Coding to learn"/>
          <p:cNvSpPr txBox="1"/>
          <p:nvPr/>
        </p:nvSpPr>
        <p:spPr>
          <a:xfrm>
            <a:off x="2040408" y="624716"/>
            <a:ext cx="226489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G_0083.png" descr="IMG_0083.png"/>
          <p:cNvPicPr>
            <a:picLocks noChangeAspect="1"/>
          </p:cNvPicPr>
          <p:nvPr/>
        </p:nvPicPr>
        <p:blipFill>
          <a:blip r:embed="rId2">
            <a:extLst/>
          </a:blip>
          <a:srcRect l="20621" t="18146" r="18146" b="8407"/>
          <a:stretch>
            <a:fillRect/>
          </a:stretch>
        </p:blipFill>
        <p:spPr>
          <a:xfrm>
            <a:off x="2472332" y="1026886"/>
            <a:ext cx="4199270" cy="377767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oding to learn"/>
          <p:cNvSpPr txBox="1"/>
          <p:nvPr/>
        </p:nvSpPr>
        <p:spPr>
          <a:xfrm>
            <a:off x="2091208" y="212450"/>
            <a:ext cx="2264892" cy="4064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40" name="How is function composition in Pyret similar to function composition in regular math? How is it different?…"/>
          <p:cNvSpPr txBox="1"/>
          <p:nvPr/>
        </p:nvSpPr>
        <p:spPr>
          <a:xfrm>
            <a:off x="778973" y="1600200"/>
            <a:ext cx="3278433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is function composition in Pyret similar to function composition in regular math? How is it different?</a:t>
            </a:r>
          </a:p>
          <a:p>
            <a:pPr marL="187157" indent="-187157">
              <a:buSzPct val="100000"/>
              <a:buAutoNum type="arabicPeriod" startAt="1"/>
            </a:pPr>
            <a:r>
              <a:t>Why is it useful to pay attention to the contracts when trying to compose two functions?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2" tIns="91422" rIns="91422" bIns="91422"/>
          <a:lstStyle/>
          <a:p>
            <a:pPr defTabSz="886968">
              <a:defRPr sz="2910"/>
            </a:pPr>
          </a:p>
        </p:txBody>
      </p:sp>
      <p:sp>
        <p:nvSpPr>
          <p:cNvPr id="245" name="Google Shape;119;p19"/>
          <p:cNvSpPr txBox="1"/>
          <p:nvPr/>
        </p:nvSpPr>
        <p:spPr>
          <a:xfrm>
            <a:off x="2859032" y="1558863"/>
            <a:ext cx="5404037" cy="2452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573034" indent="-573034" defTabSz="2218944">
              <a:lnSpc>
                <a:spcPct val="115000"/>
              </a:lnSpc>
              <a:buSzPct val="100000"/>
              <a:buAutoNum type="arabicPeriod" startAt="1"/>
              <a:defRPr sz="1638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u="sng"/>
              <a:t>Separate</a:t>
            </a:r>
            <a:r>
              <a:t> your desks!</a:t>
            </a:r>
          </a:p>
          <a:p>
            <a:pPr marL="573034" indent="-573034" defTabSz="2218944">
              <a:lnSpc>
                <a:spcPct val="115000"/>
              </a:lnSpc>
              <a:buSzPct val="100000"/>
              <a:buAutoNum type="arabicPeriod" startAt="1"/>
              <a:defRPr sz="1638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google on your computer! </a:t>
            </a:r>
          </a:p>
          <a:p>
            <a:pPr marL="573034" indent="-573034" defTabSz="2218944">
              <a:lnSpc>
                <a:spcPct val="115000"/>
              </a:lnSpc>
              <a:buSzPct val="100000"/>
              <a:buAutoNum type="arabicPeriod" startAt="1"/>
              <a:defRPr sz="1638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Return your computer to the </a:t>
            </a:r>
            <a:r>
              <a:rPr b="1"/>
              <a:t>correct location in the cart</a:t>
            </a:r>
            <a:r>
              <a:t>. </a:t>
            </a:r>
            <a:r>
              <a:rPr b="1" u="sng"/>
              <a:t>Plug your computer in!</a:t>
            </a:r>
          </a:p>
          <a:p>
            <a:pPr marL="573034" indent="-573034" defTabSz="2218944">
              <a:lnSpc>
                <a:spcPct val="115000"/>
              </a:lnSpc>
              <a:buSzPct val="100000"/>
              <a:buAutoNum type="arabicPeriod" startAt="1"/>
              <a:defRPr sz="1638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Return to your seat. Remain there until the bell rings.</a:t>
            </a:r>
          </a:p>
        </p:txBody>
      </p:sp>
      <p:grpSp>
        <p:nvGrpSpPr>
          <p:cNvPr id="24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4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8907" y="1666158"/>
            <a:ext cx="2126173" cy="1811184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be sure to:"/>
          <p:cNvSpPr txBox="1"/>
          <p:nvPr/>
        </p:nvSpPr>
        <p:spPr>
          <a:xfrm>
            <a:off x="3767070" y="1406013"/>
            <a:ext cx="128344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0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Use the contracts to the right to describe the domain and range for the scale() and rotate() functions in Pyret.…"/>
          <p:cNvSpPr txBox="1"/>
          <p:nvPr>
            <p:ph type="body" sz="quarter" idx="1"/>
          </p:nvPr>
        </p:nvSpPr>
        <p:spPr>
          <a:xfrm>
            <a:off x="913905" y="1652238"/>
            <a:ext cx="3635638" cy="1914581"/>
          </a:xfrm>
          <a:prstGeom prst="rect">
            <a:avLst/>
          </a:prstGeom>
        </p:spPr>
        <p:txBody>
          <a:bodyPr/>
          <a:lstStyle/>
          <a:p>
            <a:pPr marL="202487" indent="-202487" defTabSz="324611">
              <a:lnSpc>
                <a:spcPct val="100000"/>
              </a:lnSpc>
              <a:spcBef>
                <a:spcPts val="900"/>
              </a:spcBef>
              <a:buClrTx/>
              <a:buSzPct val="100000"/>
              <a:buFontTx/>
              <a:buAutoNum type="arabicPeriod" startAt="1"/>
              <a:defRPr sz="1514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 the contracts to the right to describe the domain and range for the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scale()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and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rotate() </a:t>
            </a:r>
            <a:r>
              <a:t>functions in Pyret.</a:t>
            </a:r>
          </a:p>
          <a:p>
            <a:pPr marL="202487" indent="-202487" defTabSz="324611">
              <a:lnSpc>
                <a:spcPct val="100000"/>
              </a:lnSpc>
              <a:spcBef>
                <a:spcPts val="900"/>
              </a:spcBef>
              <a:buClrTx/>
              <a:buSzPct val="100000"/>
              <a:buFontTx/>
              <a:buAutoNum type="arabicPeriod" startAt="1"/>
              <a:defRPr sz="1514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 mathematically precise language to explain why the line of code below will lead to an error message. 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482370" y="410536"/>
            <a:ext cx="6648950" cy="1090311"/>
            <a:chOff x="-1" y="0"/>
            <a:chExt cx="6648949" cy="1090309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6648951" cy="109031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3831" y="13831"/>
              <a:ext cx="6621287" cy="1062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60846">
                <a:defRPr sz="2256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60846">
                <a:defRPr sz="1504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182" name="scale(star(100, &quot;solid&quot;, &quot;green&quot;), 90)"/>
          <p:cNvSpPr txBox="1"/>
          <p:nvPr/>
        </p:nvSpPr>
        <p:spPr>
          <a:xfrm>
            <a:off x="871398" y="3724560"/>
            <a:ext cx="3720652" cy="292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800">
                <a:solidFill>
                  <a:srgbClr val="37474F"/>
                </a:solidFill>
              </a:defRPr>
            </a:pPr>
            <a:r>
              <a:t>scale(star(</a:t>
            </a:r>
            <a:r>
              <a:rPr>
                <a:solidFill>
                  <a:srgbClr val="C53929"/>
                </a:solidFill>
              </a:rPr>
              <a:t>100</a:t>
            </a:r>
            <a:r>
              <a:t>, </a:t>
            </a:r>
            <a:r>
              <a:rPr>
                <a:solidFill>
                  <a:srgbClr val="388E3C"/>
                </a:solidFill>
              </a:rPr>
              <a:t>"solid"</a:t>
            </a:r>
            <a:r>
              <a:t>, </a:t>
            </a:r>
            <a:r>
              <a:rPr>
                <a:solidFill>
                  <a:srgbClr val="388E3C"/>
                </a:solidFill>
              </a:rPr>
              <a:t>"green"</a:t>
            </a:r>
            <a:r>
              <a:t>), </a:t>
            </a:r>
            <a:r>
              <a:rPr>
                <a:solidFill>
                  <a:srgbClr val="C53929"/>
                </a:solidFill>
              </a:rPr>
              <a:t>90</a:t>
            </a:r>
            <a:r>
              <a:t>)</a:t>
            </a:r>
          </a:p>
        </p:txBody>
      </p:sp>
      <p:sp>
        <p:nvSpPr>
          <p:cNvPr id="183" name="scale:: Number, Image —&gt; Image…"/>
          <p:cNvSpPr txBox="1"/>
          <p:nvPr/>
        </p:nvSpPr>
        <p:spPr>
          <a:xfrm>
            <a:off x="4712199" y="1667708"/>
            <a:ext cx="3333020" cy="419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53535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scale:: Number, Image —&gt; Image</a:t>
            </a:r>
          </a:p>
          <a:p>
            <a:pPr>
              <a:defRPr>
                <a:solidFill>
                  <a:srgbClr val="53535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rotate:: Number, Image —&gt;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what: HDW use function composition to build complex images in Pyret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HDW use function composition to build complex images in Pyret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In this unit we’ll be applying our mathematical knowledge to make a</a:t>
            </a:r>
            <a:r>
              <a:rPr b="0" i="1"/>
              <a:t> video game </a:t>
            </a:r>
            <a:r>
              <a:rPr b="0"/>
              <a:t>using the programming language Pyret. Composing functions is a big part of this.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Next we explore using function composition to draw complex images in Pyret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yret-banner.png" descr="pyret-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3" y="292776"/>
            <a:ext cx="3697685" cy="120174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view"/>
          <p:cNvSpPr txBox="1"/>
          <p:nvPr/>
        </p:nvSpPr>
        <p:spPr>
          <a:xfrm>
            <a:off x="2410111" y="575950"/>
            <a:ext cx="6321602" cy="63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r" defTabSz="886968">
              <a:defRPr b="1" sz="291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Review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9850" y="1537699"/>
            <a:ext cx="3924300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886968">
              <a:defRPr sz="2910"/>
            </a:lvl1pPr>
          </a:lstStyle>
          <a:p>
            <a:pPr/>
            <a:r>
              <a:t>Preview</a:t>
            </a:r>
          </a:p>
        </p:txBody>
      </p:sp>
      <p:pic>
        <p:nvPicPr>
          <p:cNvPr id="198" name="pyret-banner.png" descr="pyret-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3" y="292776"/>
            <a:ext cx="3697685" cy="1201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14800"/>
          <a:stretch>
            <a:fillRect/>
          </a:stretch>
        </p:blipFill>
        <p:spPr>
          <a:xfrm>
            <a:off x="701930" y="1799908"/>
            <a:ext cx="7467601" cy="5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What do you notice about the contracts above?…"/>
          <p:cNvSpPr txBox="1"/>
          <p:nvPr/>
        </p:nvSpPr>
        <p:spPr>
          <a:xfrm>
            <a:off x="681508" y="2834053"/>
            <a:ext cx="5358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do you notice about the contracts above? </a:t>
            </a:r>
          </a:p>
          <a:p>
            <a:pPr marL="187157" indent="-187157">
              <a:buSzPct val="100000"/>
              <a:buAutoNum type="arabicPeriod" startAt="1"/>
            </a:pPr>
            <a:r>
              <a:t>What questions do you have about these contracts?</a:t>
            </a:r>
          </a:p>
          <a:p>
            <a:pPr marL="187157" indent="-187157">
              <a:buSzPct val="100000"/>
              <a:buAutoNum type="arabicPeriod" startAt="1"/>
            </a:pPr>
            <a:r>
              <a:t>If you’re not sure how a function works, how could you figure out?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G_0080.png" descr="IMG_0080.png"/>
          <p:cNvPicPr>
            <a:picLocks noChangeAspect="1"/>
          </p:cNvPicPr>
          <p:nvPr/>
        </p:nvPicPr>
        <p:blipFill>
          <a:blip r:embed="rId3">
            <a:extLst/>
          </a:blip>
          <a:srcRect l="23155" t="30650" r="6284" b="55637"/>
          <a:stretch>
            <a:fillRect/>
          </a:stretch>
        </p:blipFill>
        <p:spPr>
          <a:xfrm>
            <a:off x="1867813" y="1612252"/>
            <a:ext cx="4838997" cy="70528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</p:spPr>
      </p:pic>
      <p:sp>
        <p:nvSpPr>
          <p:cNvPr id="205" name="Be sure to…"/>
          <p:cNvSpPr txBox="1"/>
          <p:nvPr/>
        </p:nvSpPr>
        <p:spPr>
          <a:xfrm>
            <a:off x="2109474" y="1243215"/>
            <a:ext cx="12832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FFAB01"/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sp>
        <p:nvSpPr>
          <p:cNvPr id="206" name="Coding to learn"/>
          <p:cNvSpPr txBox="1"/>
          <p:nvPr/>
        </p:nvSpPr>
        <p:spPr>
          <a:xfrm>
            <a:off x="2040408" y="635757"/>
            <a:ext cx="226489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  <p:bldP build="whole" bldLvl="1" animBg="1" rev="0" advAuto="0" spid="20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886968">
              <a:defRPr sz="2910"/>
            </a:lvl1pPr>
          </a:lstStyle>
          <a:p>
            <a:pPr/>
            <a:r>
              <a:t>Preview</a:t>
            </a:r>
          </a:p>
        </p:txBody>
      </p:sp>
      <p:pic>
        <p:nvPicPr>
          <p:cNvPr id="211" name="pyret-banner.png" descr="pyret-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3" y="292776"/>
            <a:ext cx="3697685" cy="1201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14800"/>
          <a:stretch>
            <a:fillRect/>
          </a:stretch>
        </p:blipFill>
        <p:spPr>
          <a:xfrm>
            <a:off x="701930" y="1799908"/>
            <a:ext cx="7467601" cy="58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6080"/>
          <a:stretch>
            <a:fillRect/>
          </a:stretch>
        </p:blipFill>
        <p:spPr>
          <a:xfrm>
            <a:off x="514350" y="2942003"/>
            <a:ext cx="8115300" cy="145519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How could we use the text() function to write our name in big letters? First try writing the code in the Pyret editor, then draw the circle of evaluation:"/>
          <p:cNvSpPr txBox="1"/>
          <p:nvPr/>
        </p:nvSpPr>
        <p:spPr>
          <a:xfrm>
            <a:off x="719608" y="2555106"/>
            <a:ext cx="781331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How could we use the text() function to write our name in big letters? First try writing the code in the Pyret editor, then draw the circle of evaluation: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G_0080.png" descr="IMG_0080.png"/>
          <p:cNvPicPr>
            <a:picLocks noChangeAspect="1"/>
          </p:cNvPicPr>
          <p:nvPr/>
        </p:nvPicPr>
        <p:blipFill>
          <a:blip r:embed="rId3">
            <a:extLst/>
          </a:blip>
          <a:srcRect l="23155" t="30650" r="6284" b="24822"/>
          <a:stretch>
            <a:fillRect/>
          </a:stretch>
        </p:blipFill>
        <p:spPr>
          <a:xfrm>
            <a:off x="1867813" y="1612252"/>
            <a:ext cx="4838997" cy="229025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</p:spPr>
      </p:pic>
      <p:sp>
        <p:nvSpPr>
          <p:cNvPr id="219" name="Be sure to…"/>
          <p:cNvSpPr txBox="1"/>
          <p:nvPr/>
        </p:nvSpPr>
        <p:spPr>
          <a:xfrm>
            <a:off x="2109474" y="1243215"/>
            <a:ext cx="12832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FFAB01"/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sp>
        <p:nvSpPr>
          <p:cNvPr id="220" name="Coding to learn"/>
          <p:cNvSpPr txBox="1"/>
          <p:nvPr/>
        </p:nvSpPr>
        <p:spPr>
          <a:xfrm>
            <a:off x="2040408" y="635757"/>
            <a:ext cx="226489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  <p:bldP build="whole" bldLvl="1" animBg="1" rev="0" advAuto="0" spid="21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Use function composition in Pyret to make the image to the right. Each square should have a size of 100 px."/>
          <p:cNvSpPr txBox="1"/>
          <p:nvPr>
            <p:ph type="body" sz="half" idx="1"/>
          </p:nvPr>
        </p:nvSpPr>
        <p:spPr>
          <a:xfrm>
            <a:off x="644811" y="1633876"/>
            <a:ext cx="4186266" cy="3002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Use function composition in Pyret to make the image to the right. Each square should have a size of 100 px.</a:t>
            </a:r>
          </a:p>
        </p:txBody>
      </p:sp>
      <p:sp>
        <p:nvSpPr>
          <p:cNvPr id="225" name="Coding to learn: Bonus problem"/>
          <p:cNvSpPr txBox="1"/>
          <p:nvPr/>
        </p:nvSpPr>
        <p:spPr>
          <a:xfrm>
            <a:off x="2040408" y="635757"/>
            <a:ext cx="466932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learn: Bonus problem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5400" y="1630772"/>
            <a:ext cx="2777863" cy="2517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