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They all share the function star(50, “solid”, “green”).  They are all Pyret functions that take three arguments. They all have have </a:t>
            </a:r>
            <a:r>
              <a:rPr b="1"/>
              <a:t>Image </a:t>
            </a:r>
            <a:r>
              <a:t>in their range.  </a:t>
            </a:r>
          </a:p>
          <a:p>
            <a:pPr marL="187157" indent="-187157">
              <a:buSzPct val="100000"/>
              <a:buAutoNum type="arabicPeriod" startAt="1"/>
            </a:pPr>
            <a:r>
              <a:t>You will produce a sequence of five stars, differing in size and orientation.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Notice variables are used for numbers but also other data types.</a:t>
            </a:r>
          </a:p>
          <a:p>
            <a:pPr marL="187157" indent="-187157">
              <a:buSzPct val="100000"/>
              <a:buAutoNum type="arabicPeriod" startAt="1"/>
            </a:pPr>
            <a:r>
              <a:t>Do variables work for all data types?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 through first one as a group. We expect x to return the value of x, and it does!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pyret it  helps make our code more readable and efficient. We Can also make mathematical expressions and code that apply in a variety of different contexts.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define variables to represent numbers and other data types?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12.1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6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0" name="What do these five lines of code have in common? List at least two things.…"/>
          <p:cNvSpPr txBox="1"/>
          <p:nvPr/>
        </p:nvSpPr>
        <p:spPr>
          <a:xfrm>
            <a:off x="297563" y="1992403"/>
            <a:ext cx="2870164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do these five lines of code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have in common</a:t>
            </a:r>
            <a:r>
              <a:t>? List at least two things.</a:t>
            </a: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Make a Prediction: </a:t>
            </a:r>
            <a:r>
              <a:t>What will happen if we execute this code in Pyret?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4897" y="2040084"/>
            <a:ext cx="5548724" cy="1854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49808">
              <a:lnSpc>
                <a:spcPct val="115000"/>
              </a:lnSpc>
              <a:defRPr b="1" sz="147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374904" indent="-281177" defTabSz="749808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define variables to represent numbers and other data types</a:t>
            </a:r>
            <a:endParaRPr b="0"/>
          </a:p>
          <a:p>
            <a:pPr marL="374904" indent="-281177" defTabSz="749808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In this unit we’ll be applying our mathematical knowledge to make a</a:t>
            </a:r>
            <a:r>
              <a:rPr b="0" i="1"/>
              <a:t> video game </a:t>
            </a:r>
            <a:r>
              <a:rPr b="0"/>
              <a:t>using the programming language Pyret. Variables let us represent mathematical expressions and make our code more readable.</a:t>
            </a:r>
            <a:endParaRPr b="0"/>
          </a:p>
          <a:p>
            <a:pPr marL="374904" indent="-281177" defTabSz="749808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7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Tomorrow a flag making project. Then defining functions.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Pyret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9" name="Variable…"/>
          <p:cNvSpPr txBox="1"/>
          <p:nvPr/>
        </p:nvSpPr>
        <p:spPr>
          <a:xfrm>
            <a:off x="530494" y="1567298"/>
            <a:ext cx="192972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Variable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symbol that stores a value. In math the value is typically a number. In Pyret it can have other data types.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00" name="In math, if we define a value, like x = 4,…"/>
          <p:cNvSpPr txBox="1"/>
          <p:nvPr/>
        </p:nvSpPr>
        <p:spPr>
          <a:xfrm>
            <a:off x="3418458" y="1427162"/>
            <a:ext cx="5508455" cy="204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 sz="1600">
                <a:solidFill>
                  <a:schemeClr val="accent3">
                    <a:lumOff val="-9098"/>
                  </a:schemeClr>
                </a:solidFill>
              </a:defRPr>
            </a:pPr>
            <a:r>
              <a:t>In math, if we define a value, like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x = 4, 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2100"/>
              </a:spcBef>
              <a:defRPr sz="1600">
                <a:solidFill>
                  <a:schemeClr val="accent3">
                    <a:lumOff val="-9098"/>
                  </a:schemeClr>
                </a:solidFill>
              </a:defRPr>
            </a:pPr>
            <a:r>
              <a:t>we can evaluate expressions using that value, like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x + 2.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600">
                <a:solidFill>
                  <a:schemeClr val="accent3">
                    <a:lumOff val="-9098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2100"/>
              </a:spcBef>
              <a:defRPr sz="1600">
                <a:solidFill>
                  <a:schemeClr val="accent3">
                    <a:lumOff val="-9098"/>
                  </a:schemeClr>
                </a:solidFill>
              </a:defRPr>
            </a:pPr>
            <a:r>
              <a:t>Pyret is no different!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2"/>
      <p:bldP build="whole" bldLvl="1" animBg="1" rev="0" advAuto="0" spid="1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20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Take notes and answer questions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  <p:sp>
        <p:nvSpPr>
          <p:cNvPr id="207" name="Duplicate Code is almost always bad!…"/>
          <p:cNvSpPr txBox="1"/>
          <p:nvPr/>
        </p:nvSpPr>
        <p:spPr>
          <a:xfrm>
            <a:off x="847078" y="1144621"/>
            <a:ext cx="7177306" cy="332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 b="1"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Duplicate Code is almost always bad!</a:t>
            </a:r>
            <a:endParaRPr b="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2100"/>
              </a:spcBef>
              <a:defRPr sz="1800">
                <a:solidFill>
                  <a:schemeClr val="accent5"/>
                </a:solidFill>
              </a:defRPr>
            </a:pPr>
            <a:r>
              <a:rPr b="1">
                <a:solidFill>
                  <a:schemeClr val="accent3">
                    <a:lumOff val="-9098"/>
                  </a:schemeClr>
                </a:solidFill>
              </a:rPr>
              <a:t>Readability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: </a:t>
            </a:r>
            <a:r>
              <a:t>The more code there is, the harder it can be to read.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spcBef>
                <a:spcPts val="2100"/>
              </a:spcBef>
              <a:defRPr sz="1800">
                <a:solidFill>
                  <a:schemeClr val="accent5"/>
                </a:solidFill>
              </a:defRPr>
            </a:pPr>
            <a:r>
              <a:rPr b="1">
                <a:solidFill>
                  <a:schemeClr val="accent3">
                    <a:lumOff val="-9098"/>
                  </a:schemeClr>
                </a:solidFill>
              </a:rPr>
              <a:t>Performance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: </a:t>
            </a:r>
            <a:r>
              <a:t>Why re-evaluate the same code a dozen times, when we can evaluate it once and use the result as many times as we need?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defRPr sz="1800">
                <a:solidFill>
                  <a:schemeClr val="accent5"/>
                </a:solidFill>
              </a:defRPr>
            </a:pPr>
            <a:r>
              <a:rPr b="1">
                <a:solidFill>
                  <a:schemeClr val="accent3">
                    <a:lumOff val="-9098"/>
                  </a:schemeClr>
                </a:solidFill>
              </a:rPr>
              <a:t>Maintainability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:</a:t>
            </a:r>
            <a:r>
              <a:rPr>
                <a:solidFill>
                  <a:schemeClr val="accent4">
                    <a:satOff val="-3525"/>
                    <a:lumOff val="-10431"/>
                  </a:schemeClr>
                </a:solidFill>
              </a:rPr>
              <a:t> </a:t>
            </a:r>
            <a:r>
              <a:t>If we need to change the size of the stars, we would have to make sure </a:t>
            </a:r>
            <a:r>
              <a:rPr i="1"/>
              <a:t>every line</a:t>
            </a:r>
            <a:r>
              <a:t> is changed! That’s lot of room for error!</a:t>
            </a:r>
          </a:p>
          <a:p>
            <a:pPr defTabSz="457200">
              <a:defRPr sz="1800">
                <a:solidFill>
                  <a:schemeClr val="accent5"/>
                </a:solidFill>
              </a:defRPr>
            </a:pPr>
          </a:p>
          <a:p>
            <a:pPr defTabSz="457200">
              <a:defRPr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We can use variables to make our code more readable and maintanable.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118;p19"/>
          <p:cNvGrpSpPr/>
          <p:nvPr/>
        </p:nvGrpSpPr>
        <p:grpSpPr>
          <a:xfrm>
            <a:off x="2305601" y="195771"/>
            <a:ext cx="3684271" cy="526684"/>
            <a:chOff x="0" y="0"/>
            <a:chExt cx="3684270" cy="526683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3684271" cy="52668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0" name="Mini-lesson…"/>
            <p:cNvSpPr txBox="1"/>
            <p:nvPr/>
          </p:nvSpPr>
          <p:spPr>
            <a:xfrm>
              <a:off x="9203" y="9203"/>
              <a:ext cx="3665862" cy="508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>
              <a:lvl1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Mini-lesson</a:t>
              </a:r>
            </a:p>
          </p:txBody>
        </p:sp>
      </p:grpSp>
      <p:sp>
        <p:nvSpPr>
          <p:cNvPr id="212" name="Open the Defining Values Starter File on Google Classroom.…"/>
          <p:cNvSpPr txBox="1"/>
          <p:nvPr/>
        </p:nvSpPr>
        <p:spPr>
          <a:xfrm>
            <a:off x="1588175" y="1662167"/>
            <a:ext cx="7177306" cy="2480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0631" indent="-240631" defTabSz="457200">
              <a:spcBef>
                <a:spcPts val="2100"/>
              </a:spcBef>
              <a:buSzPct val="100000"/>
              <a:buAutoNum type="arabicPeriod" startAt="1"/>
              <a:defRPr b="1"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Open the 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Defining Values Starter File </a:t>
            </a:r>
            <a:r>
              <a:t>on Google Classroom.</a:t>
            </a:r>
          </a:p>
          <a:p>
            <a:pPr marL="240631" indent="-240631" defTabSz="457200">
              <a:spcBef>
                <a:spcPts val="2100"/>
              </a:spcBef>
              <a:buSzPct val="100000"/>
              <a:buAutoNum type="arabicPeriod" startAt="1"/>
              <a:defRPr b="1"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Make a table in your notebook like the one below:</a:t>
            </a:r>
          </a:p>
          <a:p>
            <a:pPr defTabSz="457200">
              <a:spcBef>
                <a:spcPts val="2100"/>
              </a:spcBef>
              <a:defRPr b="1" sz="1800">
                <a:solidFill>
                  <a:schemeClr val="accent3">
                    <a:lumOff val="-9098"/>
                  </a:schemeClr>
                </a:solidFill>
              </a:defRPr>
            </a:pPr>
          </a:p>
          <a:p>
            <a:pPr defTabSz="457200">
              <a:spcBef>
                <a:spcPts val="2100"/>
              </a:spcBef>
              <a:defRPr b="1" sz="1800">
                <a:solidFill>
                  <a:schemeClr val="accent3">
                    <a:lumOff val="-9098"/>
                  </a:schemeClr>
                </a:solidFill>
              </a:defRPr>
            </a:pPr>
          </a:p>
        </p:txBody>
      </p:sp>
      <p:sp>
        <p:nvSpPr>
          <p:cNvPr id="213" name="Be sure to…"/>
          <p:cNvSpPr txBox="1"/>
          <p:nvPr/>
        </p:nvSpPr>
        <p:spPr>
          <a:xfrm>
            <a:off x="1666249" y="1027211"/>
            <a:ext cx="156563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chemeClr val="accent5">
                    <a:satOff val="-3088"/>
                    <a:lumOff val="12696"/>
                  </a:schemeClr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graphicFrame>
        <p:nvGraphicFramePr>
          <p:cNvPr id="214" name="Table"/>
          <p:cNvGraphicFramePr/>
          <p:nvPr/>
        </p:nvGraphicFramePr>
        <p:xfrm>
          <a:off x="2202321" y="2758671"/>
          <a:ext cx="5163609" cy="106489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75453"/>
                <a:gridCol w="2575453"/>
              </a:tblGrid>
              <a:tr h="308308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I notice…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000">
                          <a:solidFill>
                            <a:srgbClr val="F46524"/>
                          </a:solidFill>
                          <a:sym typeface="Helvetica"/>
                        </a:rPr>
                        <a:t>Question…</a:t>
                      </a:r>
                    </a:p>
                  </a:txBody>
                  <a:tcPr marL="0" marR="0" marT="0" marB="0" anchor="t" anchorCtr="0" horzOverflow="overflow"/>
                </a:tc>
              </a:tr>
              <a:tr h="743881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215" name="Run the code. With your partner, identify three things you notice. Also write down at least two questions."/>
          <p:cNvSpPr txBox="1"/>
          <p:nvPr/>
        </p:nvSpPr>
        <p:spPr>
          <a:xfrm>
            <a:off x="1553200" y="3940833"/>
            <a:ext cx="624420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40631" indent="-240631" defTabSz="457200">
              <a:spcBef>
                <a:spcPts val="2100"/>
              </a:spcBef>
              <a:buSzPct val="100000"/>
              <a:buAutoNum type="arabicPeriod" startAt="3"/>
              <a:defRPr b="1" sz="1800">
                <a:solidFill>
                  <a:schemeClr val="accent3">
                    <a:lumOff val="-9098"/>
                  </a:schemeClr>
                </a:solidFill>
              </a:defRPr>
            </a:lvl1pPr>
          </a:lstStyle>
          <a:p>
            <a:pPr/>
            <a:r>
              <a:t>Run the code. With your partner, identify three things you notice. Also write down at least two questions.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  <p:bldP build="whole" bldLvl="1" animBg="1" rev="0" advAuto="0" spid="214" grpId="2"/>
      <p:bldP build="whole" bldLvl="1" animBg="1" rev="0" advAuto="0" spid="215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118;p19"/>
          <p:cNvGrpSpPr/>
          <p:nvPr/>
        </p:nvGrpSpPr>
        <p:grpSpPr>
          <a:xfrm>
            <a:off x="2305601" y="195771"/>
            <a:ext cx="3684271" cy="526684"/>
            <a:chOff x="0" y="0"/>
            <a:chExt cx="3684270" cy="526683"/>
          </a:xfrm>
        </p:grpSpPr>
        <p:sp>
          <p:nvSpPr>
            <p:cNvPr id="219" name="Rectangle"/>
            <p:cNvSpPr/>
            <p:nvPr/>
          </p:nvSpPr>
          <p:spPr>
            <a:xfrm>
              <a:off x="-1" y="-1"/>
              <a:ext cx="3684271" cy="52668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20" name="Mini-lesson…"/>
            <p:cNvSpPr txBox="1"/>
            <p:nvPr/>
          </p:nvSpPr>
          <p:spPr>
            <a:xfrm>
              <a:off x="9203" y="9203"/>
              <a:ext cx="3665862" cy="508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>
              <a:lvl1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Mini-lesson</a:t>
              </a:r>
            </a:p>
          </p:txBody>
        </p:sp>
      </p:grpSp>
      <p:sp>
        <p:nvSpPr>
          <p:cNvPr id="222" name="Keep open the Defining Values Starter File on Google Classroom.…"/>
          <p:cNvSpPr txBox="1"/>
          <p:nvPr/>
        </p:nvSpPr>
        <p:spPr>
          <a:xfrm>
            <a:off x="767267" y="1206698"/>
            <a:ext cx="4057082" cy="3039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0631" indent="-240631" defTabSz="457200">
              <a:spcBef>
                <a:spcPts val="2100"/>
              </a:spcBef>
              <a:buSzPct val="100000"/>
              <a:buAutoNum type="arabicPeriod" startAt="1"/>
              <a:defRPr b="1" sz="1200">
                <a:solidFill>
                  <a:schemeClr val="accent3">
                    <a:lumOff val="-9098"/>
                  </a:schemeClr>
                </a:solidFill>
              </a:defRPr>
            </a:pPr>
            <a:r>
              <a:t>Keep open the 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Defining Values Starter File </a:t>
            </a:r>
            <a:r>
              <a:t>on Google Classroom.</a:t>
            </a:r>
          </a:p>
          <a:p>
            <a:pPr marL="240631" indent="-240631" defTabSz="457200">
              <a:spcBef>
                <a:spcPts val="2100"/>
              </a:spcBef>
              <a:buSzPct val="100000"/>
              <a:buAutoNum type="arabicPeriod" startAt="1"/>
              <a:defRPr b="1" sz="1200">
                <a:solidFill>
                  <a:schemeClr val="accent3">
                    <a:lumOff val="-9098"/>
                  </a:schemeClr>
                </a:solidFill>
              </a:defRPr>
            </a:pPr>
            <a:r>
              <a:t> Examine the expressions listed to the right. </a:t>
            </a:r>
          </a:p>
          <a:p>
            <a:pPr lvl="1" marL="935789" indent="-300789" defTabSz="457200">
              <a:spcBef>
                <a:spcPts val="2100"/>
              </a:spcBef>
              <a:buSzPct val="100000"/>
              <a:buAutoNum type="alphaUcPeriod" startAt="1"/>
              <a:defRPr b="1" sz="1200"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>
                    <a:lumOff val="-9843"/>
                  </a:schemeClr>
                </a:solidFill>
              </a:rPr>
              <a:t>Write down</a:t>
            </a:r>
            <a:r>
              <a:t> what you expect each of them to produce.</a:t>
            </a:r>
          </a:p>
          <a:p>
            <a:pPr lvl="1" marL="935789" indent="-300789" defTabSz="457200">
              <a:spcBef>
                <a:spcPts val="2100"/>
              </a:spcBef>
              <a:buSzPct val="100000"/>
              <a:buAutoNum type="alphaUcPeriod" startAt="1"/>
              <a:defRPr b="1" sz="1200">
                <a:solidFill>
                  <a:schemeClr val="accent3">
                    <a:lumOff val="-9098"/>
                  </a:schemeClr>
                </a:solidFill>
              </a:defRPr>
            </a:pPr>
            <a:r>
              <a:t>Then, test them out one at a time in the Interactions Area. Write down what they do.</a:t>
            </a:r>
          </a:p>
          <a:p>
            <a:pPr marL="187157" indent="-187157" defTabSz="457200">
              <a:spcBef>
                <a:spcPts val="2100"/>
              </a:spcBef>
              <a:buSzPct val="100000"/>
              <a:buAutoNum type="arabicPeriod" startAt="1"/>
              <a:defRPr b="1" sz="1200">
                <a:solidFill>
                  <a:schemeClr val="accent3">
                    <a:lumOff val="-9098"/>
                  </a:schemeClr>
                </a:solidFill>
              </a:defRPr>
            </a:pPr>
            <a:r>
              <a:t> Write down two new variables of your own in the definitions area. Test and see if they work. Then write down your code in your notebook.</a:t>
            </a:r>
          </a:p>
        </p:txBody>
      </p:sp>
      <p:sp>
        <p:nvSpPr>
          <p:cNvPr id="223" name="Be sure to…"/>
          <p:cNvSpPr txBox="1"/>
          <p:nvPr/>
        </p:nvSpPr>
        <p:spPr>
          <a:xfrm>
            <a:off x="1556930" y="763538"/>
            <a:ext cx="156563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>
                <a:solidFill>
                  <a:schemeClr val="accent5">
                    <a:satOff val="-3088"/>
                    <a:lumOff val="12696"/>
                  </a:schemeClr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35968" y="1646964"/>
            <a:ext cx="2349501" cy="215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1. Work on Defining values - Chinese Flag worksheet."/>
          <p:cNvSpPr txBox="1"/>
          <p:nvPr/>
        </p:nvSpPr>
        <p:spPr>
          <a:xfrm>
            <a:off x="491895" y="1688498"/>
            <a:ext cx="42490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1. Work on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Defining values - Chinese Flag</a:t>
            </a:r>
            <a:r>
              <a:t> worksheet.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1336474" y="241377"/>
            <a:ext cx="3684271" cy="526684"/>
            <a:chOff x="0" y="0"/>
            <a:chExt cx="3684270" cy="526683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3684271" cy="52668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31" name="Mini-lesson…"/>
            <p:cNvSpPr txBox="1"/>
            <p:nvPr/>
          </p:nvSpPr>
          <p:spPr>
            <a:xfrm>
              <a:off x="9203" y="9203"/>
              <a:ext cx="3665862" cy="508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>
              <a:lvl1pPr defTabSz="415861">
                <a:defRPr sz="164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Coding to Learn: Chinese flag activity</a:t>
              </a:r>
            </a:p>
          </p:txBody>
        </p:sp>
      </p:grp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4101" y="806999"/>
            <a:ext cx="2374901" cy="1498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What do you see repeated in this flag?"/>
          <p:cNvSpPr txBox="1"/>
          <p:nvPr/>
        </p:nvSpPr>
        <p:spPr>
          <a:xfrm>
            <a:off x="5457998" y="512899"/>
            <a:ext cx="304710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What do you see repeated in this flag?</a:t>
            </a:r>
          </a:p>
        </p:txBody>
      </p:sp>
      <p:sp>
        <p:nvSpPr>
          <p:cNvPr id="235" name="What do you see repeated in this code?"/>
          <p:cNvSpPr txBox="1"/>
          <p:nvPr/>
        </p:nvSpPr>
        <p:spPr>
          <a:xfrm>
            <a:off x="665533" y="2256666"/>
            <a:ext cx="31459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What do you see repeated in this code?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816" y="2596805"/>
            <a:ext cx="3489496" cy="2009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18616" r="0" b="0"/>
          <a:stretch>
            <a:fillRect/>
          </a:stretch>
        </p:blipFill>
        <p:spPr>
          <a:xfrm>
            <a:off x="4234686" y="2693665"/>
            <a:ext cx="4904168" cy="588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5"/>
      <p:bldP build="whole" bldLvl="1" animBg="1" rev="0" advAuto="0" spid="235" grpId="3"/>
      <p:bldP build="whole" bldLvl="1" animBg="1" rev="0" advAuto="0" spid="233" grpId="2"/>
      <p:bldP build="whole" bldLvl="1" animBg="1" rev="0" advAuto="0" spid="234" grpId="1"/>
      <p:bldP build="whole" bldLvl="1" animBg="1" rev="0" advAuto="0" spid="236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4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What are some reasons why defining values is useful, both in Pyret and regular math?"/>
          <p:cNvSpPr txBox="1"/>
          <p:nvPr/>
        </p:nvSpPr>
        <p:spPr>
          <a:xfrm>
            <a:off x="505338" y="1737018"/>
            <a:ext cx="3278432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 What are some reasons why defining values is useful, both in Pyret and regular math?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marL="187157" indent="-187157">
              <a:buSzPct val="100000"/>
              <a:buAutoNum type="arabicPeriod" startAt="1"/>
            </a:pP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