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No, the ys are identical, with only the signs reveresd. elimination would be easier.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8x = 12. x = 3/2.  3(3/2) + 2y = 4. </a:t>
            </a:r>
          </a:p>
          <a:p>
            <a:pPr marL="233947" indent="-233947">
              <a:buSzPct val="100000"/>
              <a:buAutoNum type="alphaLcPeriod" startAt="1"/>
            </a:pPr>
            <a:r>
              <a:t>20x + 12y = 36. </a:t>
            </a:r>
            <a:br/>
            <a:r>
              <a:t>6x - 12y = 42</a:t>
            </a:r>
            <a:br/>
            <a:r>
              <a:t>26x = 78</a:t>
            </a:r>
            <a:br/>
            <a:r>
              <a:t>x = 3</a:t>
            </a:r>
            <a:br/>
            <a:r>
              <a:t>5(3) + 3y = 9</a:t>
            </a:r>
            <a:br/>
            <a:r>
              <a:t>3y. = -6</a:t>
            </a:r>
            <a:br/>
            <a:r>
              <a:t>y = -2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2x - 4y = 6</a:t>
            </a:r>
            <a:br/>
            <a:r>
              <a:t>   -2x + 4y = 1</a:t>
            </a:r>
            <a:br/>
            <a:r>
              <a:t>           0 = 1</a:t>
            </a:r>
            <a:br/>
            <a:r>
              <a:t>no solution!!!</a:t>
            </a:r>
          </a:p>
          <a:p>
            <a:pPr/>
            <a:r>
              <a:t>+Why is this an inconsistent system? it has no solution.</a:t>
            </a:r>
          </a:p>
          <a:p>
            <a:pPr/>
          </a:p>
          <a:p>
            <a:pPr/>
            <a:r>
              <a:t>b. </a:t>
            </a:r>
            <a:br/>
            <a:r>
              <a:t>4x - 2y = 2</a:t>
            </a:r>
            <a:br/>
            <a:r>
              <a:t>4x - 2y = 2</a:t>
            </a:r>
            <a:br/>
            <a:r>
              <a:t>0 = 0</a:t>
            </a:r>
            <a:br/>
            <a:r>
              <a:t>This is always true, so these equations are equivalent. </a:t>
            </a:r>
            <a:b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page 482 for solution.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o: oranges</a:t>
            </a:r>
          </a:p>
          <a:p>
            <a:pPr/>
            <a:r>
              <a:t>g: grapefruits</a:t>
            </a:r>
          </a:p>
          <a:p>
            <a:pPr/>
          </a:p>
          <a:p>
            <a:pPr/>
            <a:r>
              <a:t>       o +        g = 16</a:t>
            </a:r>
          </a:p>
          <a:p>
            <a:pPr/>
            <a:r>
              <a:t>0.95o + 1.05g = 15.90</a:t>
            </a:r>
          </a:p>
          <a:p>
            <a:pPr/>
          </a:p>
          <a:p>
            <a:pPr/>
            <a:r>
              <a:t>      0.95( o +        g) = 0.95*16</a:t>
            </a:r>
          </a:p>
          <a:p>
            <a:pPr/>
            <a:r>
              <a:t>      0.95o   +.  0.95g = 15.2</a:t>
            </a:r>
          </a:p>
          <a:p>
            <a:pPr/>
            <a:r>
              <a:t>   -  0.95o + 1.05g = 15.90</a:t>
            </a:r>
          </a:p>
          <a:p>
            <a:pPr/>
            <a:r>
              <a:t>   =.             2g = 31.1</a:t>
            </a:r>
          </a:p>
          <a:p>
            <a:pPr/>
            <a:r>
              <a:t>   g =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  = amount invested in fund 1</a:t>
            </a:r>
          </a:p>
          <a:p>
            <a:pPr/>
            <a:r>
              <a:t>y = amount invested in fund 2</a:t>
            </a:r>
          </a:p>
          <a:p>
            <a:pPr/>
          </a:p>
          <a:p>
            <a:pPr/>
            <a:r>
              <a:t>x + y = 12000 (eq. 1)</a:t>
            </a:r>
          </a:p>
          <a:p>
            <a:pPr/>
          </a:p>
          <a:p>
            <a:pPr/>
            <a:r>
              <a:t>0.09*x + 0.11*y = 1180</a:t>
            </a:r>
          </a:p>
          <a:p>
            <a:pPr/>
          </a:p>
          <a:p>
            <a:pPr/>
            <a:r>
              <a:t>+HDW apply substitution to solve this system?</a:t>
            </a:r>
          </a:p>
          <a:p>
            <a:pPr/>
          </a:p>
          <a:p>
            <a:pPr/>
            <a:r>
              <a:t>could go in either direction</a:t>
            </a:r>
          </a:p>
          <a:p>
            <a:pPr/>
          </a:p>
          <a:p>
            <a:pPr/>
            <a:r>
              <a:t>y = 12000 - x</a:t>
            </a:r>
          </a:p>
          <a:p>
            <a:pPr/>
          </a:p>
          <a:p>
            <a:pPr/>
            <a:r>
              <a:t>0.09x + 0.11(12000 - x) = 1180</a:t>
            </a:r>
          </a:p>
          <a:p>
            <a:pPr/>
            <a:r>
              <a:t>0.09x + 1320 - 0.11x = 1180</a:t>
            </a:r>
          </a:p>
          <a:p>
            <a:pPr/>
            <a:r>
              <a:t>-0.02x = -140</a:t>
            </a:r>
          </a:p>
          <a:p>
            <a:pPr/>
            <a:r>
              <a:t>x = 7000</a:t>
            </a:r>
          </a:p>
          <a:p>
            <a:pPr/>
          </a:p>
          <a:p>
            <a:pPr/>
            <a:r>
              <a:t>y = 12000 - 7000 = 5000</a:t>
            </a:r>
          </a:p>
          <a:p>
            <a:pPr/>
          </a:p>
          <a:p>
            <a:pPr/>
            <a:r>
              <a:t>solution: (7000, 5000)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the elimination to solve systems of equations?</a:t>
            </a:r>
          </a:p>
        </p:txBody>
      </p:sp>
      <p:sp>
        <p:nvSpPr>
          <p:cNvPr id="45" name="Dr. O’Brien  2/7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2/7/22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ractice problem #2"/>
          <p:cNvSpPr txBox="1"/>
          <p:nvPr/>
        </p:nvSpPr>
        <p:spPr>
          <a:xfrm>
            <a:off x="2407562" y="487499"/>
            <a:ext cx="4056338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Practice problem #2</a:t>
            </a:r>
          </a:p>
        </p:txBody>
      </p:sp>
      <p:sp>
        <p:nvSpPr>
          <p:cNvPr id="235" name="You are deciding how to invest a total of $20,000 in two funds paying 5.5% and 7.5% simple interest. You want to earn a total of $1300 in interest annually.…"/>
          <p:cNvSpPr txBox="1"/>
          <p:nvPr/>
        </p:nvSpPr>
        <p:spPr>
          <a:xfrm>
            <a:off x="1549400" y="1593497"/>
            <a:ext cx="4789290" cy="187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are deciding how to invest a total of $20,000 in two funds paying 5.5% and 7.5% simple interest. You want to earn a total of $1300 in interest annually.</a:t>
            </a:r>
          </a:p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Write a system of equations to represent this problem. Let </a:t>
            </a:r>
            <a14:m>
              <m:oMath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represent the amounts invested at 5.5% and 7.5% respectively.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much of the $20,000 should you invest at 5.5% to earn $1300 in interest per year? Explain you reasoning.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4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4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6" y="66668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the questions below. Show all work and check your results!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Examine the system of equations to the right. Do you think substitution is the easiest way to solve it? Explain why or why not.…"/>
          <p:cNvSpPr txBox="1"/>
          <p:nvPr/>
        </p:nvSpPr>
        <p:spPr>
          <a:xfrm>
            <a:off x="1561535" y="2089150"/>
            <a:ext cx="2604961" cy="157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Examine the system of equations to the right. Do you think </a:t>
            </a:r>
            <a:r>
              <a:rPr u="sng"/>
              <a:t>substitution</a:t>
            </a:r>
            <a:r>
              <a:t> is the </a:t>
            </a:r>
            <a:r>
              <a:rPr i="1"/>
              <a:t>easiest </a:t>
            </a:r>
            <a:r>
              <a:t>way to solve it? Explain why or why not.</a:t>
            </a:r>
          </a:p>
          <a:p>
            <a:pPr lvl="1" indent="228600"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What other strategies can you think of to solve it?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0343" y="2182903"/>
            <a:ext cx="2700038" cy="1142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6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the elimination to solve systems of equations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Systems of equations are useful in situations where variables must satisfy two or more conditions. E.g. cost and revenue per units sold.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Vectors and matrices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sp>
        <p:nvSpPr>
          <p:cNvPr id="202" name="Use elimination to solve the systems of equations below:"/>
          <p:cNvSpPr txBox="1"/>
          <p:nvPr/>
        </p:nvSpPr>
        <p:spPr>
          <a:xfrm>
            <a:off x="2422867" y="1352600"/>
            <a:ext cx="44698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Use elimination to solve the systems of equations below: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791" y="2182903"/>
            <a:ext cx="16510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89844" y="2163853"/>
            <a:ext cx="1905001" cy="736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a."/>
          <p:cNvSpPr txBox="1"/>
          <p:nvPr/>
        </p:nvSpPr>
        <p:spPr>
          <a:xfrm>
            <a:off x="540358" y="2163853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06" name="b."/>
          <p:cNvSpPr txBox="1"/>
          <p:nvPr/>
        </p:nvSpPr>
        <p:spPr>
          <a:xfrm>
            <a:off x="4853784" y="2163853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</a:t>
            </a:r>
          </a:p>
        </p:txBody>
      </p:sp>
      <p:sp>
        <p:nvSpPr>
          <p:cNvPr id="211" name="A system of equations is consistent if it has at least one solution. It is inconsistent otherwise."/>
          <p:cNvSpPr txBox="1"/>
          <p:nvPr/>
        </p:nvSpPr>
        <p:spPr>
          <a:xfrm>
            <a:off x="891575" y="1752843"/>
            <a:ext cx="72470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 system of equations is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consistent</a:t>
            </a:r>
            <a:r>
              <a:t> if it has at least one solution. It is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inconsistent</a:t>
            </a:r>
            <a:r>
              <a:t> otherwise.</a:t>
            </a:r>
          </a:p>
        </p:txBody>
      </p:sp>
      <p:sp>
        <p:nvSpPr>
          <p:cNvPr id="212" name="Copy the definitions below in your notebook:"/>
          <p:cNvSpPr txBox="1"/>
          <p:nvPr/>
        </p:nvSpPr>
        <p:spPr>
          <a:xfrm>
            <a:off x="1075998" y="1352600"/>
            <a:ext cx="35017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Copy the definitions below in your notebook: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2 more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2 more examples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8265" y="1531950"/>
            <a:ext cx="19431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a."/>
          <p:cNvSpPr txBox="1"/>
          <p:nvPr/>
        </p:nvSpPr>
        <p:spPr>
          <a:xfrm>
            <a:off x="1342757" y="1578771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a.</a:t>
            </a:r>
          </a:p>
        </p:txBody>
      </p:sp>
      <p:sp>
        <p:nvSpPr>
          <p:cNvPr id="217" name="b."/>
          <p:cNvSpPr txBox="1"/>
          <p:nvPr/>
        </p:nvSpPr>
        <p:spPr>
          <a:xfrm>
            <a:off x="5004234" y="1578771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b.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4813" y="1531950"/>
            <a:ext cx="1498601" cy="72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ognizing graphs of linear sys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3816">
              <a:defRPr sz="2670"/>
            </a:lvl1pPr>
          </a:lstStyle>
          <a:p>
            <a:pPr/>
            <a:r>
              <a:t>Recognizing graphs of linear systems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2753" b="0"/>
          <a:stretch>
            <a:fillRect/>
          </a:stretch>
        </p:blipFill>
        <p:spPr>
          <a:xfrm>
            <a:off x="1200150" y="1835150"/>
            <a:ext cx="7274322" cy="170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27397"/>
          <a:stretch>
            <a:fillRect/>
          </a:stretch>
        </p:blipFill>
        <p:spPr>
          <a:xfrm>
            <a:off x="1025780" y="1714500"/>
            <a:ext cx="6489701" cy="267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ractice problem #1"/>
          <p:cNvSpPr txBox="1"/>
          <p:nvPr/>
        </p:nvSpPr>
        <p:spPr>
          <a:xfrm>
            <a:off x="2407562" y="487499"/>
            <a:ext cx="4056338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Practice problem #1</a:t>
            </a:r>
          </a:p>
        </p:txBody>
      </p:sp>
      <p:sp>
        <p:nvSpPr>
          <p:cNvPr id="229" name="private access…"/>
          <p:cNvSpPr txBox="1"/>
          <p:nvPr/>
        </p:nvSpPr>
        <p:spPr>
          <a:xfrm>
            <a:off x="1548390" y="953426"/>
            <a:ext cx="624420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5">
                    <a:satOff val="-3088"/>
                    <a:lumOff val="25392"/>
                  </a:schemeClr>
                </a:solidFill>
              </a:defRPr>
            </a:lvl1pPr>
          </a:lstStyle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>
                    <a:satOff val="-3088"/>
                    <a:lumOff val="25392"/>
                  </a:schemeClr>
                </a:solidFill>
              </a:rPr>
              <a:t>\</a:t>
            </a:r>
          </a:p>
        </p:txBody>
      </p:sp>
      <p:sp>
        <p:nvSpPr>
          <p:cNvPr id="230" name="The grocery store sells oranges for $0.95 and grapefruits for $1.05.   Harvinder bought a mix of 16 oranges and grapefruits for $15.90. How many grapefruits did he buy?"/>
          <p:cNvSpPr txBox="1"/>
          <p:nvPr/>
        </p:nvSpPr>
        <p:spPr>
          <a:xfrm>
            <a:off x="924619" y="1619488"/>
            <a:ext cx="40690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lvl1pPr>
          </a:lstStyle>
          <a:p>
            <a:pPr/>
            <a:r>
              <a:t>The grocery store sells oranges for $0.95 and grapefruits for $1.05.   Harvinder bought a mix of 16 oranges and grapefruits for $15.90. How many grapefruits did he buy?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