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Shape 2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+why are these called row operations? write system of eqs as a matrix.  all we care about are the rows of numbers.  Show augmented matrix but don’t call it that yet.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1" name="Shape 2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187157" indent="-187157">
              <a:buSzPct val="100000"/>
              <a:buAutoNum type="arabicPeriod" startAt="1"/>
            </a:pPr>
            <a:r>
              <a:t>(b). </a:t>
            </a:r>
          </a:p>
          <a:p>
            <a:pPr marL="187157" indent="-187157">
              <a:buSzPct val="100000"/>
              <a:buAutoNum type="arabicPeriod" startAt="1"/>
            </a:pPr>
            <a:r>
              <a:t>y = 2 - (2*2) = -2</a:t>
            </a:r>
            <a:br/>
            <a:r>
              <a:t>x = 16 + -2 + 10.   / 2 = 12</a:t>
            </a:r>
          </a:p>
          <a:p>
            <a:pPr marL="187157" indent="-187157">
              <a:buSzPct val="100000"/>
              <a:buAutoNum type="arabicPeriod" startAt="1"/>
            </a:pPr>
          </a:p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 </a:t>
            </a:r>
            <a:r>
              <a:t>g</a:t>
            </a:r>
            <a:r>
              <a:t>oal: </a:t>
            </a:r>
            <a:r>
              <a:rPr b="0"/>
              <a:t>HDW use the elimination to solve multivariate systems of equations?</a:t>
            </a:r>
          </a:p>
        </p:txBody>
      </p:sp>
      <p:sp>
        <p:nvSpPr>
          <p:cNvPr id="45" name="Dr. O’Brien  2/8/22"/>
          <p:cNvSpPr txBox="1"/>
          <p:nvPr/>
        </p:nvSpPr>
        <p:spPr>
          <a:xfrm>
            <a:off x="6731910" y="39450"/>
            <a:ext cx="20950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Dr. O’Brien  2/8/22</a:t>
            </a:r>
          </a:p>
        </p:txBody>
      </p:sp>
      <p:pic>
        <p:nvPicPr>
          <p:cNvPr id="46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tif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2.2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8 February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Remain in your seat until the bell rings.</a:t>
            </a:r>
          </a:p>
        </p:txBody>
      </p:sp>
      <p:grpSp>
        <p:nvGrpSpPr>
          <p:cNvPr id="23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</p:txBody>
        </p:sp>
        <p:sp>
          <p:nvSpPr>
            <p:cNvPr id="235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Arial"/>
                </a:defRPr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Do Now"/>
          <p:cNvSpPr txBox="1"/>
          <p:nvPr/>
        </p:nvSpPr>
        <p:spPr>
          <a:xfrm>
            <a:off x="2416655" y="60050"/>
            <a:ext cx="3203497" cy="368301"/>
          </a:xfrm>
          <a:prstGeom prst="rect">
            <a:avLst/>
          </a:prstGeom>
          <a:solidFill>
            <a:srgbClr val="FFFFFF"/>
          </a:solidFill>
          <a:ln w="12700">
            <a:solidFill>
              <a:srgbClr val="012F7B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1700"/>
            </a:lvl1pPr>
          </a:lstStyle>
          <a:p>
            <a:pPr/>
            <a:r>
              <a:t>Do Now</a:t>
            </a:r>
          </a:p>
        </p:txBody>
      </p:sp>
      <p:sp>
        <p:nvSpPr>
          <p:cNvPr id="189" name="Be sure to: do the work below in your saved copy of thenAlice’s restaurant Pyret file:…"/>
          <p:cNvSpPr txBox="1"/>
          <p:nvPr/>
        </p:nvSpPr>
        <p:spPr>
          <a:xfrm>
            <a:off x="1775626" y="666681"/>
            <a:ext cx="6269918" cy="977901"/>
          </a:xfrm>
          <a:prstGeom prst="rect">
            <a:avLst/>
          </a:prstGeom>
          <a:solidFill>
            <a:srgbClr val="FFFFFF"/>
          </a:solidFill>
          <a:ln w="12700">
            <a:solidFill>
              <a:srgbClr val="0056D6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600"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Be sure to…</a:t>
            </a:r>
            <a:r>
              <a:rPr>
                <a:solidFill>
                  <a:schemeClr val="accent3"/>
                </a:solidFill>
              </a:rPr>
              <a:t>Get out your notebook/binder. Read the paragraph below carefully, then answer the questions below. Show all work and check your results!</a:t>
            </a:r>
            <a:endParaRPr>
              <a:solidFill>
                <a:schemeClr val="accent1">
                  <a:lumOff val="-6117"/>
                </a:schemeClr>
              </a:solidFill>
            </a:endParaRPr>
          </a:p>
        </p:txBody>
      </p:sp>
      <p:sp>
        <p:nvSpPr>
          <p:cNvPr id="190" name="Use elimination to solve the system to the right."/>
          <p:cNvSpPr txBox="1"/>
          <p:nvPr/>
        </p:nvSpPr>
        <p:spPr>
          <a:xfrm>
            <a:off x="1561535" y="2089150"/>
            <a:ext cx="2604961" cy="40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indent="228600" defTabSz="457200">
              <a:spcBef>
                <a:spcPts val="1200"/>
              </a:spcBef>
              <a:defRPr sz="1300">
                <a:solidFill>
                  <a:schemeClr val="accent5"/>
                </a:solidFill>
              </a:defRPr>
            </a:pPr>
            <a:r>
              <a:t>Use elimination to solve the system to the right.</a:t>
            </a:r>
          </a:p>
        </p:txBody>
      </p:sp>
      <p:pic>
        <p:nvPicPr>
          <p:cNvPr id="19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6789" y="2255700"/>
            <a:ext cx="2218776" cy="1241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18;p19"/>
          <p:cNvSpPr txBox="1"/>
          <p:nvPr>
            <p:ph type="title"/>
          </p:nvPr>
        </p:nvSpPr>
        <p:spPr>
          <a:xfrm>
            <a:off x="1424035" y="575950"/>
            <a:ext cx="7302729" cy="93969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  <a:round/>
          </a:ln>
        </p:spPr>
        <p:txBody>
          <a:bodyPr lIns="91422" tIns="91422" rIns="91422" bIns="91422"/>
          <a:lstStyle>
            <a:lvl1pPr defTabSz="813816">
              <a:defRPr b="0" sz="2100">
                <a:solidFill>
                  <a:srgbClr val="F46524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B24 rules</a:t>
            </a:r>
          </a:p>
        </p:txBody>
      </p:sp>
      <p:sp>
        <p:nvSpPr>
          <p:cNvPr id="194" name="Welcome to our new room, B24!  Please read the information below:…"/>
          <p:cNvSpPr txBox="1"/>
          <p:nvPr/>
        </p:nvSpPr>
        <p:spPr>
          <a:xfrm>
            <a:off x="350267" y="1656889"/>
            <a:ext cx="7462021" cy="194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1D57"/>
                </a:solidFill>
              </a:defRPr>
            </a:pPr>
            <a:r>
              <a:t>Welcome to our new room, </a:t>
            </a:r>
            <a:r>
              <a:rPr>
                <a:solidFill>
                  <a:srgbClr val="FF6A00"/>
                </a:solidFill>
              </a:rPr>
              <a:t>B24</a:t>
            </a:r>
            <a:r>
              <a:t>!  Please read the information below:</a:t>
            </a:r>
          </a:p>
          <a:p>
            <a:pPr>
              <a:defRPr>
                <a:solidFill>
                  <a:srgbClr val="011D57"/>
                </a:solidFill>
              </a:defRPr>
            </a:pP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you come in, please find a seat at a desk (if one’s available) or one of the </a:t>
            </a:r>
            <a:r>
              <a:rPr>
                <a:solidFill>
                  <a:srgbClr val="FF6A00"/>
                </a:solidFill>
              </a:rPr>
              <a:t>six</a:t>
            </a:r>
            <a:r>
              <a:t> closest desks to the screen. </a:t>
            </a:r>
            <a:r>
              <a:rPr b="1" i="1" u="sng">
                <a:solidFill>
                  <a:srgbClr val="E22400"/>
                </a:solidFill>
              </a:rPr>
              <a:t>Do not sit in the back of the classroom</a:t>
            </a:r>
            <a:r>
              <a:t>.  We’ll conduct the do now and mini lesson from here.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1D57"/>
                </a:solidFill>
              </a:defRPr>
            </a:pPr>
            <a:r>
              <a:t>When I dismiss you for independent work, find a sit at one of the computer workstations.</a:t>
            </a: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t>No food or drink by the computers.</a:t>
            </a:r>
            <a:r>
              <a:rPr b="0" i="0" u="none">
                <a:solidFill>
                  <a:srgbClr val="011D57"/>
                </a:solidFill>
              </a:rPr>
              <a:t>  </a:t>
            </a:r>
            <a:endParaRPr b="0" i="0" u="none">
              <a:solidFill>
                <a:srgbClr val="011D57"/>
              </a:solidFill>
            </a:endParaRPr>
          </a:p>
          <a:p>
            <a:pPr marL="187157" indent="-187157">
              <a:buSzPct val="100000"/>
              <a:buAutoNum type="arabicPeriod" startAt="1"/>
              <a:defRPr b="1" i="1" u="sng">
                <a:solidFill>
                  <a:srgbClr val="E22400"/>
                </a:solidFill>
              </a:defRPr>
            </a:pPr>
            <a:r>
              <a:rPr b="0" i="0" u="none">
                <a:solidFill>
                  <a:srgbClr val="011D57"/>
                </a:solidFill>
              </a:rPr>
              <a:t>At the end of the period, you’ll be directed to assemble for the exit ticket/debrief. Log out of your computer, and </a:t>
            </a:r>
            <a:r>
              <a:t>quietly </a:t>
            </a:r>
            <a:r>
              <a:rPr b="0" i="0" u="none">
                <a:solidFill>
                  <a:srgbClr val="011D57"/>
                </a:solidFill>
              </a:rPr>
              <a:t>return to a seat near the front.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framing…"/>
          <p:cNvSpPr txBox="1"/>
          <p:nvPr/>
        </p:nvSpPr>
        <p:spPr>
          <a:xfrm>
            <a:off x="4138003" y="1037939"/>
            <a:ext cx="4070437" cy="2988429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defTabSz="886968">
              <a:lnSpc>
                <a:spcPct val="115000"/>
              </a:lnSpc>
              <a:defRPr b="1" sz="1746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use the elimination to solve multivariate systems of equations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Systems of equations are useful in situations where variables must more than two conditions.</a:t>
            </a:r>
            <a:endParaRPr b="0"/>
          </a:p>
          <a:p>
            <a:pPr marL="443484" indent="-332613" defTabSz="886968">
              <a:lnSpc>
                <a:spcPct val="115000"/>
              </a:lnSpc>
              <a:buClr>
                <a:srgbClr val="000000"/>
              </a:buClr>
              <a:buSzPts val="1700"/>
              <a:buFont typeface="Helvetica"/>
              <a:buChar char="●"/>
              <a:defRPr b="1" sz="1746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representing systems of equations as matrices</a:t>
            </a:r>
          </a:p>
        </p:txBody>
      </p:sp>
      <p:pic>
        <p:nvPicPr>
          <p:cNvPr id="19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9993" y="1497277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9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Warm up"/>
          <p:cNvSpPr txBox="1"/>
          <p:nvPr>
            <p:ph type="title"/>
          </p:nvPr>
        </p:nvSpPr>
        <p:spPr>
          <a:xfrm>
            <a:off x="2316666" y="529596"/>
            <a:ext cx="6321602" cy="635402"/>
          </a:xfrm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Warm up</a:t>
            </a:r>
          </a:p>
        </p:txBody>
      </p:sp>
      <p:pic>
        <p:nvPicPr>
          <p:cNvPr id="200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2753" b="0"/>
          <a:stretch>
            <a:fillRect/>
          </a:stretch>
        </p:blipFill>
        <p:spPr>
          <a:xfrm>
            <a:off x="798569" y="2505334"/>
            <a:ext cx="7274323" cy="1701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0" b="27397"/>
          <a:stretch>
            <a:fillRect/>
          </a:stretch>
        </p:blipFill>
        <p:spPr>
          <a:xfrm>
            <a:off x="724881" y="2438003"/>
            <a:ext cx="6489701" cy="2673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43050" y="1439242"/>
            <a:ext cx="6057900" cy="838201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match the system to the appropriate graph."/>
          <p:cNvSpPr txBox="1"/>
          <p:nvPr/>
        </p:nvSpPr>
        <p:spPr>
          <a:xfrm>
            <a:off x="2480195" y="1194169"/>
            <a:ext cx="340262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match the system to the appropriate graph.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mini-les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mini-lesson</a:t>
            </a:r>
          </a:p>
        </p:txBody>
      </p:sp>
      <p:sp>
        <p:nvSpPr>
          <p:cNvPr id="206" name="A system is in row-echelon form if it has a stair-step pattern and each equation has a leading coefficient of 1."/>
          <p:cNvSpPr txBox="1"/>
          <p:nvPr/>
        </p:nvSpPr>
        <p:spPr>
          <a:xfrm>
            <a:off x="490376" y="3549264"/>
            <a:ext cx="789071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A system is in </a:t>
            </a:r>
            <a:r>
              <a:rPr>
                <a:solidFill>
                  <a:schemeClr val="accent3">
                    <a:lumOff val="-9098"/>
                  </a:schemeClr>
                </a:solidFill>
              </a:rPr>
              <a:t>row-echelon form</a:t>
            </a:r>
            <a:r>
              <a:t> if it has a stair-step pattern and each equation has a leading coefficient of 1.</a:t>
            </a:r>
          </a:p>
        </p:txBody>
      </p:sp>
      <p:sp>
        <p:nvSpPr>
          <p:cNvPr id="207" name="To solve systems with more than two variables, we want to transform the system into row-echelon form:"/>
          <p:cNvSpPr txBox="1"/>
          <p:nvPr/>
        </p:nvSpPr>
        <p:spPr>
          <a:xfrm>
            <a:off x="1126148" y="1266197"/>
            <a:ext cx="7247025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To solve systems with more than two variables, we want to transform the system into </a:t>
            </a:r>
            <a:r>
              <a:rPr b="1"/>
              <a:t>row-echelon form:</a:t>
            </a:r>
          </a:p>
        </p:txBody>
      </p:sp>
      <p:pic>
        <p:nvPicPr>
          <p:cNvPr id="20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0190" y="1752843"/>
            <a:ext cx="3567594" cy="10470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79796" y="1752843"/>
            <a:ext cx="2973145" cy="11892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9" grpId="2"/>
      <p:bldP build="whole" bldLvl="1" animBg="1" rev="0" advAuto="0" spid="208" grpId="1"/>
      <p:bldP build="whole" bldLvl="1" animBg="1" rev="0" advAuto="0" spid="206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mini-les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mini-lesson</a:t>
            </a:r>
          </a:p>
        </p:txBody>
      </p:sp>
      <p:sp>
        <p:nvSpPr>
          <p:cNvPr id="212" name="To see why, row-echelon form is useful. Let’s solve this system:"/>
          <p:cNvSpPr txBox="1"/>
          <p:nvPr/>
        </p:nvSpPr>
        <p:spPr>
          <a:xfrm>
            <a:off x="1126148" y="1266197"/>
            <a:ext cx="724702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To see why, row-echelon form is useful. Let’s solve this system:</a:t>
            </a:r>
          </a:p>
        </p:txBody>
      </p:sp>
      <p:pic>
        <p:nvPicPr>
          <p:cNvPr id="21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2736" y="1800853"/>
            <a:ext cx="2973145" cy="11892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mini-les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mini-lesson</a:t>
            </a:r>
          </a:p>
        </p:txBody>
      </p:sp>
      <p:sp>
        <p:nvSpPr>
          <p:cNvPr id="216" name="Operations we can perform row operations on equations:"/>
          <p:cNvSpPr txBox="1"/>
          <p:nvPr/>
        </p:nvSpPr>
        <p:spPr>
          <a:xfrm>
            <a:off x="1126148" y="1266197"/>
            <a:ext cx="724702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Operations we can perform </a:t>
            </a:r>
            <a:r>
              <a:rPr b="1"/>
              <a:t>row operations</a:t>
            </a:r>
            <a:r>
              <a:t> on equations:</a:t>
            </a:r>
          </a:p>
        </p:txBody>
      </p:sp>
      <p:sp>
        <p:nvSpPr>
          <p:cNvPr id="217" name="exchange two rows…"/>
          <p:cNvSpPr txBox="1"/>
          <p:nvPr/>
        </p:nvSpPr>
        <p:spPr>
          <a:xfrm>
            <a:off x="1159581" y="1845284"/>
            <a:ext cx="373728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</a:pPr>
            <a:r>
              <a:t>exchange two rows</a:t>
            </a:r>
          </a:p>
          <a:p>
            <a:pPr marL="187157" indent="-187157">
              <a:buSzPct val="100000"/>
              <a:buAutoNum type="arabicPeriod" startAt="1"/>
            </a:pPr>
            <a:r>
              <a:t>multiply two rows by some number (not zero)</a:t>
            </a:r>
          </a:p>
          <a:p>
            <a:pPr marL="187157" indent="-187157">
              <a:buSzPct val="100000"/>
              <a:buAutoNum type="arabicPeriod" startAt="1"/>
            </a:pPr>
            <a:r>
              <a:t>add a multiple of one row to another</a:t>
            </a:r>
          </a:p>
        </p:txBody>
      </p:sp>
      <p:pic>
        <p:nvPicPr>
          <p:cNvPr id="21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495513" y="2572885"/>
            <a:ext cx="2298701" cy="1066801"/>
          </a:xfrm>
          <a:prstGeom prst="rect">
            <a:avLst/>
          </a:prstGeom>
          <a:ln w="12700">
            <a:miter lim="400000"/>
          </a:ln>
        </p:spPr>
      </p:pic>
      <p:sp>
        <p:nvSpPr>
          <p:cNvPr id="219" name="Let’s use elimination to solve this system:"/>
          <p:cNvSpPr txBox="1"/>
          <p:nvPr/>
        </p:nvSpPr>
        <p:spPr>
          <a:xfrm>
            <a:off x="1042564" y="2998335"/>
            <a:ext cx="3270661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accent4">
                    <a:satOff val="-3525"/>
                    <a:lumOff val="-10431"/>
                  </a:schemeClr>
                </a:solidFill>
              </a:defRPr>
            </a:lvl1pPr>
          </a:lstStyle>
          <a:p>
            <a:pPr/>
            <a:r>
              <a:t>Let’s use elimination to solve this system: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Independent 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Independent work</a:t>
            </a:r>
          </a:p>
        </p:txBody>
      </p:sp>
      <p:sp>
        <p:nvSpPr>
          <p:cNvPr id="224" name="1. Check whether (a-d) are solutions to this system:"/>
          <p:cNvSpPr txBox="1"/>
          <p:nvPr/>
        </p:nvSpPr>
        <p:spPr>
          <a:xfrm>
            <a:off x="306325" y="1352600"/>
            <a:ext cx="361325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1. Check whether (a-d) are solutions to this system:</a:t>
            </a:r>
          </a:p>
        </p:txBody>
      </p:sp>
      <p:sp>
        <p:nvSpPr>
          <p:cNvPr id="225" name="2. Use back substitution to solve this system:"/>
          <p:cNvSpPr txBox="1"/>
          <p:nvPr/>
        </p:nvSpPr>
        <p:spPr>
          <a:xfrm>
            <a:off x="5037667" y="1460550"/>
            <a:ext cx="355047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2. Use back substitution to solve this system:</a:t>
            </a:r>
          </a:p>
        </p:txBody>
      </p:sp>
      <p:pic>
        <p:nvPicPr>
          <p:cNvPr id="226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90521" y="1893900"/>
            <a:ext cx="2893880" cy="1241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61797" y="1925650"/>
            <a:ext cx="1828801" cy="952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3. Perform row operations to transform to row-echelon form:"/>
          <p:cNvSpPr txBox="1"/>
          <p:nvPr/>
        </p:nvSpPr>
        <p:spPr>
          <a:xfrm>
            <a:off x="337716" y="3426380"/>
            <a:ext cx="2893880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3. Perform row operations to transform to row-echelon form:</a:t>
            </a:r>
          </a:p>
        </p:txBody>
      </p:sp>
      <p:pic>
        <p:nvPicPr>
          <p:cNvPr id="229" name="Image" descr="Image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061884" y="3592448"/>
            <a:ext cx="2184401" cy="901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